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Lst>
  <p:sldSz cy="6858000" cx="12192000"/>
  <p:notesSz cx="7010400" cy="9296400"/>
  <p:embeddedFontLst>
    <p:embeddedFont>
      <p:font typeface="Montserrat"/>
      <p:regular r:id="rId41"/>
      <p:bold r:id="rId42"/>
      <p:italic r:id="rId43"/>
      <p:boldItalic r:id="rId44"/>
    </p:embeddedFont>
    <p:embeddedFont>
      <p:font typeface="Montserrat ExtraLight"/>
      <p:regular r:id="rId45"/>
      <p:bold r:id="rId46"/>
      <p:italic r:id="rId47"/>
      <p:boldItalic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0606AF3-52CF-4FF0-A760-CDE3C9C095D5}">
  <a:tblStyle styleId="{B0606AF3-52CF-4FF0-A760-CDE3C9C095D5}"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702C594F-68E4-414A-95D4-E2B47A74387A}" styleName="Table_1">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CFCFC"/>
          </a:solidFill>
        </a:fill>
      </a:tcStyle>
    </a:wholeTbl>
    <a:band1H>
      <a:tcTxStyle/>
      <a:tcStyle>
        <a:fill>
          <a:solidFill>
            <a:srgbClr val="F8F8F8"/>
          </a:solidFill>
        </a:fill>
      </a:tcStyle>
    </a:band1H>
    <a:band2H>
      <a:tcTxStyle/>
    </a:band2H>
    <a:band1V>
      <a:tcTxStyle/>
      <a:tcStyle>
        <a:fill>
          <a:solidFill>
            <a:srgbClr val="F8F8F8"/>
          </a:solidFill>
        </a:fill>
      </a:tcStyle>
    </a:band1V>
    <a:band2V>
      <a:tcTxStyle/>
    </a:band2V>
    <a:lastCol>
      <a:tcTxStyle b="on" i="off">
        <a:font>
          <a:latin typeface="Calibri"/>
          <a:ea typeface="Calibri"/>
          <a:cs typeface="Calibri"/>
        </a:font>
        <a:schemeClr val="lt1"/>
      </a:tcTxStyle>
      <a:tcStyle>
        <a:fill>
          <a:solidFill>
            <a:schemeClr val="accent4"/>
          </a:solidFill>
        </a:fill>
      </a:tcStyle>
    </a:lastCol>
    <a:firstCol>
      <a:tcTxStyle b="on" i="off">
        <a:font>
          <a:latin typeface="Calibri"/>
          <a:ea typeface="Calibri"/>
          <a:cs typeface="Calibri"/>
        </a:font>
        <a:schemeClr val="lt1"/>
      </a:tcTxStyle>
      <a:tcStyle>
        <a:fill>
          <a:solidFill>
            <a:schemeClr val="accent4"/>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4"/>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4"/>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font" Target="fonts/Montserrat-bold.fntdata"/><Relationship Id="rId41" Type="http://schemas.openxmlformats.org/officeDocument/2006/relationships/font" Target="fonts/Montserrat-regular.fntdata"/><Relationship Id="rId22" Type="http://schemas.openxmlformats.org/officeDocument/2006/relationships/slide" Target="slides/slide17.xml"/><Relationship Id="rId44" Type="http://schemas.openxmlformats.org/officeDocument/2006/relationships/font" Target="fonts/Montserrat-boldItalic.fntdata"/><Relationship Id="rId21" Type="http://schemas.openxmlformats.org/officeDocument/2006/relationships/slide" Target="slides/slide16.xml"/><Relationship Id="rId43" Type="http://schemas.openxmlformats.org/officeDocument/2006/relationships/font" Target="fonts/Montserrat-italic.fntdata"/><Relationship Id="rId24" Type="http://schemas.openxmlformats.org/officeDocument/2006/relationships/slide" Target="slides/slide19.xml"/><Relationship Id="rId46" Type="http://schemas.openxmlformats.org/officeDocument/2006/relationships/font" Target="fonts/MontserratExtraLight-bold.fntdata"/><Relationship Id="rId23" Type="http://schemas.openxmlformats.org/officeDocument/2006/relationships/slide" Target="slides/slide18.xml"/><Relationship Id="rId45" Type="http://schemas.openxmlformats.org/officeDocument/2006/relationships/font" Target="fonts/MontserratExtraLight-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48" Type="http://schemas.openxmlformats.org/officeDocument/2006/relationships/font" Target="fonts/MontserratExtraLight-boldItalic.fntdata"/><Relationship Id="rId25" Type="http://schemas.openxmlformats.org/officeDocument/2006/relationships/slide" Target="slides/slide20.xml"/><Relationship Id="rId47" Type="http://schemas.openxmlformats.org/officeDocument/2006/relationships/font" Target="fonts/MontserratExtraLight-italic.fntdata"/><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2"/>
            <a:ext cx="3037840" cy="466435"/>
          </a:xfrm>
          <a:prstGeom prst="rect">
            <a:avLst/>
          </a:prstGeom>
          <a:noFill/>
          <a:ln>
            <a:noFill/>
          </a:ln>
        </p:spPr>
        <p:txBody>
          <a:bodyPr anchorCtr="0" anchor="t" bIns="64200" lIns="128425" spcFirstLastPara="1" rIns="128425" wrap="square" tIns="64200">
            <a:noAutofit/>
          </a:bodyPr>
          <a:lstStyle>
            <a:lvl1pPr lvl="0" marR="0" rtl="0" algn="l">
              <a:spcBef>
                <a:spcPts val="0"/>
              </a:spcBef>
              <a:spcAft>
                <a:spcPts val="0"/>
              </a:spcAft>
              <a:buSzPts val="1400"/>
              <a:buNone/>
              <a:defRPr b="0" i="0" sz="19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70938" y="2"/>
            <a:ext cx="3037840" cy="466435"/>
          </a:xfrm>
          <a:prstGeom prst="rect">
            <a:avLst/>
          </a:prstGeom>
          <a:noFill/>
          <a:ln>
            <a:noFill/>
          </a:ln>
        </p:spPr>
        <p:txBody>
          <a:bodyPr anchorCtr="0" anchor="t" bIns="64200" lIns="128425" spcFirstLastPara="1" rIns="128425" wrap="square" tIns="64200">
            <a:noAutofit/>
          </a:bodyPr>
          <a:lstStyle>
            <a:lvl1pPr lvl="0" marR="0" rtl="0" algn="r">
              <a:spcBef>
                <a:spcPts val="0"/>
              </a:spcBef>
              <a:spcAft>
                <a:spcPts val="0"/>
              </a:spcAft>
              <a:buSzPts val="1400"/>
              <a:buNone/>
              <a:defRPr b="0" i="0" sz="19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1040" y="4473893"/>
            <a:ext cx="5608320" cy="3660458"/>
          </a:xfrm>
          <a:prstGeom prst="rect">
            <a:avLst/>
          </a:prstGeom>
          <a:noFill/>
          <a:ln>
            <a:noFill/>
          </a:ln>
        </p:spPr>
        <p:txBody>
          <a:bodyPr anchorCtr="0" anchor="t" bIns="64200" lIns="128425" spcFirstLastPara="1" rIns="128425" wrap="square" tIns="642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29968"/>
            <a:ext cx="3037840" cy="466433"/>
          </a:xfrm>
          <a:prstGeom prst="rect">
            <a:avLst/>
          </a:prstGeom>
          <a:noFill/>
          <a:ln>
            <a:noFill/>
          </a:ln>
        </p:spPr>
        <p:txBody>
          <a:bodyPr anchorCtr="0" anchor="b" bIns="64200" lIns="128425" spcFirstLastPara="1" rIns="128425" wrap="square" tIns="64200">
            <a:noAutofit/>
          </a:bodyPr>
          <a:lstStyle>
            <a:lvl1pPr lvl="0" marR="0" rtl="0" algn="l">
              <a:spcBef>
                <a:spcPts val="0"/>
              </a:spcBef>
              <a:spcAft>
                <a:spcPts val="0"/>
              </a:spcAft>
              <a:buSzPts val="1400"/>
              <a:buNone/>
              <a:defRPr b="0" i="0" sz="19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70938" y="8829968"/>
            <a:ext cx="3037840" cy="466433"/>
          </a:xfrm>
          <a:prstGeom prst="rect">
            <a:avLst/>
          </a:prstGeom>
          <a:noFill/>
          <a:ln>
            <a:noFill/>
          </a:ln>
        </p:spPr>
        <p:txBody>
          <a:bodyPr anchorCtr="0" anchor="b" bIns="64200" lIns="128425" spcFirstLastPara="1" rIns="128425" wrap="square" tIns="64200">
            <a:noAutofit/>
          </a:bodyPr>
          <a:lstStyle/>
          <a:p>
            <a:pPr indent="0" lvl="0" marL="0" marR="0" rtl="0" algn="r">
              <a:spcBef>
                <a:spcPts val="0"/>
              </a:spcBef>
              <a:spcAft>
                <a:spcPts val="0"/>
              </a:spcAft>
              <a:buNone/>
            </a:pPr>
            <a:fld id="{00000000-1234-1234-1234-123412341234}" type="slidenum">
              <a:rPr b="0" i="0" lang="en-US" sz="1900" u="none" cap="none" strike="noStrike">
                <a:solidFill>
                  <a:schemeClr val="dk1"/>
                </a:solidFill>
                <a:latin typeface="Calibri"/>
                <a:ea typeface="Calibri"/>
                <a:cs typeface="Calibri"/>
                <a:sym typeface="Calibri"/>
              </a:rPr>
              <a:t>‹#›</a:t>
            </a:fld>
            <a:endParaRPr b="0" i="0" sz="19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1:notes"/>
          <p:cNvSpPr txBox="1"/>
          <p:nvPr>
            <p:ph idx="1" type="body"/>
          </p:nvPr>
        </p:nvSpPr>
        <p:spPr>
          <a:xfrm>
            <a:off x="701040" y="4473893"/>
            <a:ext cx="5608320" cy="3660458"/>
          </a:xfrm>
          <a:prstGeom prst="rect">
            <a:avLst/>
          </a:prstGeom>
        </p:spPr>
        <p:txBody>
          <a:bodyPr anchorCtr="0" anchor="t" bIns="64200" lIns="128425" spcFirstLastPara="1" rIns="128425" wrap="square" tIns="64200">
            <a:noAutofit/>
          </a:bodyPr>
          <a:lstStyle/>
          <a:p>
            <a:pPr indent="0" lvl="0" marL="0" rtl="0" algn="l">
              <a:spcBef>
                <a:spcPts val="0"/>
              </a:spcBef>
              <a:spcAft>
                <a:spcPts val="0"/>
              </a:spcAft>
              <a:buNone/>
            </a:pPr>
            <a:r>
              <a:t/>
            </a:r>
            <a:endParaRPr/>
          </a:p>
        </p:txBody>
      </p:sp>
      <p:sp>
        <p:nvSpPr>
          <p:cNvPr id="91" name="Google Shape;91;p1: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2: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 name="Google Shape;115;p2:notes"/>
          <p:cNvSpPr txBox="1"/>
          <p:nvPr>
            <p:ph idx="1" type="body"/>
          </p:nvPr>
        </p:nvSpPr>
        <p:spPr>
          <a:xfrm>
            <a:off x="701040" y="4473893"/>
            <a:ext cx="5608320" cy="3660458"/>
          </a:xfrm>
          <a:prstGeom prst="rect">
            <a:avLst/>
          </a:prstGeom>
          <a:noFill/>
          <a:ln>
            <a:noFill/>
          </a:ln>
        </p:spPr>
        <p:txBody>
          <a:bodyPr anchorCtr="0" anchor="t" bIns="64200" lIns="128425" spcFirstLastPara="1" rIns="128425" wrap="square" tIns="64200">
            <a:noAutofit/>
          </a:bodyPr>
          <a:lstStyle/>
          <a:p>
            <a:pPr indent="0" lvl="0" marL="0" rtl="0" algn="l">
              <a:spcBef>
                <a:spcPts val="0"/>
              </a:spcBef>
              <a:spcAft>
                <a:spcPts val="0"/>
              </a:spcAft>
              <a:buNone/>
            </a:pPr>
            <a:r>
              <a:t/>
            </a:r>
            <a:endParaRPr/>
          </a:p>
        </p:txBody>
      </p:sp>
      <p:sp>
        <p:nvSpPr>
          <p:cNvPr id="116" name="Google Shape;116;p2:notes"/>
          <p:cNvSpPr txBox="1"/>
          <p:nvPr>
            <p:ph idx="12" type="sldNum"/>
          </p:nvPr>
        </p:nvSpPr>
        <p:spPr>
          <a:xfrm>
            <a:off x="3970938" y="8829968"/>
            <a:ext cx="3037840" cy="466433"/>
          </a:xfrm>
          <a:prstGeom prst="rect">
            <a:avLst/>
          </a:prstGeom>
          <a:noFill/>
          <a:ln>
            <a:noFill/>
          </a:ln>
        </p:spPr>
        <p:txBody>
          <a:bodyPr anchorCtr="0" anchor="b" bIns="64200" lIns="128425" spcFirstLastPara="1" rIns="128425" wrap="square" tIns="642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fa010f7a8f_0_2:notes"/>
          <p:cNvSpPr txBox="1"/>
          <p:nvPr>
            <p:ph idx="1" type="body"/>
          </p:nvPr>
        </p:nvSpPr>
        <p:spPr>
          <a:xfrm>
            <a:off x="701040" y="4473893"/>
            <a:ext cx="5608200" cy="3660600"/>
          </a:xfrm>
          <a:prstGeom prst="rect">
            <a:avLst/>
          </a:prstGeom>
        </p:spPr>
        <p:txBody>
          <a:bodyPr anchorCtr="0" anchor="t" bIns="64200" lIns="128425" spcFirstLastPara="1" rIns="128425" wrap="square" tIns="64200">
            <a:noAutofit/>
          </a:bodyPr>
          <a:lstStyle/>
          <a:p>
            <a:pPr indent="0" lvl="0" marL="0" rtl="0" algn="l">
              <a:spcBef>
                <a:spcPts val="0"/>
              </a:spcBef>
              <a:spcAft>
                <a:spcPts val="0"/>
              </a:spcAft>
              <a:buNone/>
            </a:pPr>
            <a:r>
              <a:t/>
            </a:r>
            <a:endParaRPr/>
          </a:p>
        </p:txBody>
      </p:sp>
      <p:sp>
        <p:nvSpPr>
          <p:cNvPr id="127" name="Google Shape;127;g3fa010f7a8f_0_2:notes"/>
          <p:cNvSpPr/>
          <p:nvPr>
            <p:ph idx="2" type="sldImg"/>
          </p:nvPr>
        </p:nvSpPr>
        <p:spPr>
          <a:xfrm>
            <a:off x="717550" y="1162050"/>
            <a:ext cx="5575200" cy="313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4:notes"/>
          <p:cNvSpPr/>
          <p:nvPr>
            <p:ph idx="2" type="sldImg"/>
          </p:nvPr>
        </p:nvSpPr>
        <p:spPr>
          <a:xfrm>
            <a:off x="735013" y="1173163"/>
            <a:ext cx="5632450"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 name="Google Shape;140;p4:notes"/>
          <p:cNvSpPr txBox="1"/>
          <p:nvPr>
            <p:ph idx="1" type="body"/>
          </p:nvPr>
        </p:nvSpPr>
        <p:spPr>
          <a:xfrm>
            <a:off x="710248" y="4518204"/>
            <a:ext cx="5681858" cy="3696856"/>
          </a:xfrm>
          <a:prstGeom prst="rect">
            <a:avLst/>
          </a:prstGeom>
          <a:noFill/>
          <a:ln>
            <a:noFill/>
          </a:ln>
        </p:spPr>
        <p:txBody>
          <a:bodyPr anchorCtr="0" anchor="t" bIns="64900" lIns="129850" spcFirstLastPara="1" rIns="129850" wrap="square" tIns="64900">
            <a:noAutofit/>
          </a:bodyPr>
          <a:lstStyle/>
          <a:p>
            <a:pPr indent="0" lvl="0" marL="0" rtl="0" algn="l">
              <a:lnSpc>
                <a:spcPct val="100000"/>
              </a:lnSpc>
              <a:spcBef>
                <a:spcPts val="0"/>
              </a:spcBef>
              <a:spcAft>
                <a:spcPts val="0"/>
              </a:spcAft>
              <a:buClr>
                <a:schemeClr val="dk1"/>
              </a:buClr>
              <a:buSzPts val="1400"/>
              <a:buFont typeface="Calibri"/>
              <a:buNone/>
            </a:pPr>
            <a:r>
              <a:rPr lang="en-US"/>
              <a:t>Change Genesis Project to Property</a:t>
            </a:r>
            <a:endParaRPr/>
          </a:p>
        </p:txBody>
      </p:sp>
      <p:sp>
        <p:nvSpPr>
          <p:cNvPr id="141" name="Google Shape;141;p4:notes"/>
          <p:cNvSpPr txBox="1"/>
          <p:nvPr>
            <p:ph idx="12" type="sldNum"/>
          </p:nvPr>
        </p:nvSpPr>
        <p:spPr>
          <a:xfrm>
            <a:off x="4023092" y="8917423"/>
            <a:ext cx="3077699" cy="471120"/>
          </a:xfrm>
          <a:prstGeom prst="rect">
            <a:avLst/>
          </a:prstGeom>
          <a:noFill/>
          <a:ln>
            <a:noFill/>
          </a:ln>
        </p:spPr>
        <p:txBody>
          <a:bodyPr anchorCtr="0" anchor="b" bIns="64900" lIns="129850" spcFirstLastPara="1" rIns="129850" wrap="square" tIns="64900">
            <a:noAutofit/>
          </a:bodyPr>
          <a:lstStyle/>
          <a:p>
            <a:pPr indent="0" lvl="0" marL="0" rtl="0" algn="r">
              <a:lnSpc>
                <a:spcPct val="100000"/>
              </a:lnSpc>
              <a:spcBef>
                <a:spcPts val="0"/>
              </a:spcBef>
              <a:spcAft>
                <a:spcPts val="0"/>
              </a:spcAft>
              <a:buClr>
                <a:schemeClr val="dk1"/>
              </a:buClr>
              <a:buSzPts val="1900"/>
              <a:buFont typeface="Calibri"/>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5:notes"/>
          <p:cNvSpPr txBox="1"/>
          <p:nvPr>
            <p:ph idx="1" type="body"/>
          </p:nvPr>
        </p:nvSpPr>
        <p:spPr>
          <a:xfrm>
            <a:off x="710248" y="4518204"/>
            <a:ext cx="5681858" cy="3696856"/>
          </a:xfrm>
          <a:prstGeom prst="rect">
            <a:avLst/>
          </a:prstGeom>
          <a:noFill/>
          <a:ln>
            <a:noFill/>
          </a:ln>
        </p:spPr>
        <p:txBody>
          <a:bodyPr anchorCtr="0" anchor="t" bIns="64900" lIns="129850" spcFirstLastPara="1" rIns="129850" wrap="square" tIns="649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69" name="Google Shape;169;p5:notes"/>
          <p:cNvSpPr/>
          <p:nvPr>
            <p:ph idx="2" type="sldImg"/>
          </p:nvPr>
        </p:nvSpPr>
        <p:spPr>
          <a:xfrm>
            <a:off x="735013" y="1173163"/>
            <a:ext cx="5632450"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6:notes"/>
          <p:cNvSpPr txBox="1"/>
          <p:nvPr>
            <p:ph idx="1" type="body"/>
          </p:nvPr>
        </p:nvSpPr>
        <p:spPr>
          <a:xfrm>
            <a:off x="701040" y="4473893"/>
            <a:ext cx="5608320" cy="3660458"/>
          </a:xfrm>
          <a:prstGeom prst="rect">
            <a:avLst/>
          </a:prstGeom>
        </p:spPr>
        <p:txBody>
          <a:bodyPr anchorCtr="0" anchor="t" bIns="64200" lIns="128425" spcFirstLastPara="1" rIns="128425" wrap="square" tIns="64200">
            <a:noAutofit/>
          </a:bodyPr>
          <a:lstStyle/>
          <a:p>
            <a:pPr indent="0" lvl="0" marL="0" rtl="0" algn="l">
              <a:spcBef>
                <a:spcPts val="0"/>
              </a:spcBef>
              <a:spcAft>
                <a:spcPts val="0"/>
              </a:spcAft>
              <a:buNone/>
            </a:pPr>
            <a:r>
              <a:t/>
            </a:r>
            <a:endParaRPr/>
          </a:p>
        </p:txBody>
      </p:sp>
      <p:sp>
        <p:nvSpPr>
          <p:cNvPr id="214" name="Google Shape;214;p6: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7:notes"/>
          <p:cNvSpPr/>
          <p:nvPr>
            <p:ph idx="2" type="sldImg"/>
          </p:nvPr>
        </p:nvSpPr>
        <p:spPr>
          <a:xfrm>
            <a:off x="735013" y="1173163"/>
            <a:ext cx="5632450"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 name="Google Shape;226;p7:notes"/>
          <p:cNvSpPr txBox="1"/>
          <p:nvPr>
            <p:ph idx="1" type="body"/>
          </p:nvPr>
        </p:nvSpPr>
        <p:spPr>
          <a:xfrm>
            <a:off x="710248" y="4518204"/>
            <a:ext cx="5681858" cy="3696856"/>
          </a:xfrm>
          <a:prstGeom prst="rect">
            <a:avLst/>
          </a:prstGeom>
          <a:noFill/>
          <a:ln>
            <a:noFill/>
          </a:ln>
        </p:spPr>
        <p:txBody>
          <a:bodyPr anchorCtr="0" anchor="t" bIns="64900" lIns="129850" spcFirstLastPara="1" rIns="129850" wrap="square" tIns="649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227" name="Google Shape;227;p7:notes"/>
          <p:cNvSpPr txBox="1"/>
          <p:nvPr>
            <p:ph idx="12" type="sldNum"/>
          </p:nvPr>
        </p:nvSpPr>
        <p:spPr>
          <a:xfrm>
            <a:off x="4023092" y="8917423"/>
            <a:ext cx="3077699" cy="471120"/>
          </a:xfrm>
          <a:prstGeom prst="rect">
            <a:avLst/>
          </a:prstGeom>
          <a:noFill/>
          <a:ln>
            <a:noFill/>
          </a:ln>
        </p:spPr>
        <p:txBody>
          <a:bodyPr anchorCtr="0" anchor="b" bIns="64900" lIns="129850" spcFirstLastPara="1" rIns="129850" wrap="square" tIns="64900">
            <a:noAutofit/>
          </a:bodyPr>
          <a:lstStyle/>
          <a:p>
            <a:pPr indent="0" lvl="0" marL="0" rtl="0" algn="r">
              <a:lnSpc>
                <a:spcPct val="100000"/>
              </a:lnSpc>
              <a:spcBef>
                <a:spcPts val="0"/>
              </a:spcBef>
              <a:spcAft>
                <a:spcPts val="0"/>
              </a:spcAft>
              <a:buClr>
                <a:schemeClr val="dk1"/>
              </a:buClr>
              <a:buSzPts val="1900"/>
              <a:buFont typeface="Calibri"/>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8:notes"/>
          <p:cNvSpPr txBox="1"/>
          <p:nvPr>
            <p:ph idx="1" type="body"/>
          </p:nvPr>
        </p:nvSpPr>
        <p:spPr>
          <a:xfrm>
            <a:off x="701040" y="4473893"/>
            <a:ext cx="5608200" cy="3660600"/>
          </a:xfrm>
          <a:prstGeom prst="rect">
            <a:avLst/>
          </a:prstGeom>
        </p:spPr>
        <p:txBody>
          <a:bodyPr anchorCtr="0" anchor="t" bIns="64200" lIns="128425" spcFirstLastPara="1" rIns="128425" wrap="square" tIns="64200">
            <a:noAutofit/>
          </a:bodyPr>
          <a:lstStyle/>
          <a:p>
            <a:pPr indent="0" lvl="0" marL="0" rtl="0" algn="l">
              <a:spcBef>
                <a:spcPts val="0"/>
              </a:spcBef>
              <a:spcAft>
                <a:spcPts val="0"/>
              </a:spcAft>
              <a:buNone/>
            </a:pPr>
            <a:r>
              <a:t/>
            </a:r>
            <a:endParaRPr/>
          </a:p>
        </p:txBody>
      </p:sp>
      <p:sp>
        <p:nvSpPr>
          <p:cNvPr id="258" name="Google Shape;258;p8:notes"/>
          <p:cNvSpPr/>
          <p:nvPr>
            <p:ph idx="2" type="sldImg"/>
          </p:nvPr>
        </p:nvSpPr>
        <p:spPr>
          <a:xfrm>
            <a:off x="717550" y="1162050"/>
            <a:ext cx="5575200" cy="313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9:notes"/>
          <p:cNvSpPr/>
          <p:nvPr>
            <p:ph idx="2" type="sldImg"/>
          </p:nvPr>
        </p:nvSpPr>
        <p:spPr>
          <a:xfrm>
            <a:off x="717550" y="1162050"/>
            <a:ext cx="55752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7" name="Google Shape;277;p9:notes"/>
          <p:cNvSpPr txBox="1"/>
          <p:nvPr>
            <p:ph idx="1" type="body"/>
          </p:nvPr>
        </p:nvSpPr>
        <p:spPr>
          <a:xfrm>
            <a:off x="701040" y="4473893"/>
            <a:ext cx="5608200" cy="3660600"/>
          </a:xfrm>
          <a:prstGeom prst="rect">
            <a:avLst/>
          </a:prstGeom>
          <a:noFill/>
          <a:ln>
            <a:noFill/>
          </a:ln>
        </p:spPr>
        <p:txBody>
          <a:bodyPr anchorCtr="0" anchor="t" bIns="64200" lIns="128425" spcFirstLastPara="1" rIns="128425" wrap="square" tIns="64200">
            <a:noAutofit/>
          </a:bodyPr>
          <a:lstStyle/>
          <a:p>
            <a:pPr indent="0" lvl="0" marL="0" rtl="0" algn="l">
              <a:spcBef>
                <a:spcPts val="0"/>
              </a:spcBef>
              <a:spcAft>
                <a:spcPts val="0"/>
              </a:spcAft>
              <a:buNone/>
            </a:pPr>
            <a:r>
              <a:rPr lang="en-US"/>
              <a:t>The Superstack is no more</a:t>
            </a:r>
            <a:endParaRPr/>
          </a:p>
        </p:txBody>
      </p:sp>
      <p:sp>
        <p:nvSpPr>
          <p:cNvPr id="278" name="Google Shape;278;p9:notes"/>
          <p:cNvSpPr txBox="1"/>
          <p:nvPr>
            <p:ph idx="12" type="sldNum"/>
          </p:nvPr>
        </p:nvSpPr>
        <p:spPr>
          <a:xfrm>
            <a:off x="3970938" y="8829968"/>
            <a:ext cx="3037800" cy="466500"/>
          </a:xfrm>
          <a:prstGeom prst="rect">
            <a:avLst/>
          </a:prstGeom>
          <a:noFill/>
          <a:ln>
            <a:noFill/>
          </a:ln>
        </p:spPr>
        <p:txBody>
          <a:bodyPr anchorCtr="0" anchor="b" bIns="64200" lIns="128425" spcFirstLastPara="1" rIns="128425" wrap="square" tIns="642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10: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1" name="Google Shape;291;p10:notes"/>
          <p:cNvSpPr txBox="1"/>
          <p:nvPr>
            <p:ph idx="1" type="body"/>
          </p:nvPr>
        </p:nvSpPr>
        <p:spPr>
          <a:xfrm>
            <a:off x="701040" y="4473893"/>
            <a:ext cx="5608320" cy="3660458"/>
          </a:xfrm>
          <a:prstGeom prst="rect">
            <a:avLst/>
          </a:prstGeom>
          <a:noFill/>
          <a:ln>
            <a:noFill/>
          </a:ln>
        </p:spPr>
        <p:txBody>
          <a:bodyPr anchorCtr="0" anchor="t" bIns="64200" lIns="128425" spcFirstLastPara="1" rIns="128425" wrap="square" tIns="64200">
            <a:noAutofit/>
          </a:bodyPr>
          <a:lstStyle/>
          <a:p>
            <a:pPr indent="0" lvl="0" marL="0" rtl="0" algn="l">
              <a:spcBef>
                <a:spcPts val="0"/>
              </a:spcBef>
              <a:spcAft>
                <a:spcPts val="0"/>
              </a:spcAft>
              <a:buNone/>
            </a:pPr>
            <a:r>
              <a:rPr lang="en-US"/>
              <a:t>Lower case easier to read.   </a:t>
            </a:r>
            <a:endParaRPr/>
          </a:p>
        </p:txBody>
      </p:sp>
      <p:sp>
        <p:nvSpPr>
          <p:cNvPr id="292" name="Google Shape;292;p10:notes"/>
          <p:cNvSpPr txBox="1"/>
          <p:nvPr>
            <p:ph idx="12" type="sldNum"/>
          </p:nvPr>
        </p:nvSpPr>
        <p:spPr>
          <a:xfrm>
            <a:off x="3970938" y="8829968"/>
            <a:ext cx="3037840" cy="466433"/>
          </a:xfrm>
          <a:prstGeom prst="rect">
            <a:avLst/>
          </a:prstGeom>
          <a:noFill/>
          <a:ln>
            <a:noFill/>
          </a:ln>
        </p:spPr>
        <p:txBody>
          <a:bodyPr anchorCtr="0" anchor="b" bIns="64200" lIns="128425" spcFirstLastPara="1" rIns="128425" wrap="square" tIns="642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11:notes"/>
          <p:cNvSpPr txBox="1"/>
          <p:nvPr>
            <p:ph idx="1" type="body"/>
          </p:nvPr>
        </p:nvSpPr>
        <p:spPr>
          <a:xfrm>
            <a:off x="701040" y="4473893"/>
            <a:ext cx="5608320" cy="3660458"/>
          </a:xfrm>
          <a:prstGeom prst="rect">
            <a:avLst/>
          </a:prstGeom>
        </p:spPr>
        <p:txBody>
          <a:bodyPr anchorCtr="0" anchor="t" bIns="64200" lIns="128425" spcFirstLastPara="1" rIns="128425" wrap="square" tIns="64200">
            <a:noAutofit/>
          </a:bodyPr>
          <a:lstStyle/>
          <a:p>
            <a:pPr indent="0" lvl="0" marL="0" rtl="0" algn="l">
              <a:spcBef>
                <a:spcPts val="0"/>
              </a:spcBef>
              <a:spcAft>
                <a:spcPts val="0"/>
              </a:spcAft>
              <a:buNone/>
            </a:pPr>
            <a:r>
              <a:t/>
            </a:r>
            <a:endParaRPr/>
          </a:p>
        </p:txBody>
      </p:sp>
      <p:sp>
        <p:nvSpPr>
          <p:cNvPr id="328" name="Google Shape;328;p11: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12:notes"/>
          <p:cNvSpPr txBox="1"/>
          <p:nvPr>
            <p:ph idx="1" type="body"/>
          </p:nvPr>
        </p:nvSpPr>
        <p:spPr>
          <a:xfrm>
            <a:off x="701040" y="4473893"/>
            <a:ext cx="5608320" cy="3660458"/>
          </a:xfrm>
          <a:prstGeom prst="rect">
            <a:avLst/>
          </a:prstGeom>
        </p:spPr>
        <p:txBody>
          <a:bodyPr anchorCtr="0" anchor="t" bIns="64200" lIns="128425" spcFirstLastPara="1" rIns="128425" wrap="square" tIns="64200">
            <a:noAutofit/>
          </a:bodyPr>
          <a:lstStyle/>
          <a:p>
            <a:pPr indent="0" lvl="0" marL="0" rtl="0" algn="l">
              <a:spcBef>
                <a:spcPts val="0"/>
              </a:spcBef>
              <a:spcAft>
                <a:spcPts val="0"/>
              </a:spcAft>
              <a:buNone/>
            </a:pPr>
            <a:r>
              <a:t/>
            </a:r>
            <a:endParaRPr/>
          </a:p>
        </p:txBody>
      </p:sp>
      <p:sp>
        <p:nvSpPr>
          <p:cNvPr id="337" name="Google Shape;337;p12: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13:notes"/>
          <p:cNvSpPr/>
          <p:nvPr>
            <p:ph idx="2" type="sldImg"/>
          </p:nvPr>
        </p:nvSpPr>
        <p:spPr>
          <a:xfrm>
            <a:off x="735013" y="1173163"/>
            <a:ext cx="5632450"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0" name="Google Shape;360;p13:notes"/>
          <p:cNvSpPr txBox="1"/>
          <p:nvPr>
            <p:ph idx="1" type="body"/>
          </p:nvPr>
        </p:nvSpPr>
        <p:spPr>
          <a:xfrm>
            <a:off x="710248" y="4518204"/>
            <a:ext cx="5681858" cy="3696856"/>
          </a:xfrm>
          <a:prstGeom prst="rect">
            <a:avLst/>
          </a:prstGeom>
          <a:noFill/>
          <a:ln>
            <a:noFill/>
          </a:ln>
        </p:spPr>
        <p:txBody>
          <a:bodyPr anchorCtr="0" anchor="t" bIns="64900" lIns="129850" spcFirstLastPara="1" rIns="129850" wrap="square" tIns="649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361" name="Google Shape;361;p13:notes"/>
          <p:cNvSpPr txBox="1"/>
          <p:nvPr>
            <p:ph idx="12" type="sldNum"/>
          </p:nvPr>
        </p:nvSpPr>
        <p:spPr>
          <a:xfrm>
            <a:off x="4023092" y="8917423"/>
            <a:ext cx="3077699" cy="471120"/>
          </a:xfrm>
          <a:prstGeom prst="rect">
            <a:avLst/>
          </a:prstGeom>
          <a:noFill/>
          <a:ln>
            <a:noFill/>
          </a:ln>
        </p:spPr>
        <p:txBody>
          <a:bodyPr anchorCtr="0" anchor="b" bIns="64900" lIns="129850" spcFirstLastPara="1" rIns="129850" wrap="square" tIns="64900">
            <a:noAutofit/>
          </a:bodyPr>
          <a:lstStyle/>
          <a:p>
            <a:pPr indent="0" lvl="0" marL="0" rtl="0" algn="r">
              <a:lnSpc>
                <a:spcPct val="100000"/>
              </a:lnSpc>
              <a:spcBef>
                <a:spcPts val="0"/>
              </a:spcBef>
              <a:spcAft>
                <a:spcPts val="0"/>
              </a:spcAft>
              <a:buClr>
                <a:schemeClr val="dk1"/>
              </a:buClr>
              <a:buSzPts val="1900"/>
              <a:buFont typeface="Calibri"/>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14: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5" name="Google Shape;375;p14:notes"/>
          <p:cNvSpPr txBox="1"/>
          <p:nvPr>
            <p:ph idx="1" type="body"/>
          </p:nvPr>
        </p:nvSpPr>
        <p:spPr>
          <a:xfrm>
            <a:off x="701040" y="4473893"/>
            <a:ext cx="5608320" cy="3660458"/>
          </a:xfrm>
          <a:prstGeom prst="rect">
            <a:avLst/>
          </a:prstGeom>
          <a:noFill/>
          <a:ln>
            <a:noFill/>
          </a:ln>
        </p:spPr>
        <p:txBody>
          <a:bodyPr anchorCtr="0" anchor="t" bIns="64200" lIns="128425" spcFirstLastPara="1" rIns="128425" wrap="square" tIns="64200">
            <a:noAutofit/>
          </a:bodyPr>
          <a:lstStyle/>
          <a:p>
            <a:pPr indent="0" lvl="0" marL="0" rtl="0" algn="l">
              <a:spcBef>
                <a:spcPts val="0"/>
              </a:spcBef>
              <a:spcAft>
                <a:spcPts val="0"/>
              </a:spcAft>
              <a:buNone/>
            </a:pPr>
            <a:r>
              <a:rPr lang="en-US"/>
              <a:t>Emphasize Pd</a:t>
            </a:r>
            <a:endParaRPr/>
          </a:p>
        </p:txBody>
      </p:sp>
      <p:sp>
        <p:nvSpPr>
          <p:cNvPr id="376" name="Google Shape;376;p14:notes"/>
          <p:cNvSpPr txBox="1"/>
          <p:nvPr>
            <p:ph idx="12" type="sldNum"/>
          </p:nvPr>
        </p:nvSpPr>
        <p:spPr>
          <a:xfrm>
            <a:off x="3970938" y="8829968"/>
            <a:ext cx="3037840" cy="466433"/>
          </a:xfrm>
          <a:prstGeom prst="rect">
            <a:avLst/>
          </a:prstGeom>
          <a:noFill/>
          <a:ln>
            <a:noFill/>
          </a:ln>
        </p:spPr>
        <p:txBody>
          <a:bodyPr anchorCtr="0" anchor="b" bIns="64200" lIns="128425" spcFirstLastPara="1" rIns="128425" wrap="square" tIns="642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15:notes"/>
          <p:cNvSpPr txBox="1"/>
          <p:nvPr>
            <p:ph idx="1" type="body"/>
          </p:nvPr>
        </p:nvSpPr>
        <p:spPr>
          <a:xfrm>
            <a:off x="701040" y="4473893"/>
            <a:ext cx="5608320" cy="3660458"/>
          </a:xfrm>
          <a:prstGeom prst="rect">
            <a:avLst/>
          </a:prstGeom>
        </p:spPr>
        <p:txBody>
          <a:bodyPr anchorCtr="0" anchor="t" bIns="64200" lIns="128425" spcFirstLastPara="1" rIns="128425" wrap="square" tIns="64200">
            <a:noAutofit/>
          </a:bodyPr>
          <a:lstStyle/>
          <a:p>
            <a:pPr indent="0" lvl="0" marL="0" rtl="0" algn="l">
              <a:spcBef>
                <a:spcPts val="0"/>
              </a:spcBef>
              <a:spcAft>
                <a:spcPts val="0"/>
              </a:spcAft>
              <a:buNone/>
            </a:pPr>
            <a:r>
              <a:t/>
            </a:r>
            <a:endParaRPr/>
          </a:p>
        </p:txBody>
      </p:sp>
      <p:sp>
        <p:nvSpPr>
          <p:cNvPr id="424" name="Google Shape;424;p15: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16: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3" name="Google Shape;433;p16:notes"/>
          <p:cNvSpPr txBox="1"/>
          <p:nvPr>
            <p:ph idx="1" type="body"/>
          </p:nvPr>
        </p:nvSpPr>
        <p:spPr>
          <a:xfrm>
            <a:off x="701040" y="4473893"/>
            <a:ext cx="5608320" cy="3660458"/>
          </a:xfrm>
          <a:prstGeom prst="rect">
            <a:avLst/>
          </a:prstGeom>
          <a:noFill/>
          <a:ln>
            <a:noFill/>
          </a:ln>
        </p:spPr>
        <p:txBody>
          <a:bodyPr anchorCtr="0" anchor="t" bIns="64200" lIns="128425" spcFirstLastPara="1" rIns="128425" wrap="square" tIns="64200">
            <a:noAutofit/>
          </a:bodyPr>
          <a:lstStyle/>
          <a:p>
            <a:pPr indent="0" lvl="0" marL="0" rtl="0" algn="l">
              <a:spcBef>
                <a:spcPts val="0"/>
              </a:spcBef>
              <a:spcAft>
                <a:spcPts val="0"/>
              </a:spcAft>
              <a:buNone/>
            </a:pPr>
            <a:r>
              <a:rPr lang="en-US"/>
              <a:t>Goal: Design an Pd mining and processing operation that makes mining and economic sense and enjoys strong stakeholder and community support</a:t>
            </a:r>
            <a:endParaRPr/>
          </a:p>
          <a:p>
            <a:pPr indent="0" lvl="0" marL="0" rtl="0" algn="l">
              <a:spcBef>
                <a:spcPts val="0"/>
              </a:spcBef>
              <a:spcAft>
                <a:spcPts val="0"/>
              </a:spcAft>
              <a:buNone/>
            </a:pPr>
            <a:r>
              <a:t/>
            </a:r>
            <a:endParaRPr/>
          </a:p>
        </p:txBody>
      </p:sp>
      <p:sp>
        <p:nvSpPr>
          <p:cNvPr id="434" name="Google Shape;434;p16:notes"/>
          <p:cNvSpPr txBox="1"/>
          <p:nvPr>
            <p:ph idx="12" type="sldNum"/>
          </p:nvPr>
        </p:nvSpPr>
        <p:spPr>
          <a:xfrm>
            <a:off x="3970938" y="8829968"/>
            <a:ext cx="3037840" cy="466433"/>
          </a:xfrm>
          <a:prstGeom prst="rect">
            <a:avLst/>
          </a:prstGeom>
          <a:noFill/>
          <a:ln>
            <a:noFill/>
          </a:ln>
        </p:spPr>
        <p:txBody>
          <a:bodyPr anchorCtr="0" anchor="b" bIns="64200" lIns="128425" spcFirstLastPara="1" rIns="128425" wrap="square" tIns="642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17: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2" name="Google Shape;442;p17:notes"/>
          <p:cNvSpPr txBox="1"/>
          <p:nvPr>
            <p:ph idx="1" type="body"/>
          </p:nvPr>
        </p:nvSpPr>
        <p:spPr>
          <a:xfrm>
            <a:off x="701040" y="4473893"/>
            <a:ext cx="5608320" cy="3660458"/>
          </a:xfrm>
          <a:prstGeom prst="rect">
            <a:avLst/>
          </a:prstGeom>
          <a:noFill/>
          <a:ln>
            <a:noFill/>
          </a:ln>
        </p:spPr>
        <p:txBody>
          <a:bodyPr anchorCtr="0" anchor="t" bIns="64200" lIns="128425" spcFirstLastPara="1" rIns="128425" wrap="square" tIns="64200">
            <a:noAutofit/>
          </a:bodyPr>
          <a:lstStyle/>
          <a:p>
            <a:pPr indent="0" lvl="0" marL="0" rtl="0" algn="l">
              <a:spcBef>
                <a:spcPts val="0"/>
              </a:spcBef>
              <a:spcAft>
                <a:spcPts val="0"/>
              </a:spcAft>
              <a:buNone/>
            </a:pPr>
            <a:r>
              <a:rPr lang="en-US"/>
              <a:t>RVP makes money in an operation sense, but struggles to pay back CAPEX in an attractive timeframe</a:t>
            </a:r>
            <a:endParaRPr/>
          </a:p>
        </p:txBody>
      </p:sp>
      <p:sp>
        <p:nvSpPr>
          <p:cNvPr id="443" name="Google Shape;443;p17:notes"/>
          <p:cNvSpPr txBox="1"/>
          <p:nvPr>
            <p:ph idx="12" type="sldNum"/>
          </p:nvPr>
        </p:nvSpPr>
        <p:spPr>
          <a:xfrm>
            <a:off x="3970938" y="8829968"/>
            <a:ext cx="3037840" cy="466433"/>
          </a:xfrm>
          <a:prstGeom prst="rect">
            <a:avLst/>
          </a:prstGeom>
          <a:noFill/>
          <a:ln>
            <a:noFill/>
          </a:ln>
        </p:spPr>
        <p:txBody>
          <a:bodyPr anchorCtr="0" anchor="b" bIns="64200" lIns="128425" spcFirstLastPara="1" rIns="128425" wrap="square" tIns="642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p18:notes"/>
          <p:cNvSpPr txBox="1"/>
          <p:nvPr>
            <p:ph idx="1" type="body"/>
          </p:nvPr>
        </p:nvSpPr>
        <p:spPr>
          <a:xfrm>
            <a:off x="701040" y="4473893"/>
            <a:ext cx="5608320" cy="3660458"/>
          </a:xfrm>
          <a:prstGeom prst="rect">
            <a:avLst/>
          </a:prstGeom>
        </p:spPr>
        <p:txBody>
          <a:bodyPr anchorCtr="0" anchor="t" bIns="64200" lIns="128425" spcFirstLastPara="1" rIns="128425" wrap="square" tIns="64200">
            <a:noAutofit/>
          </a:bodyPr>
          <a:lstStyle/>
          <a:p>
            <a:pPr indent="0" lvl="0" marL="0" rtl="0" algn="l">
              <a:spcBef>
                <a:spcPts val="0"/>
              </a:spcBef>
              <a:spcAft>
                <a:spcPts val="0"/>
              </a:spcAft>
              <a:buNone/>
            </a:pPr>
            <a:r>
              <a:t/>
            </a:r>
            <a:endParaRPr/>
          </a:p>
        </p:txBody>
      </p:sp>
      <p:sp>
        <p:nvSpPr>
          <p:cNvPr id="454" name="Google Shape;454;p18: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19:notes"/>
          <p:cNvSpPr txBox="1"/>
          <p:nvPr>
            <p:ph idx="1" type="body"/>
          </p:nvPr>
        </p:nvSpPr>
        <p:spPr>
          <a:xfrm>
            <a:off x="701040" y="4473893"/>
            <a:ext cx="5608320" cy="3660458"/>
          </a:xfrm>
          <a:prstGeom prst="rect">
            <a:avLst/>
          </a:prstGeom>
        </p:spPr>
        <p:txBody>
          <a:bodyPr anchorCtr="0" anchor="t" bIns="64200" lIns="128425" spcFirstLastPara="1" rIns="128425" wrap="square" tIns="64200">
            <a:noAutofit/>
          </a:bodyPr>
          <a:lstStyle/>
          <a:p>
            <a:pPr indent="0" lvl="0" marL="0" rtl="0" algn="l">
              <a:spcBef>
                <a:spcPts val="0"/>
              </a:spcBef>
              <a:spcAft>
                <a:spcPts val="0"/>
              </a:spcAft>
              <a:buNone/>
            </a:pPr>
            <a:r>
              <a:t/>
            </a:r>
            <a:endParaRPr/>
          </a:p>
        </p:txBody>
      </p:sp>
      <p:sp>
        <p:nvSpPr>
          <p:cNvPr id="464" name="Google Shape;464;p19: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20:notes"/>
          <p:cNvSpPr txBox="1"/>
          <p:nvPr>
            <p:ph idx="1" type="body"/>
          </p:nvPr>
        </p:nvSpPr>
        <p:spPr>
          <a:xfrm>
            <a:off x="701040" y="4473893"/>
            <a:ext cx="5608320" cy="3660458"/>
          </a:xfrm>
          <a:prstGeom prst="rect">
            <a:avLst/>
          </a:prstGeom>
        </p:spPr>
        <p:txBody>
          <a:bodyPr anchorCtr="0" anchor="t" bIns="64200" lIns="128425" spcFirstLastPara="1" rIns="128425" wrap="square" tIns="64200">
            <a:noAutofit/>
          </a:bodyPr>
          <a:lstStyle/>
          <a:p>
            <a:pPr indent="0" lvl="0" marL="0" rtl="0" algn="l">
              <a:spcBef>
                <a:spcPts val="0"/>
              </a:spcBef>
              <a:spcAft>
                <a:spcPts val="0"/>
              </a:spcAft>
              <a:buNone/>
            </a:pPr>
            <a:r>
              <a:t/>
            </a:r>
            <a:endParaRPr/>
          </a:p>
        </p:txBody>
      </p:sp>
      <p:sp>
        <p:nvSpPr>
          <p:cNvPr id="478" name="Google Shape;478;p20: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21:notes"/>
          <p:cNvSpPr txBox="1"/>
          <p:nvPr>
            <p:ph idx="1" type="body"/>
          </p:nvPr>
        </p:nvSpPr>
        <p:spPr>
          <a:xfrm>
            <a:off x="701040" y="4473893"/>
            <a:ext cx="5608320" cy="3660458"/>
          </a:xfrm>
          <a:prstGeom prst="rect">
            <a:avLst/>
          </a:prstGeom>
        </p:spPr>
        <p:txBody>
          <a:bodyPr anchorCtr="0" anchor="t" bIns="64200" lIns="128425" spcFirstLastPara="1" rIns="128425" wrap="square" tIns="64200">
            <a:noAutofit/>
          </a:bodyPr>
          <a:lstStyle/>
          <a:p>
            <a:pPr indent="0" lvl="0" marL="0" rtl="0" algn="l">
              <a:spcBef>
                <a:spcPts val="0"/>
              </a:spcBef>
              <a:spcAft>
                <a:spcPts val="0"/>
              </a:spcAft>
              <a:buNone/>
            </a:pPr>
            <a:r>
              <a:t/>
            </a:r>
            <a:endParaRPr/>
          </a:p>
        </p:txBody>
      </p:sp>
      <p:sp>
        <p:nvSpPr>
          <p:cNvPr id="485" name="Google Shape;485;p21: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p22:notes"/>
          <p:cNvSpPr txBox="1"/>
          <p:nvPr>
            <p:ph idx="1" type="body"/>
          </p:nvPr>
        </p:nvSpPr>
        <p:spPr>
          <a:xfrm>
            <a:off x="701040" y="4473893"/>
            <a:ext cx="5608320" cy="3660458"/>
          </a:xfrm>
          <a:prstGeom prst="rect">
            <a:avLst/>
          </a:prstGeom>
        </p:spPr>
        <p:txBody>
          <a:bodyPr anchorCtr="0" anchor="t" bIns="64200" lIns="128425" spcFirstLastPara="1" rIns="128425" wrap="square" tIns="64200">
            <a:noAutofit/>
          </a:bodyPr>
          <a:lstStyle/>
          <a:p>
            <a:pPr indent="0" lvl="0" marL="0" rtl="0" algn="l">
              <a:spcBef>
                <a:spcPts val="0"/>
              </a:spcBef>
              <a:spcAft>
                <a:spcPts val="0"/>
              </a:spcAft>
              <a:buNone/>
            </a:pPr>
            <a:r>
              <a:t/>
            </a:r>
            <a:endParaRPr/>
          </a:p>
        </p:txBody>
      </p:sp>
      <p:sp>
        <p:nvSpPr>
          <p:cNvPr id="510" name="Google Shape;510;p22: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p23:notes"/>
          <p:cNvSpPr txBox="1"/>
          <p:nvPr>
            <p:ph idx="1" type="body"/>
          </p:nvPr>
        </p:nvSpPr>
        <p:spPr>
          <a:xfrm>
            <a:off x="710248" y="4518204"/>
            <a:ext cx="5681858" cy="3696856"/>
          </a:xfrm>
          <a:prstGeom prst="rect">
            <a:avLst/>
          </a:prstGeom>
          <a:noFill/>
          <a:ln>
            <a:noFill/>
          </a:ln>
        </p:spPr>
        <p:txBody>
          <a:bodyPr anchorCtr="0" anchor="t" bIns="64900" lIns="129850" spcFirstLastPara="1" rIns="129850" wrap="square" tIns="64900">
            <a:noAutofit/>
          </a:bodyPr>
          <a:lstStyle/>
          <a:p>
            <a:pPr indent="0" lvl="0" marL="0" rtl="0" algn="l">
              <a:lnSpc>
                <a:spcPct val="100000"/>
              </a:lnSpc>
              <a:spcBef>
                <a:spcPts val="0"/>
              </a:spcBef>
              <a:spcAft>
                <a:spcPts val="0"/>
              </a:spcAft>
              <a:buClr>
                <a:schemeClr val="dk1"/>
              </a:buClr>
              <a:buSzPts val="1400"/>
              <a:buFont typeface="Calibri"/>
              <a:buNone/>
            </a:pPr>
            <a:r>
              <a:rPr lang="en-US"/>
              <a:t>Add ROF 1 PR info after this slide</a:t>
            </a:r>
            <a:endParaRPr/>
          </a:p>
        </p:txBody>
      </p:sp>
      <p:sp>
        <p:nvSpPr>
          <p:cNvPr id="518" name="Google Shape;518;p23:notes"/>
          <p:cNvSpPr/>
          <p:nvPr>
            <p:ph idx="2" type="sldImg"/>
          </p:nvPr>
        </p:nvSpPr>
        <p:spPr>
          <a:xfrm>
            <a:off x="735013" y="1173163"/>
            <a:ext cx="5632450"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24:notes"/>
          <p:cNvSpPr txBox="1"/>
          <p:nvPr>
            <p:ph idx="1" type="body"/>
          </p:nvPr>
        </p:nvSpPr>
        <p:spPr>
          <a:xfrm>
            <a:off x="710248" y="4518204"/>
            <a:ext cx="5681858" cy="3696856"/>
          </a:xfrm>
          <a:prstGeom prst="rect">
            <a:avLst/>
          </a:prstGeom>
          <a:noFill/>
          <a:ln>
            <a:noFill/>
          </a:ln>
        </p:spPr>
        <p:txBody>
          <a:bodyPr anchorCtr="0" anchor="t" bIns="64900" lIns="129850" spcFirstLastPara="1" rIns="129850" wrap="square" tIns="64900">
            <a:noAutofit/>
          </a:bodyPr>
          <a:lstStyle/>
          <a:p>
            <a:pPr indent="0" lvl="0" marL="0" rtl="0" algn="l">
              <a:lnSpc>
                <a:spcPct val="100000"/>
              </a:lnSpc>
              <a:spcBef>
                <a:spcPts val="0"/>
              </a:spcBef>
              <a:spcAft>
                <a:spcPts val="0"/>
              </a:spcAft>
              <a:buClr>
                <a:schemeClr val="dk1"/>
              </a:buClr>
              <a:buSzPts val="1400"/>
              <a:buFont typeface="Calibri"/>
              <a:buNone/>
            </a:pPr>
            <a:r>
              <a:rPr lang="en-US"/>
              <a:t>Add ROF 1 PR info after this slide</a:t>
            </a:r>
            <a:endParaRPr/>
          </a:p>
        </p:txBody>
      </p:sp>
      <p:sp>
        <p:nvSpPr>
          <p:cNvPr id="529" name="Google Shape;529;p24:notes"/>
          <p:cNvSpPr/>
          <p:nvPr>
            <p:ph idx="2" type="sldImg"/>
          </p:nvPr>
        </p:nvSpPr>
        <p:spPr>
          <a:xfrm>
            <a:off x="735013" y="1173163"/>
            <a:ext cx="5632450"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p27:notes"/>
          <p:cNvSpPr/>
          <p:nvPr>
            <p:ph idx="2" type="sldImg"/>
          </p:nvPr>
        </p:nvSpPr>
        <p:spPr>
          <a:xfrm>
            <a:off x="735013" y="1173163"/>
            <a:ext cx="5632450"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0" name="Google Shape;540;p27:notes"/>
          <p:cNvSpPr txBox="1"/>
          <p:nvPr>
            <p:ph idx="1" type="body"/>
          </p:nvPr>
        </p:nvSpPr>
        <p:spPr>
          <a:xfrm>
            <a:off x="710248" y="4518204"/>
            <a:ext cx="5681858" cy="3696856"/>
          </a:xfrm>
          <a:prstGeom prst="rect">
            <a:avLst/>
          </a:prstGeom>
          <a:noFill/>
          <a:ln>
            <a:noFill/>
          </a:ln>
        </p:spPr>
        <p:txBody>
          <a:bodyPr anchorCtr="0" anchor="t" bIns="64900" lIns="129850" spcFirstLastPara="1" rIns="129850" wrap="square" tIns="649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541" name="Google Shape;541;p27:notes"/>
          <p:cNvSpPr txBox="1"/>
          <p:nvPr>
            <p:ph idx="12" type="sldNum"/>
          </p:nvPr>
        </p:nvSpPr>
        <p:spPr>
          <a:xfrm>
            <a:off x="4023092" y="8917423"/>
            <a:ext cx="3077699" cy="471120"/>
          </a:xfrm>
          <a:prstGeom prst="rect">
            <a:avLst/>
          </a:prstGeom>
          <a:noFill/>
          <a:ln>
            <a:noFill/>
          </a:ln>
        </p:spPr>
        <p:txBody>
          <a:bodyPr anchorCtr="0" anchor="b" bIns="64900" lIns="129850" spcFirstLastPara="1" rIns="129850" wrap="square" tIns="64900">
            <a:noAutofit/>
          </a:bodyPr>
          <a:lstStyle/>
          <a:p>
            <a:pPr indent="0" lvl="0" marL="0" rtl="0" algn="r">
              <a:lnSpc>
                <a:spcPct val="100000"/>
              </a:lnSpc>
              <a:spcBef>
                <a:spcPts val="0"/>
              </a:spcBef>
              <a:spcAft>
                <a:spcPts val="0"/>
              </a:spcAft>
              <a:buClr>
                <a:schemeClr val="dk1"/>
              </a:buClr>
              <a:buSzPts val="1900"/>
              <a:buFont typeface="Calibri"/>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p28:notes"/>
          <p:cNvSpPr txBox="1"/>
          <p:nvPr>
            <p:ph idx="1" type="body"/>
          </p:nvPr>
        </p:nvSpPr>
        <p:spPr>
          <a:xfrm>
            <a:off x="701040" y="4473893"/>
            <a:ext cx="5608320" cy="3660458"/>
          </a:xfrm>
          <a:prstGeom prst="rect">
            <a:avLst/>
          </a:prstGeom>
        </p:spPr>
        <p:txBody>
          <a:bodyPr anchorCtr="0" anchor="t" bIns="64200" lIns="128425" spcFirstLastPara="1" rIns="128425" wrap="square" tIns="64200">
            <a:noAutofit/>
          </a:bodyPr>
          <a:lstStyle/>
          <a:p>
            <a:pPr indent="0" lvl="0" marL="0" rtl="0" algn="l">
              <a:spcBef>
                <a:spcPts val="0"/>
              </a:spcBef>
              <a:spcAft>
                <a:spcPts val="0"/>
              </a:spcAft>
              <a:buNone/>
            </a:pPr>
            <a:r>
              <a:t/>
            </a:r>
            <a:endParaRPr/>
          </a:p>
        </p:txBody>
      </p:sp>
      <p:sp>
        <p:nvSpPr>
          <p:cNvPr id="550" name="Google Shape;550;p28: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p29:notes"/>
          <p:cNvSpPr/>
          <p:nvPr>
            <p:ph idx="2" type="sldImg"/>
          </p:nvPr>
        </p:nvSpPr>
        <p:spPr>
          <a:xfrm>
            <a:off x="735013" y="1173163"/>
            <a:ext cx="5632450"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7" name="Google Shape;557;p29:notes"/>
          <p:cNvSpPr txBox="1"/>
          <p:nvPr>
            <p:ph idx="1" type="body"/>
          </p:nvPr>
        </p:nvSpPr>
        <p:spPr>
          <a:xfrm>
            <a:off x="710248" y="4518204"/>
            <a:ext cx="5681858" cy="3696856"/>
          </a:xfrm>
          <a:prstGeom prst="rect">
            <a:avLst/>
          </a:prstGeom>
          <a:noFill/>
          <a:ln>
            <a:noFill/>
          </a:ln>
        </p:spPr>
        <p:txBody>
          <a:bodyPr anchorCtr="0" anchor="t" bIns="64900" lIns="129850" spcFirstLastPara="1" rIns="129850" wrap="square" tIns="649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558" name="Google Shape;558;p29:notes"/>
          <p:cNvSpPr txBox="1"/>
          <p:nvPr>
            <p:ph idx="12" type="sldNum"/>
          </p:nvPr>
        </p:nvSpPr>
        <p:spPr>
          <a:xfrm>
            <a:off x="4023092" y="8917423"/>
            <a:ext cx="3077699" cy="471120"/>
          </a:xfrm>
          <a:prstGeom prst="rect">
            <a:avLst/>
          </a:prstGeom>
          <a:noFill/>
          <a:ln>
            <a:noFill/>
          </a:ln>
        </p:spPr>
        <p:txBody>
          <a:bodyPr anchorCtr="0" anchor="b" bIns="64900" lIns="129850" spcFirstLastPara="1" rIns="129850" wrap="square" tIns="64900">
            <a:noAutofit/>
          </a:bodyPr>
          <a:lstStyle/>
          <a:p>
            <a:pPr indent="0" lvl="0" marL="0" rtl="0" algn="r">
              <a:lnSpc>
                <a:spcPct val="100000"/>
              </a:lnSpc>
              <a:spcBef>
                <a:spcPts val="0"/>
              </a:spcBef>
              <a:spcAft>
                <a:spcPts val="0"/>
              </a:spcAft>
              <a:buClr>
                <a:schemeClr val="dk1"/>
              </a:buClr>
              <a:buSzPts val="1900"/>
              <a:buFont typeface="Calibri"/>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p26:notes"/>
          <p:cNvSpPr txBox="1"/>
          <p:nvPr>
            <p:ph idx="1" type="body"/>
          </p:nvPr>
        </p:nvSpPr>
        <p:spPr>
          <a:xfrm>
            <a:off x="701040" y="4473893"/>
            <a:ext cx="5608320" cy="3660458"/>
          </a:xfrm>
          <a:prstGeom prst="rect">
            <a:avLst/>
          </a:prstGeom>
        </p:spPr>
        <p:txBody>
          <a:bodyPr anchorCtr="0" anchor="t" bIns="64200" lIns="128425" spcFirstLastPara="1" rIns="128425" wrap="square" tIns="64200">
            <a:noAutofit/>
          </a:bodyPr>
          <a:lstStyle/>
          <a:p>
            <a:pPr indent="0" lvl="0" marL="0" rtl="0" algn="l">
              <a:spcBef>
                <a:spcPts val="0"/>
              </a:spcBef>
              <a:spcAft>
                <a:spcPts val="0"/>
              </a:spcAft>
              <a:buNone/>
            </a:pPr>
            <a:r>
              <a:t/>
            </a:r>
            <a:endParaRPr/>
          </a:p>
        </p:txBody>
      </p:sp>
      <p:sp>
        <p:nvSpPr>
          <p:cNvPr id="566" name="Google Shape;566;p26: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p25:notes"/>
          <p:cNvSpPr txBox="1"/>
          <p:nvPr>
            <p:ph idx="1" type="body"/>
          </p:nvPr>
        </p:nvSpPr>
        <p:spPr>
          <a:xfrm>
            <a:off x="710248" y="4518204"/>
            <a:ext cx="5682162" cy="3696553"/>
          </a:xfrm>
          <a:prstGeom prst="rect">
            <a:avLst/>
          </a:prstGeom>
          <a:noFill/>
          <a:ln>
            <a:noFill/>
          </a:ln>
        </p:spPr>
        <p:txBody>
          <a:bodyPr anchorCtr="0" anchor="t" bIns="64900" lIns="129850" spcFirstLastPara="1" rIns="129850" wrap="square" tIns="649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575" name="Google Shape;575;p25:notes"/>
          <p:cNvSpPr/>
          <p:nvPr>
            <p:ph idx="2" type="sldImg"/>
          </p:nvPr>
        </p:nvSpPr>
        <p:spPr>
          <a:xfrm>
            <a:off x="735013" y="1173163"/>
            <a:ext cx="5632450"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p30:notes"/>
          <p:cNvSpPr txBox="1"/>
          <p:nvPr>
            <p:ph idx="1" type="body"/>
          </p:nvPr>
        </p:nvSpPr>
        <p:spPr>
          <a:xfrm>
            <a:off x="710248" y="4518204"/>
            <a:ext cx="5681858" cy="3696856"/>
          </a:xfrm>
          <a:prstGeom prst="rect">
            <a:avLst/>
          </a:prstGeom>
          <a:noFill/>
          <a:ln>
            <a:noFill/>
          </a:ln>
        </p:spPr>
        <p:txBody>
          <a:bodyPr anchorCtr="0" anchor="t" bIns="64900" lIns="129850" spcFirstLastPara="1" rIns="129850" wrap="square" tIns="649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590" name="Google Shape;590;p30:notes"/>
          <p:cNvSpPr/>
          <p:nvPr>
            <p:ph idx="2" type="sldImg"/>
          </p:nvPr>
        </p:nvSpPr>
        <p:spPr>
          <a:xfrm>
            <a:off x="735013" y="1173163"/>
            <a:ext cx="5632450"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p32:notes"/>
          <p:cNvSpPr txBox="1"/>
          <p:nvPr>
            <p:ph idx="1" type="body"/>
          </p:nvPr>
        </p:nvSpPr>
        <p:spPr>
          <a:xfrm>
            <a:off x="710248" y="4518204"/>
            <a:ext cx="5681858" cy="3696856"/>
          </a:xfrm>
          <a:prstGeom prst="rect">
            <a:avLst/>
          </a:prstGeom>
          <a:noFill/>
          <a:ln>
            <a:noFill/>
          </a:ln>
        </p:spPr>
        <p:txBody>
          <a:bodyPr anchorCtr="0" anchor="t" bIns="64900" lIns="129850" spcFirstLastPara="1" rIns="129850" wrap="square" tIns="649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600" name="Google Shape;600;p32:notes"/>
          <p:cNvSpPr/>
          <p:nvPr>
            <p:ph idx="2" type="sldImg"/>
          </p:nvPr>
        </p:nvSpPr>
        <p:spPr>
          <a:xfrm>
            <a:off x="735013" y="1173163"/>
            <a:ext cx="5632450" cy="31686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g3fa010f7a8f_0_56:notes"/>
          <p:cNvSpPr txBox="1"/>
          <p:nvPr>
            <p:ph idx="1" type="body"/>
          </p:nvPr>
        </p:nvSpPr>
        <p:spPr>
          <a:xfrm>
            <a:off x="701040" y="4473893"/>
            <a:ext cx="5608200" cy="3660600"/>
          </a:xfrm>
          <a:prstGeom prst="rect">
            <a:avLst/>
          </a:prstGeom>
        </p:spPr>
        <p:txBody>
          <a:bodyPr anchorCtr="0" anchor="t" bIns="64200" lIns="128425" spcFirstLastPara="1" rIns="128425" wrap="square" tIns="64200">
            <a:noAutofit/>
          </a:bodyPr>
          <a:lstStyle/>
          <a:p>
            <a:pPr indent="0" lvl="0" marL="0" rtl="0" algn="l">
              <a:spcBef>
                <a:spcPts val="0"/>
              </a:spcBef>
              <a:spcAft>
                <a:spcPts val="0"/>
              </a:spcAft>
              <a:buNone/>
            </a:pPr>
            <a:r>
              <a:t/>
            </a:r>
            <a:endParaRPr/>
          </a:p>
        </p:txBody>
      </p:sp>
      <p:sp>
        <p:nvSpPr>
          <p:cNvPr id="619" name="Google Shape;619;g3fa010f7a8f_0_56:notes"/>
          <p:cNvSpPr/>
          <p:nvPr>
            <p:ph idx="2" type="sldImg"/>
          </p:nvPr>
        </p:nvSpPr>
        <p:spPr>
          <a:xfrm>
            <a:off x="717550" y="1162050"/>
            <a:ext cx="5575200" cy="31368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p34:notes"/>
          <p:cNvSpPr txBox="1"/>
          <p:nvPr>
            <p:ph idx="1" type="body"/>
          </p:nvPr>
        </p:nvSpPr>
        <p:spPr>
          <a:xfrm>
            <a:off x="701040" y="4473893"/>
            <a:ext cx="5608320" cy="3660458"/>
          </a:xfrm>
          <a:prstGeom prst="rect">
            <a:avLst/>
          </a:prstGeom>
        </p:spPr>
        <p:txBody>
          <a:bodyPr anchorCtr="0" anchor="t" bIns="64200" lIns="128425" spcFirstLastPara="1" rIns="128425" wrap="square" tIns="64200">
            <a:noAutofit/>
          </a:bodyPr>
          <a:lstStyle/>
          <a:p>
            <a:pPr indent="0" lvl="0" marL="0" rtl="0" algn="l">
              <a:spcBef>
                <a:spcPts val="0"/>
              </a:spcBef>
              <a:spcAft>
                <a:spcPts val="0"/>
              </a:spcAft>
              <a:buNone/>
            </a:pPr>
            <a:r>
              <a:t/>
            </a:r>
            <a:endParaRPr/>
          </a:p>
        </p:txBody>
      </p:sp>
      <p:sp>
        <p:nvSpPr>
          <p:cNvPr id="632" name="Google Shape;632;p34: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p35:notes"/>
          <p:cNvSpPr txBox="1"/>
          <p:nvPr>
            <p:ph idx="1" type="body"/>
          </p:nvPr>
        </p:nvSpPr>
        <p:spPr>
          <a:xfrm>
            <a:off x="701040" y="4473893"/>
            <a:ext cx="5608320" cy="3660458"/>
          </a:xfrm>
          <a:prstGeom prst="rect">
            <a:avLst/>
          </a:prstGeom>
        </p:spPr>
        <p:txBody>
          <a:bodyPr anchorCtr="0" anchor="t" bIns="64200" lIns="128425" spcFirstLastPara="1" rIns="128425" wrap="square" tIns="64200">
            <a:noAutofit/>
          </a:bodyPr>
          <a:lstStyle/>
          <a:p>
            <a:pPr indent="0" lvl="0" marL="0" rtl="0" algn="l">
              <a:spcBef>
                <a:spcPts val="0"/>
              </a:spcBef>
              <a:spcAft>
                <a:spcPts val="0"/>
              </a:spcAft>
              <a:buNone/>
            </a:pPr>
            <a:r>
              <a:t/>
            </a:r>
            <a:endParaRPr/>
          </a:p>
        </p:txBody>
      </p:sp>
      <p:sp>
        <p:nvSpPr>
          <p:cNvPr id="668" name="Google Shape;668;p35: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p36: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7" name="Google Shape;677;p36:notes"/>
          <p:cNvSpPr txBox="1"/>
          <p:nvPr>
            <p:ph idx="1" type="body"/>
          </p:nvPr>
        </p:nvSpPr>
        <p:spPr>
          <a:xfrm>
            <a:off x="701040" y="4473893"/>
            <a:ext cx="5608320" cy="3660458"/>
          </a:xfrm>
          <a:prstGeom prst="rect">
            <a:avLst/>
          </a:prstGeom>
          <a:noFill/>
          <a:ln>
            <a:noFill/>
          </a:ln>
        </p:spPr>
        <p:txBody>
          <a:bodyPr anchorCtr="0" anchor="t" bIns="64200" lIns="128425" spcFirstLastPara="1" rIns="128425" wrap="square" tIns="64200">
            <a:noAutofit/>
          </a:bodyPr>
          <a:lstStyle/>
          <a:p>
            <a:pPr indent="0" lvl="0" marL="0" rtl="0" algn="l">
              <a:spcBef>
                <a:spcPts val="0"/>
              </a:spcBef>
              <a:spcAft>
                <a:spcPts val="0"/>
              </a:spcAft>
              <a:buNone/>
            </a:pPr>
            <a:r>
              <a:rPr b="1" i="1" lang="en-US"/>
              <a:t>This slide must be included</a:t>
            </a:r>
            <a:endParaRPr/>
          </a:p>
        </p:txBody>
      </p:sp>
      <p:sp>
        <p:nvSpPr>
          <p:cNvPr id="678" name="Google Shape;678;p36:notes"/>
          <p:cNvSpPr txBox="1"/>
          <p:nvPr>
            <p:ph idx="12" type="sldNum"/>
          </p:nvPr>
        </p:nvSpPr>
        <p:spPr>
          <a:xfrm>
            <a:off x="3970938" y="8829968"/>
            <a:ext cx="3037840" cy="466433"/>
          </a:xfrm>
          <a:prstGeom prst="rect">
            <a:avLst/>
          </a:prstGeom>
          <a:noFill/>
          <a:ln>
            <a:noFill/>
          </a:ln>
        </p:spPr>
        <p:txBody>
          <a:bodyPr anchorCtr="0" anchor="b" bIns="64200" lIns="128425" spcFirstLastPara="1" rIns="128425" wrap="square" tIns="642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newagemetals.com/" TargetMode="External"/><Relationship Id="rId3"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Montserrat"/>
              <a:buNone/>
              <a:defRPr b="1" sz="60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atin typeface="Montserrat"/>
                <a:ea typeface="Montserrat"/>
                <a:cs typeface="Montserrat"/>
                <a:sym typeface="Montserrat"/>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838200" y="365126"/>
            <a:ext cx="10515600" cy="89298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2600"/>
              <a:buFont typeface="Montserrat"/>
              <a:buNone/>
              <a:defRPr b="1" sz="26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body"/>
          </p:nvPr>
        </p:nvSpPr>
        <p:spPr>
          <a:xfrm>
            <a:off x="838200" y="1478604"/>
            <a:ext cx="10515600" cy="4698359"/>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Montserrat"/>
                <a:ea typeface="Montserrat"/>
                <a:cs typeface="Montserrat"/>
                <a:sym typeface="Montserrat"/>
              </a:defRPr>
            </a:lvl1pPr>
            <a:lvl2pPr indent="-381000" lvl="1" marL="914400" algn="l">
              <a:lnSpc>
                <a:spcPct val="90000"/>
              </a:lnSpc>
              <a:spcBef>
                <a:spcPts val="500"/>
              </a:spcBef>
              <a:spcAft>
                <a:spcPts val="0"/>
              </a:spcAft>
              <a:buClr>
                <a:schemeClr val="dk1"/>
              </a:buClr>
              <a:buSzPts val="2400"/>
              <a:buChar char="•"/>
              <a:defRPr>
                <a:latin typeface="Montserrat"/>
                <a:ea typeface="Montserrat"/>
                <a:cs typeface="Montserrat"/>
                <a:sym typeface="Montserrat"/>
              </a:defRPr>
            </a:lvl2pPr>
            <a:lvl3pPr indent="-355600" lvl="2" marL="1371600" algn="l">
              <a:lnSpc>
                <a:spcPct val="90000"/>
              </a:lnSpc>
              <a:spcBef>
                <a:spcPts val="500"/>
              </a:spcBef>
              <a:spcAft>
                <a:spcPts val="0"/>
              </a:spcAft>
              <a:buClr>
                <a:schemeClr val="dk1"/>
              </a:buClr>
              <a:buSzPts val="2000"/>
              <a:buChar char="•"/>
              <a:defRPr>
                <a:latin typeface="Montserrat"/>
                <a:ea typeface="Montserrat"/>
                <a:cs typeface="Montserrat"/>
                <a:sym typeface="Montserrat"/>
              </a:defRPr>
            </a:lvl3pPr>
            <a:lvl4pPr indent="-342900" lvl="3" marL="1828800" algn="l">
              <a:lnSpc>
                <a:spcPct val="90000"/>
              </a:lnSpc>
              <a:spcBef>
                <a:spcPts val="500"/>
              </a:spcBef>
              <a:spcAft>
                <a:spcPts val="0"/>
              </a:spcAft>
              <a:buClr>
                <a:schemeClr val="dk1"/>
              </a:buClr>
              <a:buSzPts val="1800"/>
              <a:buChar char="•"/>
              <a:defRPr>
                <a:latin typeface="Montserrat"/>
                <a:ea typeface="Montserrat"/>
                <a:cs typeface="Montserrat"/>
                <a:sym typeface="Montserrat"/>
              </a:defRPr>
            </a:lvl4pPr>
            <a:lvl5pPr indent="-342900" lvl="4" marL="2286000" algn="l">
              <a:lnSpc>
                <a:spcPct val="90000"/>
              </a:lnSpc>
              <a:spcBef>
                <a:spcPts val="500"/>
              </a:spcBef>
              <a:spcAft>
                <a:spcPts val="0"/>
              </a:spcAft>
              <a:buClr>
                <a:schemeClr val="dk1"/>
              </a:buClr>
              <a:buSzPts val="1800"/>
              <a:buChar char="•"/>
              <a:defRPr>
                <a:latin typeface="Montserrat"/>
                <a:ea typeface="Montserrat"/>
                <a:cs typeface="Montserrat"/>
                <a:sym typeface="Montserra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000">
                <a:solidFill>
                  <a:srgbClr val="AEABAB"/>
                </a:solidFill>
                <a:latin typeface="Montserrat"/>
                <a:ea typeface="Montserrat"/>
                <a:cs typeface="Montserrat"/>
                <a:sym typeface="Montserrat"/>
              </a:defRPr>
            </a:lvl1pPr>
            <a:lvl2pPr indent="0" lvl="1" marL="0" algn="r">
              <a:spcBef>
                <a:spcPts val="0"/>
              </a:spcBef>
              <a:buNone/>
              <a:defRPr sz="1000">
                <a:solidFill>
                  <a:srgbClr val="AEABAB"/>
                </a:solidFill>
                <a:latin typeface="Montserrat"/>
                <a:ea typeface="Montserrat"/>
                <a:cs typeface="Montserrat"/>
                <a:sym typeface="Montserrat"/>
              </a:defRPr>
            </a:lvl2pPr>
            <a:lvl3pPr indent="0" lvl="2" marL="0" algn="r">
              <a:spcBef>
                <a:spcPts val="0"/>
              </a:spcBef>
              <a:buNone/>
              <a:defRPr sz="1000">
                <a:solidFill>
                  <a:srgbClr val="AEABAB"/>
                </a:solidFill>
                <a:latin typeface="Montserrat"/>
                <a:ea typeface="Montserrat"/>
                <a:cs typeface="Montserrat"/>
                <a:sym typeface="Montserrat"/>
              </a:defRPr>
            </a:lvl3pPr>
            <a:lvl4pPr indent="0" lvl="3" marL="0" algn="r">
              <a:spcBef>
                <a:spcPts val="0"/>
              </a:spcBef>
              <a:buNone/>
              <a:defRPr sz="1000">
                <a:solidFill>
                  <a:srgbClr val="AEABAB"/>
                </a:solidFill>
                <a:latin typeface="Montserrat"/>
                <a:ea typeface="Montserrat"/>
                <a:cs typeface="Montserrat"/>
                <a:sym typeface="Montserrat"/>
              </a:defRPr>
            </a:lvl4pPr>
            <a:lvl5pPr indent="0" lvl="4" marL="0" algn="r">
              <a:spcBef>
                <a:spcPts val="0"/>
              </a:spcBef>
              <a:buNone/>
              <a:defRPr sz="1000">
                <a:solidFill>
                  <a:srgbClr val="AEABAB"/>
                </a:solidFill>
                <a:latin typeface="Montserrat"/>
                <a:ea typeface="Montserrat"/>
                <a:cs typeface="Montserrat"/>
                <a:sym typeface="Montserrat"/>
              </a:defRPr>
            </a:lvl5pPr>
            <a:lvl6pPr indent="0" lvl="5" marL="0" algn="r">
              <a:spcBef>
                <a:spcPts val="0"/>
              </a:spcBef>
              <a:buNone/>
              <a:defRPr sz="1000">
                <a:solidFill>
                  <a:srgbClr val="AEABAB"/>
                </a:solidFill>
                <a:latin typeface="Montserrat"/>
                <a:ea typeface="Montserrat"/>
                <a:cs typeface="Montserrat"/>
                <a:sym typeface="Montserrat"/>
              </a:defRPr>
            </a:lvl6pPr>
            <a:lvl7pPr indent="0" lvl="6" marL="0" algn="r">
              <a:spcBef>
                <a:spcPts val="0"/>
              </a:spcBef>
              <a:buNone/>
              <a:defRPr sz="1000">
                <a:solidFill>
                  <a:srgbClr val="AEABAB"/>
                </a:solidFill>
                <a:latin typeface="Montserrat"/>
                <a:ea typeface="Montserrat"/>
                <a:cs typeface="Montserrat"/>
                <a:sym typeface="Montserrat"/>
              </a:defRPr>
            </a:lvl7pPr>
            <a:lvl8pPr indent="0" lvl="7" marL="0" algn="r">
              <a:spcBef>
                <a:spcPts val="0"/>
              </a:spcBef>
              <a:buNone/>
              <a:defRPr sz="1000">
                <a:solidFill>
                  <a:srgbClr val="AEABAB"/>
                </a:solidFill>
                <a:latin typeface="Montserrat"/>
                <a:ea typeface="Montserrat"/>
                <a:cs typeface="Montserrat"/>
                <a:sym typeface="Montserrat"/>
              </a:defRPr>
            </a:lvl8pPr>
            <a:lvl9pPr indent="0" lvl="8" marL="0" algn="r">
              <a:spcBef>
                <a:spcPts val="0"/>
              </a:spcBef>
              <a:buNone/>
              <a:defRPr sz="1000">
                <a:solidFill>
                  <a:srgbClr val="AEABAB"/>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en-US"/>
              <a:t>‹#›</a:t>
            </a:fld>
            <a:endParaRPr/>
          </a:p>
        </p:txBody>
      </p:sp>
      <p:sp>
        <p:nvSpPr>
          <p:cNvPr id="25" name="Google Shape;25;p3"/>
          <p:cNvSpPr/>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1400">
                <a:solidFill>
                  <a:srgbClr val="AEABAB"/>
                </a:solidFill>
                <a:latin typeface="Montserrat"/>
                <a:ea typeface="Montserrat"/>
                <a:cs typeface="Montserrat"/>
                <a:sym typeface="Montserrat"/>
              </a:rPr>
              <a:t>H1 2026</a:t>
            </a:r>
            <a:endParaRPr/>
          </a:p>
        </p:txBody>
      </p:sp>
      <p:sp>
        <p:nvSpPr>
          <p:cNvPr id="26" name="Google Shape;26;p3"/>
          <p:cNvSpPr/>
          <p:nvPr/>
        </p:nvSpPr>
        <p:spPr>
          <a:xfrm>
            <a:off x="2795460" y="6356350"/>
            <a:ext cx="6537226"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300" u="none">
                <a:solidFill>
                  <a:srgbClr val="AEABAB"/>
                </a:solidFill>
                <a:latin typeface="Montserrat"/>
                <a:ea typeface="Montserrat"/>
                <a:cs typeface="Montserrat"/>
                <a:sym typeface="Montserrat"/>
              </a:rPr>
              <a:t>NEWAGEMETALS.COM   •   TSX.V: NAM   •   OTCQB: NMTLF   •   FSE: P7J2</a:t>
            </a:r>
            <a:endParaRPr/>
          </a:p>
        </p:txBody>
      </p:sp>
      <p:sp>
        <p:nvSpPr>
          <p:cNvPr id="27" name="Google Shape;27;p3">
            <a:hlinkClick r:id="rId2"/>
          </p:cNvPr>
          <p:cNvSpPr/>
          <p:nvPr/>
        </p:nvSpPr>
        <p:spPr>
          <a:xfrm>
            <a:off x="4062243" y="6439711"/>
            <a:ext cx="1377701" cy="21400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New Age Metals logo" id="28" name="Google Shape;28;p3"/>
          <p:cNvPicPr preferRelativeResize="0"/>
          <p:nvPr/>
        </p:nvPicPr>
        <p:blipFill rotWithShape="1">
          <a:blip r:embed="rId3">
            <a:alphaModFix/>
          </a:blip>
          <a:srcRect b="0" l="0" r="0" t="0"/>
          <a:stretch/>
        </p:blipFill>
        <p:spPr>
          <a:xfrm>
            <a:off x="9944354" y="603082"/>
            <a:ext cx="1323572" cy="339165"/>
          </a:xfrm>
          <a:prstGeom prst="rect">
            <a:avLst/>
          </a:prstGeom>
          <a:noFill/>
          <a:ln>
            <a:noFill/>
          </a:ln>
        </p:spPr>
      </p:pic>
      <p:cxnSp>
        <p:nvCxnSpPr>
          <p:cNvPr id="29" name="Google Shape;29;p3"/>
          <p:cNvCxnSpPr/>
          <p:nvPr/>
        </p:nvCxnSpPr>
        <p:spPr>
          <a:xfrm>
            <a:off x="838200" y="6226342"/>
            <a:ext cx="10515600" cy="0"/>
          </a:xfrm>
          <a:prstGeom prst="straightConnector1">
            <a:avLst/>
          </a:prstGeom>
          <a:noFill/>
          <a:ln cap="flat" cmpd="sng" w="9525">
            <a:solidFill>
              <a:srgbClr val="F5F5F5"/>
            </a:solidFill>
            <a:prstDash val="solid"/>
            <a:miter lim="800000"/>
            <a:headEnd len="sm" w="sm" type="none"/>
            <a:tailEnd len="sm" w="sm" type="none"/>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0" name="Shape 30"/>
        <p:cNvGrpSpPr/>
        <p:nvPr/>
      </p:nvGrpSpPr>
      <p:grpSpPr>
        <a:xfrm>
          <a:off x="0" y="0"/>
          <a:ext cx="0" cy="0"/>
          <a:chOff x="0" y="0"/>
          <a:chExt cx="0" cy="0"/>
        </a:xfrm>
      </p:grpSpPr>
      <p:sp>
        <p:nvSpPr>
          <p:cNvPr id="31" name="Google Shape;31;p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3" name="Google Shape;33;p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5" name="Google Shape;35;p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9" name="Shape 39"/>
        <p:cNvGrpSpPr/>
        <p:nvPr/>
      </p:nvGrpSpPr>
      <p:grpSpPr>
        <a:xfrm>
          <a:off x="0" y="0"/>
          <a:ext cx="0" cy="0"/>
          <a:chOff x="0" y="0"/>
          <a:chExt cx="0" cy="0"/>
        </a:xfrm>
      </p:grpSpPr>
      <p:sp>
        <p:nvSpPr>
          <p:cNvPr id="40" name="Google Shape;40;p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949494"/>
              </a:buClr>
              <a:buSzPts val="2400"/>
              <a:buNone/>
              <a:defRPr sz="2400">
                <a:solidFill>
                  <a:srgbClr val="949494"/>
                </a:solidFill>
              </a:defRPr>
            </a:lvl1pPr>
            <a:lvl2pPr indent="-228600" lvl="1" marL="914400" algn="l">
              <a:lnSpc>
                <a:spcPct val="90000"/>
              </a:lnSpc>
              <a:spcBef>
                <a:spcPts val="500"/>
              </a:spcBef>
              <a:spcAft>
                <a:spcPts val="0"/>
              </a:spcAft>
              <a:buClr>
                <a:srgbClr val="949494"/>
              </a:buClr>
              <a:buSzPts val="2000"/>
              <a:buNone/>
              <a:defRPr sz="2000">
                <a:solidFill>
                  <a:srgbClr val="949494"/>
                </a:solidFill>
              </a:defRPr>
            </a:lvl2pPr>
            <a:lvl3pPr indent="-228600" lvl="2" marL="1371600" algn="l">
              <a:lnSpc>
                <a:spcPct val="90000"/>
              </a:lnSpc>
              <a:spcBef>
                <a:spcPts val="500"/>
              </a:spcBef>
              <a:spcAft>
                <a:spcPts val="0"/>
              </a:spcAft>
              <a:buClr>
                <a:srgbClr val="949494"/>
              </a:buClr>
              <a:buSzPts val="1800"/>
              <a:buNone/>
              <a:defRPr sz="1800">
                <a:solidFill>
                  <a:srgbClr val="949494"/>
                </a:solidFill>
              </a:defRPr>
            </a:lvl3pPr>
            <a:lvl4pPr indent="-228600" lvl="3" marL="1828800" algn="l">
              <a:lnSpc>
                <a:spcPct val="90000"/>
              </a:lnSpc>
              <a:spcBef>
                <a:spcPts val="500"/>
              </a:spcBef>
              <a:spcAft>
                <a:spcPts val="0"/>
              </a:spcAft>
              <a:buClr>
                <a:srgbClr val="949494"/>
              </a:buClr>
              <a:buSzPts val="1600"/>
              <a:buNone/>
              <a:defRPr sz="1600">
                <a:solidFill>
                  <a:srgbClr val="949494"/>
                </a:solidFill>
              </a:defRPr>
            </a:lvl4pPr>
            <a:lvl5pPr indent="-228600" lvl="4" marL="2286000" algn="l">
              <a:lnSpc>
                <a:spcPct val="90000"/>
              </a:lnSpc>
              <a:spcBef>
                <a:spcPts val="500"/>
              </a:spcBef>
              <a:spcAft>
                <a:spcPts val="0"/>
              </a:spcAft>
              <a:buClr>
                <a:srgbClr val="949494"/>
              </a:buClr>
              <a:buSzPts val="1600"/>
              <a:buNone/>
              <a:defRPr sz="1600">
                <a:solidFill>
                  <a:srgbClr val="949494"/>
                </a:solidFill>
              </a:defRPr>
            </a:lvl5pPr>
            <a:lvl6pPr indent="-228600" lvl="5" marL="2743200" algn="l">
              <a:lnSpc>
                <a:spcPct val="90000"/>
              </a:lnSpc>
              <a:spcBef>
                <a:spcPts val="500"/>
              </a:spcBef>
              <a:spcAft>
                <a:spcPts val="0"/>
              </a:spcAft>
              <a:buClr>
                <a:srgbClr val="949494"/>
              </a:buClr>
              <a:buSzPts val="1600"/>
              <a:buNone/>
              <a:defRPr sz="1600">
                <a:solidFill>
                  <a:srgbClr val="949494"/>
                </a:solidFill>
              </a:defRPr>
            </a:lvl6pPr>
            <a:lvl7pPr indent="-228600" lvl="6" marL="3200400" algn="l">
              <a:lnSpc>
                <a:spcPct val="90000"/>
              </a:lnSpc>
              <a:spcBef>
                <a:spcPts val="500"/>
              </a:spcBef>
              <a:spcAft>
                <a:spcPts val="0"/>
              </a:spcAft>
              <a:buClr>
                <a:srgbClr val="949494"/>
              </a:buClr>
              <a:buSzPts val="1600"/>
              <a:buNone/>
              <a:defRPr sz="1600">
                <a:solidFill>
                  <a:srgbClr val="949494"/>
                </a:solidFill>
              </a:defRPr>
            </a:lvl7pPr>
            <a:lvl8pPr indent="-228600" lvl="7" marL="3657600" algn="l">
              <a:lnSpc>
                <a:spcPct val="90000"/>
              </a:lnSpc>
              <a:spcBef>
                <a:spcPts val="500"/>
              </a:spcBef>
              <a:spcAft>
                <a:spcPts val="0"/>
              </a:spcAft>
              <a:buClr>
                <a:srgbClr val="949494"/>
              </a:buClr>
              <a:buSzPts val="1600"/>
              <a:buNone/>
              <a:defRPr sz="1600">
                <a:solidFill>
                  <a:srgbClr val="949494"/>
                </a:solidFill>
              </a:defRPr>
            </a:lvl8pPr>
            <a:lvl9pPr indent="-228600" lvl="8" marL="4114800" algn="l">
              <a:lnSpc>
                <a:spcPct val="90000"/>
              </a:lnSpc>
              <a:spcBef>
                <a:spcPts val="500"/>
              </a:spcBef>
              <a:spcAft>
                <a:spcPts val="0"/>
              </a:spcAft>
              <a:buClr>
                <a:srgbClr val="949494"/>
              </a:buClr>
              <a:buSzPts val="1600"/>
              <a:buNone/>
              <a:defRPr sz="1600">
                <a:solidFill>
                  <a:srgbClr val="949494"/>
                </a:solidFill>
              </a:defRPr>
            </a:lvl9pPr>
          </a:lstStyle>
          <a:p/>
        </p:txBody>
      </p:sp>
      <p:sp>
        <p:nvSpPr>
          <p:cNvPr id="42" name="Google Shape;42;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45" name="Shape 45"/>
        <p:cNvGrpSpPr/>
        <p:nvPr/>
      </p:nvGrpSpPr>
      <p:grpSpPr>
        <a:xfrm>
          <a:off x="0" y="0"/>
          <a:ext cx="0" cy="0"/>
          <a:chOff x="0" y="0"/>
          <a:chExt cx="0" cy="0"/>
        </a:xfrm>
      </p:grpSpPr>
      <p:sp>
        <p:nvSpPr>
          <p:cNvPr id="46" name="Google Shape;46;p6"/>
          <p:cNvSpPr txBox="1"/>
          <p:nvPr/>
        </p:nvSpPr>
        <p:spPr>
          <a:xfrm>
            <a:off x="838200" y="1488267"/>
            <a:ext cx="4795934"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4D4D4D"/>
                </a:solidFill>
                <a:latin typeface="Montserrat"/>
                <a:ea typeface="Montserrat"/>
                <a:cs typeface="Montserrat"/>
                <a:sym typeface="Montserrat"/>
              </a:rPr>
              <a:t>LEFT COLUMN HEADING</a:t>
            </a:r>
            <a:endParaRPr/>
          </a:p>
          <a:p>
            <a:pPr indent="0" lvl="0" marL="0" marR="0" rtl="0" algn="l">
              <a:spcBef>
                <a:spcPts val="0"/>
              </a:spcBef>
              <a:spcAft>
                <a:spcPts val="0"/>
              </a:spcAft>
              <a:buNone/>
            </a:pPr>
            <a:r>
              <a:t/>
            </a:r>
            <a:endParaRPr sz="1000">
              <a:solidFill>
                <a:srgbClr val="4D4D4D"/>
              </a:solidFill>
              <a:latin typeface="Montserrat"/>
              <a:ea typeface="Montserrat"/>
              <a:cs typeface="Montserrat"/>
              <a:sym typeface="Montserrat"/>
            </a:endParaRPr>
          </a:p>
          <a:p>
            <a:pPr indent="0" lvl="0" marL="0" marR="0" rtl="0" algn="l">
              <a:spcBef>
                <a:spcPts val="0"/>
              </a:spcBef>
              <a:spcAft>
                <a:spcPts val="0"/>
              </a:spcAft>
              <a:buNone/>
            </a:pPr>
            <a:r>
              <a:rPr lang="en-US" sz="1200">
                <a:solidFill>
                  <a:srgbClr val="4D4D4D"/>
                </a:solidFill>
                <a:latin typeface="Calibri"/>
                <a:ea typeface="Calibri"/>
                <a:cs typeface="Calibri"/>
                <a:sym typeface="Calibri"/>
              </a:rPr>
              <a:t>This report includes forward-looking statements covered by the Private Securities Litigation Reform Act of 1995. Because such statements deal with future events, they are subject to various risks and uncertainties and actual results for fiscal year 2010 and beyond could differ materially from the Company’s current expectations. Forward-looking statements are identified by words such as "anticipates," "projects," "expects," "plans," "intends," "believes," "estimates," "targets," and other similar expressions that indicate trends and future events. </a:t>
            </a:r>
            <a:endParaRPr sz="1200">
              <a:solidFill>
                <a:srgbClr val="4D4D4D"/>
              </a:solidFill>
              <a:latin typeface="Calibri"/>
              <a:ea typeface="Calibri"/>
              <a:cs typeface="Calibri"/>
              <a:sym typeface="Calibri"/>
            </a:endParaRPr>
          </a:p>
        </p:txBody>
      </p:sp>
      <p:sp>
        <p:nvSpPr>
          <p:cNvPr id="47" name="Google Shape;47;p6"/>
          <p:cNvSpPr txBox="1"/>
          <p:nvPr>
            <p:ph type="title"/>
          </p:nvPr>
        </p:nvSpPr>
        <p:spPr>
          <a:xfrm>
            <a:off x="838200" y="365126"/>
            <a:ext cx="10515600" cy="89298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2600"/>
              <a:buFont typeface="Montserrat"/>
              <a:buNone/>
              <a:defRPr b="1" sz="26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6"/>
          <p:cNvSpPr/>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1000">
                <a:solidFill>
                  <a:srgbClr val="AEABAB"/>
                </a:solidFill>
                <a:latin typeface="Montserrat"/>
                <a:ea typeface="Montserrat"/>
                <a:cs typeface="Montserrat"/>
                <a:sym typeface="Montserrat"/>
              </a:rPr>
              <a:t>H1 2026</a:t>
            </a:r>
            <a:endParaRPr/>
          </a:p>
        </p:txBody>
      </p:sp>
      <p:sp>
        <p:nvSpPr>
          <p:cNvPr id="49" name="Google Shape;49;p6"/>
          <p:cNvSpPr/>
          <p:nvPr/>
        </p:nvSpPr>
        <p:spPr>
          <a:xfrm>
            <a:off x="3857827" y="6356350"/>
            <a:ext cx="4476345"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500" u="none">
                <a:solidFill>
                  <a:srgbClr val="AEABAB"/>
                </a:solidFill>
                <a:latin typeface="Montserrat"/>
                <a:ea typeface="Montserrat"/>
                <a:cs typeface="Montserrat"/>
                <a:sym typeface="Montserrat"/>
              </a:rPr>
              <a:t>newagemetals.com</a:t>
            </a:r>
            <a:endParaRPr/>
          </a:p>
        </p:txBody>
      </p:sp>
      <p:pic>
        <p:nvPicPr>
          <p:cNvPr descr="New Age Metals logo" id="50" name="Google Shape;50;p6"/>
          <p:cNvPicPr preferRelativeResize="0"/>
          <p:nvPr/>
        </p:nvPicPr>
        <p:blipFill rotWithShape="1">
          <a:blip r:embed="rId2">
            <a:alphaModFix/>
          </a:blip>
          <a:srcRect b="0" l="0" r="0" t="0"/>
          <a:stretch/>
        </p:blipFill>
        <p:spPr>
          <a:xfrm>
            <a:off x="10025364" y="652416"/>
            <a:ext cx="1242561" cy="318406"/>
          </a:xfrm>
          <a:prstGeom prst="rect">
            <a:avLst/>
          </a:prstGeom>
          <a:noFill/>
          <a:ln>
            <a:noFill/>
          </a:ln>
        </p:spPr>
      </p:pic>
      <p:cxnSp>
        <p:nvCxnSpPr>
          <p:cNvPr id="51" name="Google Shape;51;p6"/>
          <p:cNvCxnSpPr/>
          <p:nvPr/>
        </p:nvCxnSpPr>
        <p:spPr>
          <a:xfrm>
            <a:off x="838200" y="6226342"/>
            <a:ext cx="10515600" cy="0"/>
          </a:xfrm>
          <a:prstGeom prst="straightConnector1">
            <a:avLst/>
          </a:prstGeom>
          <a:noFill/>
          <a:ln cap="flat" cmpd="sng" w="9525">
            <a:solidFill>
              <a:srgbClr val="F5F5F5"/>
            </a:solidFill>
            <a:prstDash val="solid"/>
            <a:miter lim="800000"/>
            <a:headEnd len="sm" w="sm" type="none"/>
            <a:tailEnd len="sm" w="sm" type="none"/>
          </a:ln>
        </p:spPr>
      </p:cxnSp>
      <p:sp>
        <p:nvSpPr>
          <p:cNvPr id="52" name="Google Shape;52;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000">
                <a:solidFill>
                  <a:srgbClr val="AEABAB"/>
                </a:solidFill>
                <a:latin typeface="Montserrat"/>
                <a:ea typeface="Montserrat"/>
                <a:cs typeface="Montserrat"/>
                <a:sym typeface="Montserrat"/>
              </a:defRPr>
            </a:lvl1pPr>
            <a:lvl2pPr indent="0" lvl="1" marL="0" algn="r">
              <a:spcBef>
                <a:spcPts val="0"/>
              </a:spcBef>
              <a:buNone/>
              <a:defRPr sz="1000">
                <a:solidFill>
                  <a:srgbClr val="AEABAB"/>
                </a:solidFill>
                <a:latin typeface="Montserrat"/>
                <a:ea typeface="Montserrat"/>
                <a:cs typeface="Montserrat"/>
                <a:sym typeface="Montserrat"/>
              </a:defRPr>
            </a:lvl2pPr>
            <a:lvl3pPr indent="0" lvl="2" marL="0" algn="r">
              <a:spcBef>
                <a:spcPts val="0"/>
              </a:spcBef>
              <a:buNone/>
              <a:defRPr sz="1000">
                <a:solidFill>
                  <a:srgbClr val="AEABAB"/>
                </a:solidFill>
                <a:latin typeface="Montserrat"/>
                <a:ea typeface="Montserrat"/>
                <a:cs typeface="Montserrat"/>
                <a:sym typeface="Montserrat"/>
              </a:defRPr>
            </a:lvl3pPr>
            <a:lvl4pPr indent="0" lvl="3" marL="0" algn="r">
              <a:spcBef>
                <a:spcPts val="0"/>
              </a:spcBef>
              <a:buNone/>
              <a:defRPr sz="1000">
                <a:solidFill>
                  <a:srgbClr val="AEABAB"/>
                </a:solidFill>
                <a:latin typeface="Montserrat"/>
                <a:ea typeface="Montserrat"/>
                <a:cs typeface="Montserrat"/>
                <a:sym typeface="Montserrat"/>
              </a:defRPr>
            </a:lvl4pPr>
            <a:lvl5pPr indent="0" lvl="4" marL="0" algn="r">
              <a:spcBef>
                <a:spcPts val="0"/>
              </a:spcBef>
              <a:buNone/>
              <a:defRPr sz="1000">
                <a:solidFill>
                  <a:srgbClr val="AEABAB"/>
                </a:solidFill>
                <a:latin typeface="Montserrat"/>
                <a:ea typeface="Montserrat"/>
                <a:cs typeface="Montserrat"/>
                <a:sym typeface="Montserrat"/>
              </a:defRPr>
            </a:lvl5pPr>
            <a:lvl6pPr indent="0" lvl="5" marL="0" algn="r">
              <a:spcBef>
                <a:spcPts val="0"/>
              </a:spcBef>
              <a:buNone/>
              <a:defRPr sz="1000">
                <a:solidFill>
                  <a:srgbClr val="AEABAB"/>
                </a:solidFill>
                <a:latin typeface="Montserrat"/>
                <a:ea typeface="Montserrat"/>
                <a:cs typeface="Montserrat"/>
                <a:sym typeface="Montserrat"/>
              </a:defRPr>
            </a:lvl6pPr>
            <a:lvl7pPr indent="0" lvl="6" marL="0" algn="r">
              <a:spcBef>
                <a:spcPts val="0"/>
              </a:spcBef>
              <a:buNone/>
              <a:defRPr sz="1000">
                <a:solidFill>
                  <a:srgbClr val="AEABAB"/>
                </a:solidFill>
                <a:latin typeface="Montserrat"/>
                <a:ea typeface="Montserrat"/>
                <a:cs typeface="Montserrat"/>
                <a:sym typeface="Montserrat"/>
              </a:defRPr>
            </a:lvl7pPr>
            <a:lvl8pPr indent="0" lvl="7" marL="0" algn="r">
              <a:spcBef>
                <a:spcPts val="0"/>
              </a:spcBef>
              <a:buNone/>
              <a:defRPr sz="1000">
                <a:solidFill>
                  <a:srgbClr val="AEABAB"/>
                </a:solidFill>
                <a:latin typeface="Montserrat"/>
                <a:ea typeface="Montserrat"/>
                <a:cs typeface="Montserrat"/>
                <a:sym typeface="Montserrat"/>
              </a:defRPr>
            </a:lvl8pPr>
            <a:lvl9pPr indent="0" lvl="8" marL="0" algn="r">
              <a:spcBef>
                <a:spcPts val="0"/>
              </a:spcBef>
              <a:buNone/>
              <a:defRPr sz="1000">
                <a:solidFill>
                  <a:srgbClr val="AEABAB"/>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en-US"/>
              <a:t>‹#›</a:t>
            </a:fld>
            <a:endParaRPr/>
          </a:p>
        </p:txBody>
      </p:sp>
      <p:sp>
        <p:nvSpPr>
          <p:cNvPr id="53" name="Google Shape;53;p6"/>
          <p:cNvSpPr txBox="1"/>
          <p:nvPr/>
        </p:nvSpPr>
        <p:spPr>
          <a:xfrm>
            <a:off x="6557866" y="1488267"/>
            <a:ext cx="4795934" cy="286232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4D4D4D"/>
                </a:solidFill>
                <a:latin typeface="Montserrat"/>
                <a:ea typeface="Montserrat"/>
                <a:cs typeface="Montserrat"/>
                <a:sym typeface="Montserrat"/>
              </a:rPr>
              <a:t>RIGHT COLUMN HEADING</a:t>
            </a:r>
            <a:endParaRPr/>
          </a:p>
          <a:p>
            <a:pPr indent="0" lvl="0" marL="0" marR="0" rtl="0" algn="l">
              <a:spcBef>
                <a:spcPts val="0"/>
              </a:spcBef>
              <a:spcAft>
                <a:spcPts val="0"/>
              </a:spcAft>
              <a:buNone/>
            </a:pPr>
            <a:r>
              <a:t/>
            </a:r>
            <a:endParaRPr sz="1000">
              <a:solidFill>
                <a:srgbClr val="4D4D4D"/>
              </a:solidFill>
              <a:latin typeface="Montserrat"/>
              <a:ea typeface="Montserrat"/>
              <a:cs typeface="Montserrat"/>
              <a:sym typeface="Montserrat"/>
            </a:endParaRPr>
          </a:p>
          <a:p>
            <a:pPr indent="0" lvl="0" marL="0" marR="0" rtl="0" algn="l">
              <a:spcBef>
                <a:spcPts val="0"/>
              </a:spcBef>
              <a:spcAft>
                <a:spcPts val="0"/>
              </a:spcAft>
              <a:buNone/>
            </a:pPr>
            <a:r>
              <a:rPr lang="en-US" sz="1200">
                <a:solidFill>
                  <a:srgbClr val="4D4D4D"/>
                </a:solidFill>
                <a:latin typeface="Calibri"/>
                <a:ea typeface="Calibri"/>
                <a:cs typeface="Calibri"/>
                <a:sym typeface="Calibri"/>
              </a:rPr>
              <a:t>Certain information presented, including discussions of future plans and operations, contains forward-looking statements involving substantial known and unknown risks and uncertainties. These forward-looking statements are subject to risk and uncertainty, many of which are beyond control of company management. These may include, but are not limited to, the influence of general economic conditions, industry conditions, fluctuations of commodity prices and foreign exchange rate conditions, prices, rates, environmental risk, industry competition, availability of qualified staff and management, stock market volatility, timely and cost-effective access to sufficient working capital or financing from internal and external sources. Actual results, performance, or achievements may differ materially from those expressed or implied by these forward-looking statements</a:t>
            </a:r>
            <a:endParaRPr sz="1200">
              <a:solidFill>
                <a:srgbClr val="4D4D4D"/>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4" name="Shape 54"/>
        <p:cNvGrpSpPr/>
        <p:nvPr/>
      </p:nvGrpSpPr>
      <p:grpSpPr>
        <a:xfrm>
          <a:off x="0" y="0"/>
          <a:ext cx="0" cy="0"/>
          <a:chOff x="0" y="0"/>
          <a:chExt cx="0" cy="0"/>
        </a:xfrm>
      </p:grpSpPr>
      <p:sp>
        <p:nvSpPr>
          <p:cNvPr id="55" name="Google Shape;55;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9" name="Shape 59"/>
        <p:cNvGrpSpPr/>
        <p:nvPr/>
      </p:nvGrpSpPr>
      <p:grpSpPr>
        <a:xfrm>
          <a:off x="0" y="0"/>
          <a:ext cx="0" cy="0"/>
          <a:chOff x="0" y="0"/>
          <a:chExt cx="0" cy="0"/>
        </a:xfrm>
      </p:grpSpPr>
      <p:sp>
        <p:nvSpPr>
          <p:cNvPr id="60" name="Google Shape;60;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3" name="Shape 63"/>
        <p:cNvGrpSpPr/>
        <p:nvPr/>
      </p:nvGrpSpPr>
      <p:grpSpPr>
        <a:xfrm>
          <a:off x="0" y="0"/>
          <a:ext cx="0" cy="0"/>
          <a:chOff x="0" y="0"/>
          <a:chExt cx="0" cy="0"/>
        </a:xfrm>
      </p:grpSpPr>
      <p:sp>
        <p:nvSpPr>
          <p:cNvPr id="64" name="Google Shape;64;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6" name="Google Shape;66;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7" name="Google Shape;67;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0" name="Shape 70"/>
        <p:cNvGrpSpPr/>
        <p:nvPr/>
      </p:nvGrpSpPr>
      <p:grpSpPr>
        <a:xfrm>
          <a:off x="0" y="0"/>
          <a:ext cx="0" cy="0"/>
          <a:chOff x="0" y="0"/>
          <a:chExt cx="0" cy="0"/>
        </a:xfrm>
      </p:grpSpPr>
      <p:sp>
        <p:nvSpPr>
          <p:cNvPr id="71" name="Google Shape;71;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0"/>
          <p:cNvSpPr/>
          <p:nvPr>
            <p:ph idx="2" type="pic"/>
          </p:nvPr>
        </p:nvSpPr>
        <p:spPr>
          <a:xfrm>
            <a:off x="5183188" y="987425"/>
            <a:ext cx="6172200" cy="4873625"/>
          </a:xfrm>
          <a:prstGeom prst="rect">
            <a:avLst/>
          </a:prstGeom>
          <a:noFill/>
          <a:ln>
            <a:noFill/>
          </a:ln>
        </p:spPr>
      </p:sp>
      <p:sp>
        <p:nvSpPr>
          <p:cNvPr id="73" name="Google Shape;73;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4" name="Google Shape;74;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7" name="Shape 77"/>
        <p:cNvGrpSpPr/>
        <p:nvPr/>
      </p:nvGrpSpPr>
      <p:grpSpPr>
        <a:xfrm>
          <a:off x="0" y="0"/>
          <a:ext cx="0" cy="0"/>
          <a:chOff x="0" y="0"/>
          <a:chExt cx="0" cy="0"/>
        </a:xfrm>
      </p:grpSpPr>
      <p:sp>
        <p:nvSpPr>
          <p:cNvPr id="78" name="Google Shape;78;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3" name="Shape 83"/>
        <p:cNvGrpSpPr/>
        <p:nvPr/>
      </p:nvGrpSpPr>
      <p:grpSpPr>
        <a:xfrm>
          <a:off x="0" y="0"/>
          <a:ext cx="0" cy="0"/>
          <a:chOff x="0" y="0"/>
          <a:chExt cx="0" cy="0"/>
        </a:xfrm>
      </p:grpSpPr>
      <p:sp>
        <p:nvSpPr>
          <p:cNvPr id="84" name="Google Shape;84;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 name="Google Shape;86;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949494"/>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949494"/>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949494"/>
                </a:solidFill>
                <a:latin typeface="Calibri"/>
                <a:ea typeface="Calibri"/>
                <a:cs typeface="Calibri"/>
                <a:sym typeface="Calibri"/>
              </a:defRPr>
            </a:lvl1pPr>
            <a:lvl2pPr indent="0" lvl="1" marL="0" marR="0" rtl="0" algn="r">
              <a:spcBef>
                <a:spcPts val="0"/>
              </a:spcBef>
              <a:buNone/>
              <a:defRPr b="0" i="0" sz="1200" u="none" cap="none" strike="noStrike">
                <a:solidFill>
                  <a:srgbClr val="949494"/>
                </a:solidFill>
                <a:latin typeface="Calibri"/>
                <a:ea typeface="Calibri"/>
                <a:cs typeface="Calibri"/>
                <a:sym typeface="Calibri"/>
              </a:defRPr>
            </a:lvl2pPr>
            <a:lvl3pPr indent="0" lvl="2" marL="0" marR="0" rtl="0" algn="r">
              <a:spcBef>
                <a:spcPts val="0"/>
              </a:spcBef>
              <a:buNone/>
              <a:defRPr b="0" i="0" sz="1200" u="none" cap="none" strike="noStrike">
                <a:solidFill>
                  <a:srgbClr val="949494"/>
                </a:solidFill>
                <a:latin typeface="Calibri"/>
                <a:ea typeface="Calibri"/>
                <a:cs typeface="Calibri"/>
                <a:sym typeface="Calibri"/>
              </a:defRPr>
            </a:lvl3pPr>
            <a:lvl4pPr indent="0" lvl="3" marL="0" marR="0" rtl="0" algn="r">
              <a:spcBef>
                <a:spcPts val="0"/>
              </a:spcBef>
              <a:buNone/>
              <a:defRPr b="0" i="0" sz="1200" u="none" cap="none" strike="noStrike">
                <a:solidFill>
                  <a:srgbClr val="949494"/>
                </a:solidFill>
                <a:latin typeface="Calibri"/>
                <a:ea typeface="Calibri"/>
                <a:cs typeface="Calibri"/>
                <a:sym typeface="Calibri"/>
              </a:defRPr>
            </a:lvl4pPr>
            <a:lvl5pPr indent="0" lvl="4" marL="0" marR="0" rtl="0" algn="r">
              <a:spcBef>
                <a:spcPts val="0"/>
              </a:spcBef>
              <a:buNone/>
              <a:defRPr b="0" i="0" sz="1200" u="none" cap="none" strike="noStrike">
                <a:solidFill>
                  <a:srgbClr val="949494"/>
                </a:solidFill>
                <a:latin typeface="Calibri"/>
                <a:ea typeface="Calibri"/>
                <a:cs typeface="Calibri"/>
                <a:sym typeface="Calibri"/>
              </a:defRPr>
            </a:lvl5pPr>
            <a:lvl6pPr indent="0" lvl="5" marL="0" marR="0" rtl="0" algn="r">
              <a:spcBef>
                <a:spcPts val="0"/>
              </a:spcBef>
              <a:buNone/>
              <a:defRPr b="0" i="0" sz="1200" u="none" cap="none" strike="noStrike">
                <a:solidFill>
                  <a:srgbClr val="949494"/>
                </a:solidFill>
                <a:latin typeface="Calibri"/>
                <a:ea typeface="Calibri"/>
                <a:cs typeface="Calibri"/>
                <a:sym typeface="Calibri"/>
              </a:defRPr>
            </a:lvl6pPr>
            <a:lvl7pPr indent="0" lvl="6" marL="0" marR="0" rtl="0" algn="r">
              <a:spcBef>
                <a:spcPts val="0"/>
              </a:spcBef>
              <a:buNone/>
              <a:defRPr b="0" i="0" sz="1200" u="none" cap="none" strike="noStrike">
                <a:solidFill>
                  <a:srgbClr val="949494"/>
                </a:solidFill>
                <a:latin typeface="Calibri"/>
                <a:ea typeface="Calibri"/>
                <a:cs typeface="Calibri"/>
                <a:sym typeface="Calibri"/>
              </a:defRPr>
            </a:lvl7pPr>
            <a:lvl8pPr indent="0" lvl="7" marL="0" marR="0" rtl="0" algn="r">
              <a:spcBef>
                <a:spcPts val="0"/>
              </a:spcBef>
              <a:buNone/>
              <a:defRPr b="0" i="0" sz="1200" u="none" cap="none" strike="noStrike">
                <a:solidFill>
                  <a:srgbClr val="949494"/>
                </a:solidFill>
                <a:latin typeface="Calibri"/>
                <a:ea typeface="Calibri"/>
                <a:cs typeface="Calibri"/>
                <a:sym typeface="Calibri"/>
              </a:defRPr>
            </a:lvl8pPr>
            <a:lvl9pPr indent="0" lvl="8" marL="0" marR="0" rtl="0" algn="r">
              <a:spcBef>
                <a:spcPts val="0"/>
              </a:spcBef>
              <a:buNone/>
              <a:defRPr b="0" i="0" sz="1200" u="none" cap="none" strike="noStrike">
                <a:solidFill>
                  <a:srgbClr val="949494"/>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png"/><Relationship Id="rId5" Type="http://schemas.openxmlformats.org/officeDocument/2006/relationships/image" Target="../media/image10.png"/><Relationship Id="rId6" Type="http://schemas.openxmlformats.org/officeDocument/2006/relationships/image" Target="../media/image11.jpg"/><Relationship Id="rId7" Type="http://schemas.openxmlformats.org/officeDocument/2006/relationships/image" Target="../media/image3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9.png"/><Relationship Id="rId9" Type="http://schemas.openxmlformats.org/officeDocument/2006/relationships/image" Target="../media/image30.png"/><Relationship Id="rId5" Type="http://schemas.openxmlformats.org/officeDocument/2006/relationships/image" Target="../media/image14.jpg"/><Relationship Id="rId6" Type="http://schemas.openxmlformats.org/officeDocument/2006/relationships/image" Target="../media/image12.png"/><Relationship Id="rId7" Type="http://schemas.openxmlformats.org/officeDocument/2006/relationships/image" Target="../media/image7.png"/><Relationship Id="rId8"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8.png"/><Relationship Id="rId5"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2.jp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2.jp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7.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0.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9.png"/><Relationship Id="rId4" Type="http://schemas.openxmlformats.org/officeDocument/2006/relationships/image" Target="../media/image33.png"/><Relationship Id="rId5" Type="http://schemas.openxmlformats.org/officeDocument/2006/relationships/image" Target="../media/image3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hyperlink" Target="https://news.ontario.ca/en/release/1007104/ontario-releases-accelerated-plan-to-complete-construction-on-roads-to-the-ring-of-fire-five-years-ahead-of-schedule" TargetMode="External"/><Relationship Id="rId4" Type="http://schemas.openxmlformats.org/officeDocument/2006/relationships/hyperlink" Target="https://www.cbc.ca/news/canada/thunder-bay/marten-falls-community-access-road-construction-9.7329759" TargetMode="External"/><Relationship Id="rId5" Type="http://schemas.openxmlformats.org/officeDocument/2006/relationships/image" Target="../media/image3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42.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5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43.png"/><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46.png"/><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40.png"/><Relationship Id="rId4" Type="http://schemas.openxmlformats.org/officeDocument/2006/relationships/image" Target="../media/image5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4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7.png"/><Relationship Id="rId4" Type="http://schemas.openxmlformats.org/officeDocument/2006/relationships/image" Target="../media/image15.png"/></Relationships>
</file>

<file path=ppt/slides/_rels/slide33.xml.rels><?xml version="1.0" encoding="UTF-8" standalone="yes"?><Relationships xmlns="http://schemas.openxmlformats.org/package/2006/relationships"><Relationship Id="rId11" Type="http://schemas.openxmlformats.org/officeDocument/2006/relationships/hyperlink" Target="https://twitter.com/newagemetals?lang=en" TargetMode="External"/><Relationship Id="rId10" Type="http://schemas.openxmlformats.org/officeDocument/2006/relationships/image" Target="../media/image48.png"/><Relationship Id="rId13" Type="http://schemas.openxmlformats.org/officeDocument/2006/relationships/hyperlink" Target="https://www.youtube.com/channel/UCB4HnBIXVJ-mxEX44EhefVA" TargetMode="External"/><Relationship Id="rId12" Type="http://schemas.openxmlformats.org/officeDocument/2006/relationships/image" Target="../media/image45.png"/><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hyperlink" Target="mailto:info@newagemetals.com" TargetMode="External"/><Relationship Id="rId4" Type="http://schemas.openxmlformats.org/officeDocument/2006/relationships/hyperlink" Target="https://newagemetals.com/join" TargetMode="External"/><Relationship Id="rId9" Type="http://schemas.openxmlformats.org/officeDocument/2006/relationships/hyperlink" Target="https://www.linkedin.com/company/new-age-metals/" TargetMode="External"/><Relationship Id="rId14" Type="http://schemas.openxmlformats.org/officeDocument/2006/relationships/image" Target="../media/image44.png"/><Relationship Id="rId5" Type="http://schemas.openxmlformats.org/officeDocument/2006/relationships/hyperlink" Target="https://www.facebook.com/NewAgeMetals/" TargetMode="External"/><Relationship Id="rId6" Type="http://schemas.openxmlformats.org/officeDocument/2006/relationships/image" Target="../media/image39.png"/><Relationship Id="rId7" Type="http://schemas.openxmlformats.org/officeDocument/2006/relationships/hyperlink" Target="https://www.instagram.com/newagemetals/" TargetMode="External"/><Relationship Id="rId8" Type="http://schemas.openxmlformats.org/officeDocument/2006/relationships/image" Target="../media/image4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3"/>
          <p:cNvSpPr txBox="1"/>
          <p:nvPr/>
        </p:nvSpPr>
        <p:spPr>
          <a:xfrm>
            <a:off x="7152043" y="4680534"/>
            <a:ext cx="2825226" cy="8382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0" i="0" lang="en-US" sz="1800" u="none" cap="none" strike="noStrike">
                <a:solidFill>
                  <a:srgbClr val="000000"/>
                </a:solidFill>
                <a:latin typeface="Montserrat"/>
                <a:ea typeface="Montserrat"/>
                <a:cs typeface="Montserrat"/>
                <a:sym typeface="Montserrat"/>
              </a:rPr>
              <a:t>TSXV: </a:t>
            </a:r>
            <a:r>
              <a:rPr b="1" i="0" lang="en-US" sz="1800" u="none" cap="none" strike="noStrike">
                <a:solidFill>
                  <a:srgbClr val="000000"/>
                </a:solidFill>
                <a:latin typeface="Montserrat"/>
                <a:ea typeface="Montserrat"/>
                <a:cs typeface="Montserrat"/>
                <a:sym typeface="Montserrat"/>
              </a:rPr>
              <a:t>NAM</a:t>
            </a:r>
            <a:endParaRPr/>
          </a:p>
          <a:p>
            <a:pPr indent="0" lvl="0" marL="0" marR="0" rtl="0" algn="l">
              <a:lnSpc>
                <a:spcPct val="120000"/>
              </a:lnSpc>
              <a:spcBef>
                <a:spcPts val="0"/>
              </a:spcBef>
              <a:spcAft>
                <a:spcPts val="0"/>
              </a:spcAft>
              <a:buNone/>
            </a:pPr>
            <a:r>
              <a:rPr b="0" i="0" lang="en-US" sz="1800" u="none" cap="none" strike="noStrike">
                <a:solidFill>
                  <a:srgbClr val="000000"/>
                </a:solidFill>
                <a:latin typeface="Montserrat"/>
                <a:ea typeface="Montserrat"/>
                <a:cs typeface="Montserrat"/>
                <a:sym typeface="Montserrat"/>
              </a:rPr>
              <a:t>OTCQB: </a:t>
            </a:r>
            <a:r>
              <a:rPr b="1" i="0" lang="en-US" sz="1800" u="none" cap="none" strike="noStrike">
                <a:solidFill>
                  <a:srgbClr val="000000"/>
                </a:solidFill>
                <a:latin typeface="Montserrat"/>
                <a:ea typeface="Montserrat"/>
                <a:cs typeface="Montserrat"/>
                <a:sym typeface="Montserrat"/>
              </a:rPr>
              <a:t>NMTLF</a:t>
            </a:r>
            <a:endParaRPr/>
          </a:p>
          <a:p>
            <a:pPr indent="0" lvl="0" marL="0" marR="0" rtl="0" algn="l">
              <a:lnSpc>
                <a:spcPct val="120000"/>
              </a:lnSpc>
              <a:spcBef>
                <a:spcPts val="0"/>
              </a:spcBef>
              <a:spcAft>
                <a:spcPts val="0"/>
              </a:spcAft>
              <a:buNone/>
            </a:pPr>
            <a:r>
              <a:rPr b="0" i="0" lang="en-US" sz="1800" u="none" cap="none" strike="noStrike">
                <a:solidFill>
                  <a:srgbClr val="000000"/>
                </a:solidFill>
                <a:latin typeface="Montserrat"/>
                <a:ea typeface="Montserrat"/>
                <a:cs typeface="Montserrat"/>
                <a:sym typeface="Montserrat"/>
              </a:rPr>
              <a:t>FSE: </a:t>
            </a:r>
            <a:r>
              <a:rPr b="1" i="0" lang="en-US" sz="1800" u="none" cap="none" strike="noStrike">
                <a:solidFill>
                  <a:srgbClr val="000000"/>
                </a:solidFill>
                <a:latin typeface="Montserrat"/>
                <a:ea typeface="Montserrat"/>
                <a:cs typeface="Montserrat"/>
                <a:sym typeface="Montserrat"/>
              </a:rPr>
              <a:t>P7J</a:t>
            </a:r>
            <a:endParaRPr/>
          </a:p>
        </p:txBody>
      </p:sp>
      <p:sp>
        <p:nvSpPr>
          <p:cNvPr id="94" name="Google Shape;94;p13"/>
          <p:cNvSpPr txBox="1"/>
          <p:nvPr/>
        </p:nvSpPr>
        <p:spPr>
          <a:xfrm>
            <a:off x="2604242" y="5521290"/>
            <a:ext cx="3357268" cy="71729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4D4D4D"/>
              </a:buClr>
              <a:buSzPts val="1100"/>
              <a:buFont typeface="Arial"/>
              <a:buNone/>
            </a:pPr>
            <a:r>
              <a:rPr b="1" i="0" lang="en-US" sz="1100" u="none" cap="none" strike="noStrike">
                <a:solidFill>
                  <a:srgbClr val="4D4D4D"/>
                </a:solidFill>
                <a:latin typeface="Montserrat"/>
                <a:ea typeface="Montserrat"/>
                <a:cs typeface="Montserrat"/>
                <a:sym typeface="Montserrat"/>
              </a:rPr>
              <a:t>At the Forefront of Critical and Precious Metals Exploration </a:t>
            </a:r>
            <a:endParaRPr b="0" i="0" sz="1100" u="none" cap="none" strike="noStrike">
              <a:solidFill>
                <a:srgbClr val="4D4D4D"/>
              </a:solidFill>
              <a:latin typeface="Montserrat"/>
              <a:ea typeface="Montserrat"/>
              <a:cs typeface="Montserrat"/>
              <a:sym typeface="Montserrat"/>
            </a:endParaRPr>
          </a:p>
        </p:txBody>
      </p:sp>
      <p:pic>
        <p:nvPicPr>
          <p:cNvPr descr="New Age Metals logo" id="95" name="Google Shape;95;p13"/>
          <p:cNvPicPr preferRelativeResize="0"/>
          <p:nvPr/>
        </p:nvPicPr>
        <p:blipFill rotWithShape="1">
          <a:blip r:embed="rId3">
            <a:alphaModFix/>
          </a:blip>
          <a:srcRect b="0" l="0" r="0" t="0"/>
          <a:stretch/>
        </p:blipFill>
        <p:spPr>
          <a:xfrm>
            <a:off x="2574719" y="4627968"/>
            <a:ext cx="3357268" cy="860301"/>
          </a:xfrm>
          <a:prstGeom prst="rect">
            <a:avLst/>
          </a:prstGeom>
          <a:noFill/>
          <a:ln>
            <a:noFill/>
          </a:ln>
        </p:spPr>
      </p:pic>
      <p:pic>
        <p:nvPicPr>
          <p:cNvPr descr="Background pattern&#10;&#10;Description automatically generated" id="96" name="Google Shape;96;p13"/>
          <p:cNvPicPr preferRelativeResize="0"/>
          <p:nvPr/>
        </p:nvPicPr>
        <p:blipFill rotWithShape="1">
          <a:blip r:embed="rId4">
            <a:alphaModFix/>
          </a:blip>
          <a:srcRect b="0" l="0" r="0" t="0"/>
          <a:stretch/>
        </p:blipFill>
        <p:spPr>
          <a:xfrm>
            <a:off x="6697879" y="4998003"/>
            <a:ext cx="284001" cy="150185"/>
          </a:xfrm>
          <a:prstGeom prst="rect">
            <a:avLst/>
          </a:prstGeom>
          <a:noFill/>
          <a:ln>
            <a:noFill/>
          </a:ln>
        </p:spPr>
      </p:pic>
      <p:pic>
        <p:nvPicPr>
          <p:cNvPr descr="A red and white flag&#10;&#10;Description automatically generated with medium confidence" id="97" name="Google Shape;97;p13"/>
          <p:cNvPicPr preferRelativeResize="0"/>
          <p:nvPr/>
        </p:nvPicPr>
        <p:blipFill rotWithShape="1">
          <a:blip r:embed="rId5">
            <a:alphaModFix/>
          </a:blip>
          <a:srcRect b="0" l="0" r="0" t="0"/>
          <a:stretch/>
        </p:blipFill>
        <p:spPr>
          <a:xfrm>
            <a:off x="6697881" y="4697276"/>
            <a:ext cx="283999" cy="150185"/>
          </a:xfrm>
          <a:prstGeom prst="rect">
            <a:avLst/>
          </a:prstGeom>
          <a:noFill/>
          <a:ln>
            <a:noFill/>
          </a:ln>
        </p:spPr>
      </p:pic>
      <p:grpSp>
        <p:nvGrpSpPr>
          <p:cNvPr id="98" name="Google Shape;98;p13"/>
          <p:cNvGrpSpPr/>
          <p:nvPr/>
        </p:nvGrpSpPr>
        <p:grpSpPr>
          <a:xfrm>
            <a:off x="6697873" y="5709982"/>
            <a:ext cx="2772947" cy="649980"/>
            <a:chOff x="4741764" y="3665186"/>
            <a:chExt cx="2772947" cy="649980"/>
          </a:xfrm>
        </p:grpSpPr>
        <p:sp>
          <p:nvSpPr>
            <p:cNvPr id="99" name="Google Shape;99;p13"/>
            <p:cNvSpPr/>
            <p:nvPr/>
          </p:nvSpPr>
          <p:spPr>
            <a:xfrm>
              <a:off x="4741764" y="3697544"/>
              <a:ext cx="976313" cy="323118"/>
            </a:xfrm>
            <a:prstGeom prst="rect">
              <a:avLst/>
            </a:prstGeom>
            <a:solidFill>
              <a:srgbClr val="15588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4D4D4D"/>
                </a:solidFill>
                <a:latin typeface="Montserrat"/>
                <a:ea typeface="Montserrat"/>
                <a:cs typeface="Montserrat"/>
                <a:sym typeface="Montserrat"/>
              </a:endParaRPr>
            </a:p>
          </p:txBody>
        </p:sp>
        <p:sp>
          <p:nvSpPr>
            <p:cNvPr id="100" name="Google Shape;100;p13"/>
            <p:cNvSpPr/>
            <p:nvPr/>
          </p:nvSpPr>
          <p:spPr>
            <a:xfrm>
              <a:off x="4741765" y="3665596"/>
              <a:ext cx="976313" cy="649570"/>
            </a:xfrm>
            <a:prstGeom prst="rect">
              <a:avLst/>
            </a:prstGeom>
            <a:solidFill>
              <a:srgbClr val="323F4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980" u="none" cap="none" strike="noStrike">
                  <a:solidFill>
                    <a:schemeClr val="lt1"/>
                  </a:solidFill>
                  <a:latin typeface="Montserrat"/>
                  <a:ea typeface="Montserrat"/>
                  <a:cs typeface="Montserrat"/>
                  <a:sym typeface="Montserrat"/>
                </a:rPr>
                <a:t>PALLADIUM</a:t>
              </a:r>
              <a:br>
                <a:rPr b="1" i="0" lang="en-US" sz="980" u="none" cap="none" strike="noStrike">
                  <a:solidFill>
                    <a:schemeClr val="lt1"/>
                  </a:solidFill>
                  <a:latin typeface="Montserrat"/>
                  <a:ea typeface="Montserrat"/>
                  <a:cs typeface="Montserrat"/>
                  <a:sym typeface="Montserrat"/>
                </a:rPr>
              </a:br>
              <a:r>
                <a:rPr b="1" i="0" lang="en-US" sz="980" u="none" cap="none" strike="noStrike">
                  <a:solidFill>
                    <a:schemeClr val="lt1"/>
                  </a:solidFill>
                  <a:latin typeface="Montserrat"/>
                  <a:ea typeface="Montserrat"/>
                  <a:cs typeface="Montserrat"/>
                  <a:sym typeface="Montserrat"/>
                </a:rPr>
                <a:t>PLATINUM</a:t>
              </a:r>
              <a:endParaRPr/>
            </a:p>
            <a:p>
              <a:pPr indent="0" lvl="0" marL="0" marR="0" rtl="0" algn="ctr">
                <a:spcBef>
                  <a:spcPts val="0"/>
                </a:spcBef>
                <a:spcAft>
                  <a:spcPts val="0"/>
                </a:spcAft>
                <a:buNone/>
              </a:pPr>
              <a:r>
                <a:rPr b="1" i="0" lang="en-US" sz="980" u="none" cap="none" strike="noStrike">
                  <a:solidFill>
                    <a:schemeClr val="lt1"/>
                  </a:solidFill>
                  <a:latin typeface="Montserrat"/>
                  <a:ea typeface="Montserrat"/>
                  <a:cs typeface="Montserrat"/>
                  <a:sym typeface="Montserrat"/>
                </a:rPr>
                <a:t>RHODIUM</a:t>
              </a:r>
              <a:endParaRPr/>
            </a:p>
          </p:txBody>
        </p:sp>
        <p:sp>
          <p:nvSpPr>
            <p:cNvPr id="101" name="Google Shape;101;p13"/>
            <p:cNvSpPr/>
            <p:nvPr/>
          </p:nvSpPr>
          <p:spPr>
            <a:xfrm>
              <a:off x="5718077" y="3956516"/>
              <a:ext cx="877013" cy="323118"/>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4D4D4D"/>
                </a:solidFill>
                <a:latin typeface="Montserrat"/>
                <a:ea typeface="Montserrat"/>
                <a:cs typeface="Montserrat"/>
                <a:sym typeface="Montserrat"/>
              </a:endParaRPr>
            </a:p>
          </p:txBody>
        </p:sp>
        <p:sp>
          <p:nvSpPr>
            <p:cNvPr id="102" name="Google Shape;102;p13"/>
            <p:cNvSpPr/>
            <p:nvPr/>
          </p:nvSpPr>
          <p:spPr>
            <a:xfrm>
              <a:off x="5763303" y="3665596"/>
              <a:ext cx="877014" cy="38605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1000" u="none" cap="none" strike="noStrike">
                  <a:solidFill>
                    <a:schemeClr val="dk1"/>
                  </a:solidFill>
                  <a:latin typeface="Montserrat"/>
                  <a:ea typeface="Montserrat"/>
                  <a:cs typeface="Montserrat"/>
                  <a:sym typeface="Montserrat"/>
                </a:rPr>
                <a:t>GOLD </a:t>
              </a:r>
              <a:endParaRPr b="1" i="0" sz="1000" u="none" cap="none" strike="noStrike">
                <a:solidFill>
                  <a:schemeClr val="dk1"/>
                </a:solidFill>
                <a:latin typeface="Montserrat"/>
                <a:ea typeface="Montserrat"/>
                <a:cs typeface="Montserrat"/>
                <a:sym typeface="Montserrat"/>
              </a:endParaRPr>
            </a:p>
          </p:txBody>
        </p:sp>
        <p:sp>
          <p:nvSpPr>
            <p:cNvPr id="103" name="Google Shape;103;p13"/>
            <p:cNvSpPr/>
            <p:nvPr/>
          </p:nvSpPr>
          <p:spPr>
            <a:xfrm>
              <a:off x="6583623" y="3668604"/>
              <a:ext cx="865540" cy="646562"/>
            </a:xfrm>
            <a:prstGeom prst="rect">
              <a:avLst/>
            </a:prstGeom>
            <a:solidFill>
              <a:srgbClr val="10D1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4D4D4D"/>
                </a:solidFill>
                <a:latin typeface="Montserrat"/>
                <a:ea typeface="Montserrat"/>
                <a:cs typeface="Montserrat"/>
                <a:sym typeface="Montserrat"/>
              </a:endParaRPr>
            </a:p>
          </p:txBody>
        </p:sp>
        <p:sp>
          <p:nvSpPr>
            <p:cNvPr id="104" name="Google Shape;104;p13"/>
            <p:cNvSpPr/>
            <p:nvPr/>
          </p:nvSpPr>
          <p:spPr>
            <a:xfrm>
              <a:off x="6488862" y="3850919"/>
              <a:ext cx="1025849" cy="38605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1000" u="none" cap="none" strike="noStrike">
                  <a:solidFill>
                    <a:schemeClr val="dk1"/>
                  </a:solidFill>
                  <a:latin typeface="Montserrat"/>
                  <a:ea typeface="Montserrat"/>
                  <a:cs typeface="Montserrat"/>
                  <a:sym typeface="Montserrat"/>
                </a:rPr>
                <a:t>LITHIUM</a:t>
              </a:r>
              <a:endParaRPr/>
            </a:p>
            <a:p>
              <a:pPr indent="0" lvl="0" marL="0" marR="0" rtl="0" algn="ctr">
                <a:spcBef>
                  <a:spcPts val="0"/>
                </a:spcBef>
                <a:spcAft>
                  <a:spcPts val="0"/>
                </a:spcAft>
                <a:buNone/>
              </a:pPr>
              <a:r>
                <a:rPr b="1" i="0" lang="en-US" sz="1000" u="none" cap="none" strike="noStrike">
                  <a:solidFill>
                    <a:schemeClr val="dk1"/>
                  </a:solidFill>
                  <a:latin typeface="Montserrat"/>
                  <a:ea typeface="Montserrat"/>
                  <a:cs typeface="Montserrat"/>
                  <a:sym typeface="Montserrat"/>
                </a:rPr>
                <a:t>CESIUM</a:t>
              </a:r>
              <a:endParaRPr/>
            </a:p>
            <a:p>
              <a:pPr indent="0" lvl="0" marL="0" marR="0" rtl="0" algn="ctr">
                <a:spcBef>
                  <a:spcPts val="0"/>
                </a:spcBef>
                <a:spcAft>
                  <a:spcPts val="0"/>
                </a:spcAft>
                <a:buNone/>
              </a:pPr>
              <a:r>
                <a:rPr b="1" i="0" lang="en-US" sz="1000" u="none" cap="none" strike="noStrike">
                  <a:solidFill>
                    <a:schemeClr val="dk1"/>
                  </a:solidFill>
                  <a:latin typeface="Montserrat"/>
                  <a:ea typeface="Montserrat"/>
                  <a:cs typeface="Montserrat"/>
                  <a:sym typeface="Montserrat"/>
                </a:rPr>
                <a:t>TANTALUM</a:t>
              </a:r>
              <a:endParaRPr/>
            </a:p>
            <a:p>
              <a:pPr indent="0" lvl="0" marL="0" marR="0" rtl="0" algn="ctr">
                <a:spcBef>
                  <a:spcPts val="0"/>
                </a:spcBef>
                <a:spcAft>
                  <a:spcPts val="0"/>
                </a:spcAft>
                <a:buNone/>
              </a:pPr>
              <a:r>
                <a:t/>
              </a:r>
              <a:endParaRPr b="1" i="0" sz="1000" u="none" cap="none" strike="noStrike">
                <a:solidFill>
                  <a:schemeClr val="dk1"/>
                </a:solidFill>
                <a:latin typeface="Montserrat"/>
                <a:ea typeface="Montserrat"/>
                <a:cs typeface="Montserrat"/>
                <a:sym typeface="Montserrat"/>
              </a:endParaRPr>
            </a:p>
          </p:txBody>
        </p:sp>
        <p:sp>
          <p:nvSpPr>
            <p:cNvPr id="105" name="Google Shape;105;p13"/>
            <p:cNvSpPr/>
            <p:nvPr/>
          </p:nvSpPr>
          <p:spPr>
            <a:xfrm>
              <a:off x="5706610" y="3665186"/>
              <a:ext cx="877013" cy="64998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4D4D4D"/>
                </a:solidFill>
                <a:latin typeface="Montserrat"/>
                <a:ea typeface="Montserrat"/>
                <a:cs typeface="Montserrat"/>
                <a:sym typeface="Montserrat"/>
              </a:endParaRPr>
            </a:p>
          </p:txBody>
        </p:sp>
        <p:sp>
          <p:nvSpPr>
            <p:cNvPr id="106" name="Google Shape;106;p13"/>
            <p:cNvSpPr/>
            <p:nvPr/>
          </p:nvSpPr>
          <p:spPr>
            <a:xfrm>
              <a:off x="5723679" y="3797354"/>
              <a:ext cx="877014" cy="386054"/>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940" u="none" cap="none" strike="noStrike">
                  <a:solidFill>
                    <a:schemeClr val="dk1"/>
                  </a:solidFill>
                  <a:latin typeface="Montserrat"/>
                  <a:ea typeface="Montserrat"/>
                  <a:cs typeface="Montserrat"/>
                  <a:sym typeface="Montserrat"/>
                </a:rPr>
                <a:t>GOLD</a:t>
              </a:r>
              <a:endParaRPr/>
            </a:p>
            <a:p>
              <a:pPr indent="0" lvl="0" marL="0" marR="0" rtl="0" algn="ctr">
                <a:spcBef>
                  <a:spcPts val="0"/>
                </a:spcBef>
                <a:spcAft>
                  <a:spcPts val="0"/>
                </a:spcAft>
                <a:buNone/>
              </a:pPr>
              <a:r>
                <a:rPr b="1" i="0" lang="en-US" sz="940" u="none" cap="none" strike="noStrike">
                  <a:solidFill>
                    <a:schemeClr val="dk1"/>
                  </a:solidFill>
                  <a:latin typeface="Montserrat"/>
                  <a:ea typeface="Montserrat"/>
                  <a:cs typeface="Montserrat"/>
                  <a:sym typeface="Montserrat"/>
                </a:rPr>
                <a:t>COPPER</a:t>
              </a:r>
              <a:endParaRPr/>
            </a:p>
            <a:p>
              <a:pPr indent="0" lvl="0" marL="0" marR="0" rtl="0" algn="ctr">
                <a:spcBef>
                  <a:spcPts val="0"/>
                </a:spcBef>
                <a:spcAft>
                  <a:spcPts val="0"/>
                </a:spcAft>
                <a:buNone/>
              </a:pPr>
              <a:r>
                <a:rPr b="1" i="0" lang="en-US" sz="940" u="none" cap="none" strike="noStrike">
                  <a:solidFill>
                    <a:schemeClr val="dk1"/>
                  </a:solidFill>
                  <a:latin typeface="Montserrat"/>
                  <a:ea typeface="Montserrat"/>
                  <a:cs typeface="Montserrat"/>
                  <a:sym typeface="Montserrat"/>
                </a:rPr>
                <a:t>ANTIMONY</a:t>
              </a:r>
              <a:endParaRPr/>
            </a:p>
            <a:p>
              <a:pPr indent="0" lvl="0" marL="0" marR="0" rtl="0" algn="ctr">
                <a:spcBef>
                  <a:spcPts val="0"/>
                </a:spcBef>
                <a:spcAft>
                  <a:spcPts val="0"/>
                </a:spcAft>
                <a:buNone/>
              </a:pPr>
              <a:r>
                <a:rPr b="1" i="0" lang="en-US" sz="940" u="none" cap="none" strike="noStrike">
                  <a:solidFill>
                    <a:schemeClr val="dk1"/>
                  </a:solidFill>
                  <a:latin typeface="Montserrat"/>
                  <a:ea typeface="Montserrat"/>
                  <a:cs typeface="Montserrat"/>
                  <a:sym typeface="Montserrat"/>
                </a:rPr>
                <a:t>SILVER </a:t>
              </a:r>
              <a:endParaRPr b="1" i="0" sz="940" u="none" cap="none" strike="noStrike">
                <a:solidFill>
                  <a:schemeClr val="dk1"/>
                </a:solidFill>
                <a:latin typeface="Montserrat"/>
                <a:ea typeface="Montserrat"/>
                <a:cs typeface="Montserrat"/>
                <a:sym typeface="Montserrat"/>
              </a:endParaRPr>
            </a:p>
          </p:txBody>
        </p:sp>
      </p:grpSp>
      <p:pic>
        <p:nvPicPr>
          <p:cNvPr descr="Flag of Germany in 2025: Exploring the ..." id="107" name="Google Shape;107;p13"/>
          <p:cNvPicPr preferRelativeResize="0"/>
          <p:nvPr/>
        </p:nvPicPr>
        <p:blipFill rotWithShape="1">
          <a:blip r:embed="rId6">
            <a:alphaModFix/>
          </a:blip>
          <a:srcRect b="0" l="0" r="0" t="0"/>
          <a:stretch/>
        </p:blipFill>
        <p:spPr>
          <a:xfrm>
            <a:off x="6699148" y="5265577"/>
            <a:ext cx="282732" cy="188146"/>
          </a:xfrm>
          <a:prstGeom prst="rect">
            <a:avLst/>
          </a:prstGeom>
          <a:noFill/>
          <a:ln>
            <a:noFill/>
          </a:ln>
        </p:spPr>
      </p:pic>
      <p:sp>
        <p:nvSpPr>
          <p:cNvPr id="108" name="Google Shape;108;p13"/>
          <p:cNvSpPr/>
          <p:nvPr/>
        </p:nvSpPr>
        <p:spPr>
          <a:xfrm>
            <a:off x="7414445" y="5801773"/>
            <a:ext cx="2783400" cy="2484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i="0" sz="1400">
              <a:solidFill>
                <a:schemeClr val="dk1"/>
              </a:solidFill>
              <a:latin typeface="Montserrat"/>
              <a:ea typeface="Montserrat"/>
              <a:cs typeface="Montserrat"/>
              <a:sym typeface="Montserrat"/>
            </a:endParaRPr>
          </a:p>
        </p:txBody>
      </p:sp>
      <p:sp>
        <p:nvSpPr>
          <p:cNvPr id="109" name="Google Shape;109;p13"/>
          <p:cNvSpPr txBox="1"/>
          <p:nvPr/>
        </p:nvSpPr>
        <p:spPr>
          <a:xfrm>
            <a:off x="2754420" y="5961800"/>
            <a:ext cx="3094784"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dk1"/>
                </a:solidFill>
                <a:latin typeface="Montserrat"/>
                <a:ea typeface="Montserrat"/>
                <a:cs typeface="Montserrat"/>
                <a:sym typeface="Montserrat"/>
              </a:rPr>
              <a:t>www.NewAgeMetals.com</a:t>
            </a:r>
            <a:endParaRPr/>
          </a:p>
        </p:txBody>
      </p:sp>
      <p:sp>
        <p:nvSpPr>
          <p:cNvPr id="110" name="Google Shape;110;p13"/>
          <p:cNvSpPr/>
          <p:nvPr/>
        </p:nvSpPr>
        <p:spPr>
          <a:xfrm>
            <a:off x="3379681" y="4589725"/>
            <a:ext cx="4334509" cy="56169"/>
          </a:xfrm>
          <a:prstGeom prst="rect">
            <a:avLst/>
          </a:prstGeom>
          <a:solidFill>
            <a:srgbClr val="F5F5F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11" name="Google Shape;111;p13" title="GENESIS PGM-Nickel-Copper ALASKA, USA.png"/>
          <p:cNvPicPr preferRelativeResize="0"/>
          <p:nvPr/>
        </p:nvPicPr>
        <p:blipFill>
          <a:blip r:embed="rId7">
            <a:alphaModFix/>
          </a:blip>
          <a:stretch>
            <a:fillRect/>
          </a:stretch>
        </p:blipFill>
        <p:spPr>
          <a:xfrm>
            <a:off x="2358740" y="-301800"/>
            <a:ext cx="7330210" cy="5182427"/>
          </a:xfrm>
          <a:prstGeom prst="rect">
            <a:avLst/>
          </a:prstGeom>
          <a:noFill/>
          <a:ln>
            <a:noFill/>
          </a:ln>
        </p:spPr>
      </p:pic>
      <p:sp>
        <p:nvSpPr>
          <p:cNvPr id="112" name="Google Shape;112;p13"/>
          <p:cNvSpPr/>
          <p:nvPr/>
        </p:nvSpPr>
        <p:spPr>
          <a:xfrm>
            <a:off x="9406575" y="5713225"/>
            <a:ext cx="868800" cy="646800"/>
          </a:xfrm>
          <a:prstGeom prst="rect">
            <a:avLst/>
          </a:prstGeom>
          <a:solidFill>
            <a:srgbClr val="C5691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1100">
                <a:solidFill>
                  <a:srgbClr val="FFFFFF"/>
                </a:solidFill>
                <a:latin typeface="Montserrat"/>
                <a:ea typeface="Montserrat"/>
                <a:cs typeface="Montserrat"/>
                <a:sym typeface="Montserrat"/>
              </a:rPr>
              <a:t>COPPER</a:t>
            </a:r>
            <a:endParaRPr b="1" sz="1100">
              <a:solidFill>
                <a:srgbClr val="FFFFFF"/>
              </a:solidFill>
              <a:latin typeface="Montserrat"/>
              <a:ea typeface="Montserrat"/>
              <a:cs typeface="Montserrat"/>
              <a:sym typeface="Montserrat"/>
            </a:endParaRPr>
          </a:p>
          <a:p>
            <a:pPr indent="0" lvl="0" marL="0" rtl="0" algn="ctr">
              <a:spcBef>
                <a:spcPts val="0"/>
              </a:spcBef>
              <a:spcAft>
                <a:spcPts val="0"/>
              </a:spcAft>
              <a:buNone/>
            </a:pPr>
            <a:r>
              <a:rPr b="1" lang="en-US" sz="1100">
                <a:solidFill>
                  <a:srgbClr val="FFFFFF"/>
                </a:solidFill>
                <a:latin typeface="Montserrat"/>
                <a:ea typeface="Montserrat"/>
                <a:cs typeface="Montserrat"/>
                <a:sym typeface="Montserrat"/>
              </a:rPr>
              <a:t>NICKEL</a:t>
            </a:r>
            <a:br>
              <a:rPr b="1" lang="en-US" sz="1100">
                <a:solidFill>
                  <a:srgbClr val="FFFFFF"/>
                </a:solidFill>
                <a:latin typeface="Montserrat"/>
                <a:ea typeface="Montserrat"/>
                <a:cs typeface="Montserrat"/>
                <a:sym typeface="Montserrat"/>
              </a:rPr>
            </a:br>
            <a:r>
              <a:rPr b="1" lang="en-US" sz="1100">
                <a:solidFill>
                  <a:srgbClr val="FFFFFF"/>
                </a:solidFill>
                <a:latin typeface="Montserrat"/>
                <a:ea typeface="Montserrat"/>
                <a:cs typeface="Montserrat"/>
                <a:sym typeface="Montserrat"/>
              </a:rPr>
              <a:t>ZINC</a:t>
            </a:r>
            <a:endParaRPr b="1" sz="1100">
              <a:solidFill>
                <a:srgbClr val="FFFFFF"/>
              </a:solidFill>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14"/>
          <p:cNvSpPr txBox="1"/>
          <p:nvPr>
            <p:ph type="title"/>
          </p:nvPr>
        </p:nvSpPr>
        <p:spPr>
          <a:xfrm>
            <a:off x="838200" y="365126"/>
            <a:ext cx="10515600" cy="89298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4D4D4D"/>
              </a:buClr>
              <a:buSzPts val="2600"/>
              <a:buFont typeface="Montserrat"/>
              <a:buNone/>
            </a:pPr>
            <a:r>
              <a:rPr lang="en-US">
                <a:solidFill>
                  <a:srgbClr val="4D4D4D"/>
                </a:solidFill>
              </a:rPr>
              <a:t>DISCLAIMERS</a:t>
            </a:r>
            <a:endParaRPr/>
          </a:p>
        </p:txBody>
      </p:sp>
      <p:sp>
        <p:nvSpPr>
          <p:cNvPr id="119" name="Google Shape;119;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400">
                <a:latin typeface="Montserrat"/>
                <a:ea typeface="Montserrat"/>
                <a:cs typeface="Montserrat"/>
                <a:sym typeface="Montserrat"/>
              </a:rPr>
              <a:t>‹#›</a:t>
            </a:fld>
            <a:endParaRPr sz="1400">
              <a:latin typeface="Montserrat"/>
              <a:ea typeface="Montserrat"/>
              <a:cs typeface="Montserrat"/>
              <a:sym typeface="Montserrat"/>
            </a:endParaRPr>
          </a:p>
        </p:txBody>
      </p:sp>
      <p:sp>
        <p:nvSpPr>
          <p:cNvPr id="120" name="Google Shape;120;p14"/>
          <p:cNvSpPr txBox="1"/>
          <p:nvPr/>
        </p:nvSpPr>
        <p:spPr>
          <a:xfrm>
            <a:off x="838200" y="2077507"/>
            <a:ext cx="4795934" cy="153888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4D4D4D"/>
                </a:solidFill>
                <a:latin typeface="Montserrat"/>
                <a:ea typeface="Montserrat"/>
                <a:cs typeface="Montserrat"/>
                <a:sym typeface="Montserrat"/>
              </a:rPr>
              <a:t>SAFE HARBOUR STATEMENT</a:t>
            </a:r>
            <a:endParaRPr/>
          </a:p>
          <a:p>
            <a:pPr indent="0" lvl="0" marL="0" marR="0" rtl="0" algn="l">
              <a:spcBef>
                <a:spcPts val="0"/>
              </a:spcBef>
              <a:spcAft>
                <a:spcPts val="0"/>
              </a:spcAft>
              <a:buNone/>
            </a:pPr>
            <a:r>
              <a:t/>
            </a:r>
            <a:endParaRPr sz="1000">
              <a:solidFill>
                <a:srgbClr val="4D4D4D"/>
              </a:solidFill>
              <a:latin typeface="Montserrat"/>
              <a:ea typeface="Montserrat"/>
              <a:cs typeface="Montserrat"/>
              <a:sym typeface="Montserrat"/>
            </a:endParaRPr>
          </a:p>
          <a:p>
            <a:pPr indent="0" lvl="0" marL="0" marR="0" rtl="0" algn="l">
              <a:spcBef>
                <a:spcPts val="0"/>
              </a:spcBef>
              <a:spcAft>
                <a:spcPts val="0"/>
              </a:spcAft>
              <a:buNone/>
            </a:pPr>
            <a:r>
              <a:rPr lang="en-US" sz="1000">
                <a:solidFill>
                  <a:srgbClr val="4D4D4D"/>
                </a:solidFill>
                <a:latin typeface="Calibri"/>
                <a:ea typeface="Calibri"/>
                <a:cs typeface="Calibri"/>
                <a:sym typeface="Calibri"/>
              </a:rPr>
              <a:t>This report includes forward-looking statements covered by the Private Securities Litigation Reform Act of 1995. Because such statements deal with future events, they are subject to various risks and uncertainties and actual results for fiscal year 2010 and beyond could differ materially from the Company’s current expectations. Forward-looking statements are identified by words such as "anticipates," "projects," "expects," "plans," "intends," "believes," "estimates," "targets," and other similar expressions that indicate trends and future events. </a:t>
            </a:r>
            <a:endParaRPr sz="1000">
              <a:solidFill>
                <a:srgbClr val="4D4D4D"/>
              </a:solidFill>
              <a:latin typeface="Calibri"/>
              <a:ea typeface="Calibri"/>
              <a:cs typeface="Calibri"/>
              <a:sym typeface="Calibri"/>
            </a:endParaRPr>
          </a:p>
        </p:txBody>
      </p:sp>
      <p:sp>
        <p:nvSpPr>
          <p:cNvPr id="121" name="Google Shape;121;p14"/>
          <p:cNvSpPr txBox="1"/>
          <p:nvPr/>
        </p:nvSpPr>
        <p:spPr>
          <a:xfrm>
            <a:off x="6557866" y="2077507"/>
            <a:ext cx="4795934" cy="215443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4D4D4D"/>
                </a:solidFill>
                <a:latin typeface="Montserrat"/>
                <a:ea typeface="Montserrat"/>
                <a:cs typeface="Montserrat"/>
                <a:sym typeface="Montserrat"/>
              </a:rPr>
              <a:t>FORWARD-LOOKING STATEMENTS</a:t>
            </a:r>
            <a:endParaRPr/>
          </a:p>
          <a:p>
            <a:pPr indent="0" lvl="0" marL="0" marR="0" rtl="0" algn="l">
              <a:spcBef>
                <a:spcPts val="0"/>
              </a:spcBef>
              <a:spcAft>
                <a:spcPts val="0"/>
              </a:spcAft>
              <a:buNone/>
            </a:pPr>
            <a:r>
              <a:t/>
            </a:r>
            <a:endParaRPr sz="1000">
              <a:solidFill>
                <a:srgbClr val="4D4D4D"/>
              </a:solidFill>
              <a:latin typeface="Montserrat"/>
              <a:ea typeface="Montserrat"/>
              <a:cs typeface="Montserrat"/>
              <a:sym typeface="Montserrat"/>
            </a:endParaRPr>
          </a:p>
          <a:p>
            <a:pPr indent="0" lvl="0" marL="0" marR="0" rtl="0" algn="l">
              <a:spcBef>
                <a:spcPts val="0"/>
              </a:spcBef>
              <a:spcAft>
                <a:spcPts val="0"/>
              </a:spcAft>
              <a:buNone/>
            </a:pPr>
            <a:r>
              <a:rPr lang="en-US" sz="1000">
                <a:solidFill>
                  <a:srgbClr val="4D4D4D"/>
                </a:solidFill>
                <a:latin typeface="Calibri"/>
                <a:ea typeface="Calibri"/>
                <a:cs typeface="Calibri"/>
                <a:sym typeface="Calibri"/>
              </a:rPr>
              <a:t>Certain information presented, including discussions of future plans and operations, contains forward-looking statements involving substantial known and unknown risks and uncertainties. These forward-looking statements are subject to risk and uncertainty, many of which are beyond control of company management. These may include, but are not limited to, the influence of general economic conditions, industry conditions, fluctuations of commodity prices and foreign exchange rate conditions, prices, rates, environmental risk, industry competition, availability of qualified staff and management, stock market volatility, timely and cost-effective access to sufficient working capital or financing from internal and external sources. Actual results, performance, or achievements may differ materially from those expressed or implied by these forward-looking statements</a:t>
            </a:r>
            <a:endParaRPr sz="1000">
              <a:solidFill>
                <a:srgbClr val="4D4D4D"/>
              </a:solidFill>
              <a:latin typeface="Calibri"/>
              <a:ea typeface="Calibri"/>
              <a:cs typeface="Calibri"/>
              <a:sym typeface="Calibri"/>
            </a:endParaRPr>
          </a:p>
        </p:txBody>
      </p:sp>
      <p:sp>
        <p:nvSpPr>
          <p:cNvPr id="122" name="Google Shape;122;p14"/>
          <p:cNvSpPr txBox="1"/>
          <p:nvPr/>
        </p:nvSpPr>
        <p:spPr>
          <a:xfrm>
            <a:off x="838200" y="3962004"/>
            <a:ext cx="4795934"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4D4D4D"/>
                </a:solidFill>
                <a:latin typeface="Montserrat"/>
                <a:ea typeface="Montserrat"/>
                <a:cs typeface="Montserrat"/>
                <a:sym typeface="Montserrat"/>
              </a:rPr>
              <a:t>QUALIFIED PERSON STATEMENT</a:t>
            </a:r>
            <a:endParaRPr/>
          </a:p>
          <a:p>
            <a:pPr indent="0" lvl="0" marL="0" marR="0" rtl="0" algn="l">
              <a:spcBef>
                <a:spcPts val="0"/>
              </a:spcBef>
              <a:spcAft>
                <a:spcPts val="0"/>
              </a:spcAft>
              <a:buNone/>
            </a:pPr>
            <a:r>
              <a:t/>
            </a:r>
            <a:endParaRPr sz="1000">
              <a:solidFill>
                <a:srgbClr val="4D4D4D"/>
              </a:solidFill>
              <a:latin typeface="Montserrat"/>
              <a:ea typeface="Montserrat"/>
              <a:cs typeface="Montserrat"/>
              <a:sym typeface="Montserrat"/>
            </a:endParaRPr>
          </a:p>
          <a:p>
            <a:pPr indent="0" lvl="0" marL="0" marR="0" rtl="0" algn="l">
              <a:spcBef>
                <a:spcPts val="0"/>
              </a:spcBef>
              <a:spcAft>
                <a:spcPts val="0"/>
              </a:spcAft>
              <a:buNone/>
            </a:pPr>
            <a:r>
              <a:rPr lang="en-US" sz="1000">
                <a:solidFill>
                  <a:srgbClr val="4D4D4D"/>
                </a:solidFill>
                <a:latin typeface="Calibri"/>
                <a:ea typeface="Calibri"/>
                <a:cs typeface="Calibri"/>
                <a:sym typeface="Calibri"/>
              </a:rPr>
              <a:t>The information in this presentation that relates to Exploration Results or Mineral Resources at the River Valley Palladium Project is based on information compiled, reviewed or prepared by Dr. Bill Stone. Dr. Stone is a Qualified Person, as defined by National Instrument 43-101, and has reviewed and approved the technical content of this presentation.</a:t>
            </a:r>
            <a:endParaRPr/>
          </a:p>
          <a:p>
            <a:pPr indent="0" lvl="0" marL="0" marR="0" rtl="0" algn="l">
              <a:spcBef>
                <a:spcPts val="0"/>
              </a:spcBef>
              <a:spcAft>
                <a:spcPts val="0"/>
              </a:spcAft>
              <a:buNone/>
            </a:pPr>
            <a:r>
              <a:rPr lang="en-US" sz="1000">
                <a:solidFill>
                  <a:srgbClr val="4D4D4D"/>
                </a:solidFill>
                <a:latin typeface="Calibri"/>
                <a:ea typeface="Calibri"/>
                <a:cs typeface="Calibri"/>
                <a:sym typeface="Calibri"/>
              </a:rPr>
              <a:t>The information in this presentation also relates to Exploration Results or Mineral Resources at Manitoba Lithium Project  is based on information compiled, reviewed or prepared by Lynde Guillaume. Lynde Guillaume is a Qualified Person, as defined by National Instrument 43-101, and has reviewed and approved the technical content of this presentation.</a:t>
            </a:r>
            <a:endParaRPr/>
          </a:p>
          <a:p>
            <a:pPr indent="0" lvl="0" marL="0" marR="0" rtl="0" algn="l">
              <a:spcBef>
                <a:spcPts val="0"/>
              </a:spcBef>
              <a:spcAft>
                <a:spcPts val="0"/>
              </a:spcAft>
              <a:buNone/>
            </a:pPr>
            <a:r>
              <a:t/>
            </a:r>
            <a:endParaRPr sz="1000">
              <a:solidFill>
                <a:srgbClr val="4D4D4D"/>
              </a:solidFill>
              <a:latin typeface="Calibri"/>
              <a:ea typeface="Calibri"/>
              <a:cs typeface="Calibri"/>
              <a:sym typeface="Calibri"/>
            </a:endParaRPr>
          </a:p>
          <a:p>
            <a:pPr indent="0" lvl="0" marL="0" marR="0" rtl="0" algn="l">
              <a:spcBef>
                <a:spcPts val="0"/>
              </a:spcBef>
              <a:spcAft>
                <a:spcPts val="0"/>
              </a:spcAft>
              <a:buNone/>
            </a:pPr>
            <a:r>
              <a:t/>
            </a:r>
            <a:endParaRPr sz="1000">
              <a:solidFill>
                <a:srgbClr val="4D4D4D"/>
              </a:solidFill>
              <a:latin typeface="Calibri"/>
              <a:ea typeface="Calibri"/>
              <a:cs typeface="Calibri"/>
              <a:sym typeface="Calibri"/>
            </a:endParaRPr>
          </a:p>
        </p:txBody>
      </p:sp>
      <p:sp>
        <p:nvSpPr>
          <p:cNvPr id="123" name="Google Shape;123;p14"/>
          <p:cNvSpPr/>
          <p:nvPr/>
        </p:nvSpPr>
        <p:spPr>
          <a:xfrm>
            <a:off x="542500" y="6426263"/>
            <a:ext cx="1596900" cy="225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latin typeface="Montserrat ExtraLight"/>
                <a:ea typeface="Montserrat ExtraLight"/>
                <a:cs typeface="Montserrat ExtraLight"/>
                <a:sym typeface="Montserrat ExtraLight"/>
              </a:rPr>
              <a:t>H2 2026</a:t>
            </a:r>
            <a:endParaRPr>
              <a:latin typeface="Montserrat ExtraLight"/>
              <a:ea typeface="Montserrat ExtraLight"/>
              <a:cs typeface="Montserrat ExtraLight"/>
              <a:sym typeface="Montserrat ExtraLight"/>
            </a:endParaRPr>
          </a:p>
        </p:txBody>
      </p:sp>
      <p:sp>
        <p:nvSpPr>
          <p:cNvPr id="124" name="Google Shape;124;p14"/>
          <p:cNvSpPr/>
          <p:nvPr/>
        </p:nvSpPr>
        <p:spPr>
          <a:xfrm>
            <a:off x="757450" y="6346200"/>
            <a:ext cx="1259100" cy="378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r>
              <a:rPr b="1" lang="en-US">
                <a:solidFill>
                  <a:srgbClr val="AEABAB"/>
                </a:solidFill>
                <a:latin typeface="Montserrat"/>
                <a:ea typeface="Montserrat"/>
                <a:cs typeface="Montserrat"/>
                <a:sym typeface="Montserrat"/>
              </a:rPr>
              <a:t>H2 2026</a:t>
            </a:r>
            <a:endParaRPr>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5"/>
          <p:cNvSpPr/>
          <p:nvPr/>
        </p:nvSpPr>
        <p:spPr>
          <a:xfrm>
            <a:off x="2560886" y="6356349"/>
            <a:ext cx="6162600" cy="3651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200" u="none">
                <a:solidFill>
                  <a:srgbClr val="AEABAB"/>
                </a:solidFill>
                <a:latin typeface="Montserrat"/>
                <a:ea typeface="Montserrat"/>
                <a:cs typeface="Montserrat"/>
                <a:sym typeface="Montserrat"/>
              </a:rPr>
              <a:t>NEWAGEMETALS.COM   •   TSX.V: NAM   •   OTCQB: NMTLF   •   FSE: P7J2</a:t>
            </a:r>
            <a:endParaRPr/>
          </a:p>
        </p:txBody>
      </p:sp>
      <p:sp>
        <p:nvSpPr>
          <p:cNvPr id="130" name="Google Shape;130;p15"/>
          <p:cNvSpPr/>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1400">
                <a:solidFill>
                  <a:srgbClr val="AEABAB"/>
                </a:solidFill>
                <a:latin typeface="Montserrat"/>
                <a:ea typeface="Montserrat"/>
                <a:cs typeface="Montserrat"/>
                <a:sym typeface="Montserrat"/>
              </a:rPr>
              <a:t>H1 2026</a:t>
            </a:r>
            <a:endParaRPr/>
          </a:p>
        </p:txBody>
      </p:sp>
      <p:sp>
        <p:nvSpPr>
          <p:cNvPr id="131" name="Google Shape;131;p1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400">
                <a:solidFill>
                  <a:srgbClr val="AEABAB"/>
                </a:solidFill>
                <a:latin typeface="Montserrat"/>
                <a:ea typeface="Montserrat"/>
                <a:cs typeface="Montserrat"/>
                <a:sym typeface="Montserrat"/>
              </a:rPr>
              <a:t>‹#›</a:t>
            </a:fld>
            <a:endParaRPr sz="1400">
              <a:solidFill>
                <a:srgbClr val="AEABAB"/>
              </a:solidFill>
              <a:latin typeface="Montserrat"/>
              <a:ea typeface="Montserrat"/>
              <a:cs typeface="Montserrat"/>
              <a:sym typeface="Montserrat"/>
            </a:endParaRPr>
          </a:p>
        </p:txBody>
      </p:sp>
      <p:sp>
        <p:nvSpPr>
          <p:cNvPr id="132" name="Google Shape;132;p15"/>
          <p:cNvSpPr/>
          <p:nvPr/>
        </p:nvSpPr>
        <p:spPr>
          <a:xfrm>
            <a:off x="757450" y="6346200"/>
            <a:ext cx="1259100" cy="378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a:solidFill>
                  <a:srgbClr val="AEABAB"/>
                </a:solidFill>
                <a:latin typeface="Montserrat"/>
                <a:ea typeface="Montserrat"/>
                <a:cs typeface="Montserrat"/>
                <a:sym typeface="Montserrat"/>
              </a:rPr>
              <a:t>H2 2026</a:t>
            </a:r>
            <a:endParaRPr>
              <a:latin typeface="Calibri"/>
              <a:ea typeface="Calibri"/>
              <a:cs typeface="Calibri"/>
              <a:sym typeface="Calibri"/>
            </a:endParaRPr>
          </a:p>
        </p:txBody>
      </p:sp>
      <p:pic>
        <p:nvPicPr>
          <p:cNvPr descr="A black and white logo&#10;&#10;AI-generated content may be incorrect." id="133" name="Google Shape;133;p15" title="nam-logo-3d-shadow.png"/>
          <p:cNvPicPr preferRelativeResize="0"/>
          <p:nvPr/>
        </p:nvPicPr>
        <p:blipFill rotWithShape="1">
          <a:blip r:embed="rId3">
            <a:alphaModFix/>
          </a:blip>
          <a:srcRect b="0" l="0" r="0" t="0"/>
          <a:stretch/>
        </p:blipFill>
        <p:spPr>
          <a:xfrm>
            <a:off x="0" y="231098"/>
            <a:ext cx="2560876" cy="668502"/>
          </a:xfrm>
          <a:prstGeom prst="rect">
            <a:avLst/>
          </a:prstGeom>
          <a:noFill/>
          <a:ln>
            <a:noFill/>
          </a:ln>
        </p:spPr>
      </p:pic>
      <p:sp>
        <p:nvSpPr>
          <p:cNvPr id="134" name="Google Shape;134;p15"/>
          <p:cNvSpPr txBox="1"/>
          <p:nvPr>
            <p:ph idx="4294967295" type="title"/>
          </p:nvPr>
        </p:nvSpPr>
        <p:spPr>
          <a:xfrm>
            <a:off x="2560873" y="130275"/>
            <a:ext cx="5198100" cy="8931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2600"/>
              <a:buFont typeface="Montserrat"/>
              <a:buNone/>
            </a:pPr>
            <a:r>
              <a:rPr b="1" lang="en-US" sz="2400">
                <a:latin typeface="Montserrat"/>
                <a:ea typeface="Montserrat"/>
                <a:cs typeface="Montserrat"/>
                <a:sym typeface="Montserrat"/>
              </a:rPr>
              <a:t>Project Summary </a:t>
            </a:r>
            <a:endParaRPr sz="2400"/>
          </a:p>
        </p:txBody>
      </p:sp>
      <p:sp>
        <p:nvSpPr>
          <p:cNvPr id="135" name="Google Shape;135;p15"/>
          <p:cNvSpPr txBox="1"/>
          <p:nvPr/>
        </p:nvSpPr>
        <p:spPr>
          <a:xfrm>
            <a:off x="0" y="1023374"/>
            <a:ext cx="6438600" cy="517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93939"/>
              </a:buClr>
              <a:buSzPts val="2400"/>
              <a:buFont typeface="Montserrat"/>
              <a:buNone/>
            </a:pPr>
            <a:r>
              <a:rPr b="1" i="0" lang="en-US" sz="1800" u="none" cap="none" strike="noStrike">
                <a:solidFill>
                  <a:srgbClr val="393939"/>
                </a:solidFill>
                <a:latin typeface="Montserrat"/>
                <a:ea typeface="Montserrat"/>
                <a:cs typeface="Montserrat"/>
                <a:sym typeface="Montserrat"/>
              </a:rPr>
              <a:t>Strategic Shareholder</a:t>
            </a:r>
            <a:r>
              <a:rPr b="1" i="0" lang="en-US" sz="1800" u="none" cap="none" strike="noStrike">
                <a:solidFill>
                  <a:srgbClr val="4D4D4D"/>
                </a:solidFill>
                <a:latin typeface="Montserrat"/>
                <a:ea typeface="Montserrat"/>
                <a:cs typeface="Montserrat"/>
                <a:sym typeface="Montserrat"/>
              </a:rPr>
              <a:t>​</a:t>
            </a:r>
            <a:endParaRPr sz="1200">
              <a:solidFill>
                <a:schemeClr val="dk1"/>
              </a:solidFill>
              <a:latin typeface="Montserrat"/>
              <a:ea typeface="Montserrat"/>
              <a:cs typeface="Montserrat"/>
              <a:sym typeface="Montserrat"/>
            </a:endParaRPr>
          </a:p>
          <a:p>
            <a:pPr indent="-260350" lvl="0" marL="298450" marR="0" rtl="0" algn="l">
              <a:lnSpc>
                <a:spcPct val="100000"/>
              </a:lnSpc>
              <a:spcBef>
                <a:spcPts val="0"/>
              </a:spcBef>
              <a:spcAft>
                <a:spcPts val="0"/>
              </a:spcAft>
              <a:buClr>
                <a:srgbClr val="000000"/>
              </a:buClr>
              <a:buSzPts val="1200"/>
              <a:buFont typeface="Arial"/>
              <a:buChar char="•"/>
            </a:pPr>
            <a:r>
              <a:rPr b="1" i="0" lang="en-US" u="none" cap="none" strike="noStrike">
                <a:solidFill>
                  <a:srgbClr val="10D10D"/>
                </a:solidFill>
                <a:latin typeface="Montserrat"/>
                <a:ea typeface="Montserrat"/>
                <a:cs typeface="Montserrat"/>
                <a:sym typeface="Montserrat"/>
              </a:rPr>
              <a:t>Eric Sprott</a:t>
            </a:r>
            <a:r>
              <a:rPr b="0" i="0" lang="en-US" u="none" cap="none" strike="noStrike">
                <a:solidFill>
                  <a:srgbClr val="393939"/>
                </a:solidFill>
                <a:latin typeface="Montserrat"/>
                <a:ea typeface="Montserrat"/>
                <a:cs typeface="Montserrat"/>
                <a:sym typeface="Montserrat"/>
              </a:rPr>
              <a:t> one of the </a:t>
            </a:r>
            <a:r>
              <a:rPr b="1" i="0" lang="en-US" u="none" cap="none" strike="noStrike">
                <a:solidFill>
                  <a:srgbClr val="393939"/>
                </a:solidFill>
                <a:latin typeface="Montserrat"/>
                <a:ea typeface="Montserrat"/>
                <a:cs typeface="Montserrat"/>
                <a:sym typeface="Montserrat"/>
              </a:rPr>
              <a:t>world’s best known mining financiers </a:t>
            </a:r>
            <a:r>
              <a:rPr b="0" i="0" lang="en-US" u="none" cap="none" strike="noStrike">
                <a:solidFill>
                  <a:srgbClr val="393939"/>
                </a:solidFill>
                <a:latin typeface="Montserrat"/>
                <a:ea typeface="Montserrat"/>
                <a:cs typeface="Montserrat"/>
                <a:sym typeface="Montserrat"/>
              </a:rPr>
              <a:t>and owns </a:t>
            </a:r>
            <a:r>
              <a:rPr b="1" lang="en-US">
                <a:solidFill>
                  <a:srgbClr val="393939"/>
                </a:solidFill>
                <a:latin typeface="Montserrat"/>
                <a:ea typeface="Montserrat"/>
                <a:cs typeface="Montserrat"/>
                <a:sym typeface="Montserrat"/>
              </a:rPr>
              <a:t>+</a:t>
            </a:r>
            <a:r>
              <a:rPr b="1" i="0" lang="en-US" u="none" cap="none" strike="noStrike">
                <a:solidFill>
                  <a:srgbClr val="393939"/>
                </a:solidFill>
                <a:latin typeface="Montserrat"/>
                <a:ea typeface="Montserrat"/>
                <a:cs typeface="Montserrat"/>
                <a:sym typeface="Montserrat"/>
              </a:rPr>
              <a:t>3</a:t>
            </a:r>
            <a:r>
              <a:rPr b="1" lang="en-US">
                <a:solidFill>
                  <a:srgbClr val="393939"/>
                </a:solidFill>
                <a:latin typeface="Montserrat"/>
                <a:ea typeface="Montserrat"/>
                <a:cs typeface="Montserrat"/>
                <a:sym typeface="Montserrat"/>
              </a:rPr>
              <a:t>0</a:t>
            </a:r>
            <a:r>
              <a:rPr b="1" i="0" lang="en-US" u="none" cap="none" strike="noStrike">
                <a:solidFill>
                  <a:srgbClr val="393939"/>
                </a:solidFill>
                <a:latin typeface="Montserrat"/>
                <a:ea typeface="Montserrat"/>
                <a:cs typeface="Montserrat"/>
                <a:sym typeface="Montserrat"/>
              </a:rPr>
              <a:t>%</a:t>
            </a:r>
            <a:r>
              <a:rPr b="0" i="0" lang="en-US" u="none" cap="none" strike="noStrike">
                <a:solidFill>
                  <a:srgbClr val="4D4D4D"/>
                </a:solidFill>
                <a:latin typeface="Montserrat"/>
                <a:ea typeface="Montserrat"/>
                <a:cs typeface="Montserrat"/>
                <a:sym typeface="Montserrat"/>
              </a:rPr>
              <a:t>​</a:t>
            </a:r>
            <a:endParaRPr>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800"/>
              <a:buFont typeface="Calibri"/>
              <a:buNone/>
            </a:pPr>
            <a:r>
              <a:t/>
            </a:r>
            <a:endParaRPr b="0" i="0" sz="700" u="none" cap="none" strike="noStrike">
              <a:solidFill>
                <a:srgbClr val="4D4D4D"/>
              </a:solidFill>
              <a:latin typeface="Montserrat"/>
              <a:ea typeface="Montserrat"/>
              <a:cs typeface="Montserrat"/>
              <a:sym typeface="Montserrat"/>
            </a:endParaRPr>
          </a:p>
          <a:p>
            <a:pPr indent="0" lvl="0" marL="0" marR="0" rtl="0" algn="l">
              <a:lnSpc>
                <a:spcPct val="100000"/>
              </a:lnSpc>
              <a:spcBef>
                <a:spcPts val="0"/>
              </a:spcBef>
              <a:spcAft>
                <a:spcPts val="0"/>
              </a:spcAft>
              <a:buClr>
                <a:srgbClr val="393939"/>
              </a:buClr>
              <a:buSzPts val="2400"/>
              <a:buFont typeface="Montserrat"/>
              <a:buNone/>
            </a:pPr>
            <a:r>
              <a:rPr b="1" i="0" lang="en-US" sz="1800" u="none" cap="none" strike="noStrike">
                <a:solidFill>
                  <a:srgbClr val="393939"/>
                </a:solidFill>
                <a:latin typeface="Montserrat"/>
                <a:ea typeface="Montserrat"/>
                <a:cs typeface="Montserrat"/>
                <a:sym typeface="Montserrat"/>
              </a:rPr>
              <a:t>Core Asset Divisions</a:t>
            </a:r>
            <a:r>
              <a:rPr b="0" i="0" lang="en-US" sz="2400" u="none" cap="none" strike="noStrike">
                <a:solidFill>
                  <a:srgbClr val="4D4D4D"/>
                </a:solidFill>
                <a:latin typeface="Montserrat"/>
                <a:ea typeface="Montserrat"/>
                <a:cs typeface="Montserrat"/>
                <a:sym typeface="Montserrat"/>
              </a:rPr>
              <a:t>​</a:t>
            </a:r>
            <a:endParaRPr sz="1800">
              <a:solidFill>
                <a:schemeClr val="dk1"/>
              </a:solidFill>
              <a:latin typeface="Montserrat"/>
              <a:ea typeface="Montserrat"/>
              <a:cs typeface="Montserrat"/>
              <a:sym typeface="Montserrat"/>
            </a:endParaRPr>
          </a:p>
          <a:p>
            <a:pPr indent="-273050" lvl="0" marL="285750" marR="0" rtl="0" algn="l">
              <a:lnSpc>
                <a:spcPct val="100000"/>
              </a:lnSpc>
              <a:spcBef>
                <a:spcPts val="0"/>
              </a:spcBef>
              <a:spcAft>
                <a:spcPts val="0"/>
              </a:spcAft>
              <a:buClr>
                <a:srgbClr val="000000"/>
              </a:buClr>
              <a:buSzPts val="1200"/>
              <a:buFont typeface="Arial"/>
              <a:buChar char="•"/>
            </a:pPr>
            <a:r>
              <a:rPr b="1" i="0" lang="en-US" sz="1200" u="none" cap="none" strike="noStrike">
                <a:solidFill>
                  <a:srgbClr val="393939"/>
                </a:solidFill>
                <a:latin typeface="Montserrat"/>
                <a:ea typeface="Montserrat"/>
                <a:cs typeface="Montserrat"/>
                <a:sym typeface="Montserrat"/>
              </a:rPr>
              <a:t>Flagship PGM – River Valley (Ontario)</a:t>
            </a:r>
            <a:r>
              <a:rPr b="0" i="0" lang="en-US" sz="1200" u="none" cap="none" strike="noStrike">
                <a:solidFill>
                  <a:srgbClr val="4D4D4D"/>
                </a:solidFill>
                <a:latin typeface="Montserrat"/>
                <a:ea typeface="Montserrat"/>
                <a:cs typeface="Montserrat"/>
                <a:sym typeface="Montserrat"/>
              </a:rPr>
              <a:t>​</a:t>
            </a:r>
            <a:endParaRPr sz="1800">
              <a:solidFill>
                <a:schemeClr val="dk1"/>
              </a:solidFill>
              <a:latin typeface="Montserrat"/>
              <a:ea typeface="Montserrat"/>
              <a:cs typeface="Montserrat"/>
              <a:sym typeface="Montserrat"/>
            </a:endParaRPr>
          </a:p>
          <a:p>
            <a:pPr indent="-304800" lvl="1" marL="914400" marR="0" rtl="0" algn="l">
              <a:lnSpc>
                <a:spcPct val="100000"/>
              </a:lnSpc>
              <a:spcBef>
                <a:spcPts val="0"/>
              </a:spcBef>
              <a:spcAft>
                <a:spcPts val="0"/>
              </a:spcAft>
              <a:buClr>
                <a:srgbClr val="000000"/>
              </a:buClr>
              <a:buSzPts val="1200"/>
              <a:buFont typeface="Arial"/>
              <a:buChar char="•"/>
            </a:pPr>
            <a:r>
              <a:rPr b="0" i="0" lang="en-US" sz="1200" u="none" cap="none" strike="noStrike">
                <a:solidFill>
                  <a:srgbClr val="393939"/>
                </a:solidFill>
                <a:latin typeface="Montserrat"/>
                <a:ea typeface="Montserrat"/>
                <a:cs typeface="Montserrat"/>
                <a:sym typeface="Montserrat"/>
              </a:rPr>
              <a:t>100% owned, multi-million-ounce Pd–Pt–Rh–Cu–Au district</a:t>
            </a:r>
            <a:r>
              <a:rPr b="0" i="0" lang="en-US" sz="1200" u="none" cap="none" strike="noStrike">
                <a:solidFill>
                  <a:srgbClr val="4D4D4D"/>
                </a:solidFill>
                <a:latin typeface="Montserrat"/>
                <a:ea typeface="Montserrat"/>
                <a:cs typeface="Montserrat"/>
                <a:sym typeface="Montserrat"/>
              </a:rPr>
              <a:t>​</a:t>
            </a:r>
            <a:endParaRPr b="0" i="0" sz="1800" u="none" cap="none" strike="noStrike">
              <a:solidFill>
                <a:schemeClr val="dk1"/>
              </a:solidFill>
              <a:latin typeface="Montserrat"/>
              <a:ea typeface="Montserrat"/>
              <a:cs typeface="Montserrat"/>
              <a:sym typeface="Montserrat"/>
            </a:endParaRPr>
          </a:p>
          <a:p>
            <a:pPr indent="-304800" lvl="1" marL="914400" marR="0" rtl="0" algn="l">
              <a:lnSpc>
                <a:spcPct val="100000"/>
              </a:lnSpc>
              <a:spcBef>
                <a:spcPts val="0"/>
              </a:spcBef>
              <a:spcAft>
                <a:spcPts val="0"/>
              </a:spcAft>
              <a:buClr>
                <a:srgbClr val="10D10D"/>
              </a:buClr>
              <a:buSzPts val="1200"/>
              <a:buFont typeface="Arial"/>
              <a:buChar char="•"/>
            </a:pPr>
            <a:r>
              <a:rPr b="0" i="0" lang="en-US" sz="1200" u="none" cap="none" strike="noStrike">
                <a:solidFill>
                  <a:srgbClr val="10D10D"/>
                </a:solidFill>
                <a:latin typeface="Montserrat"/>
                <a:ea typeface="Montserrat"/>
                <a:cs typeface="Montserrat"/>
                <a:sym typeface="Montserrat"/>
              </a:rPr>
              <a:t>~60 road miles from Sudbury, North America’s largest metallurgical complex​</a:t>
            </a:r>
            <a:endParaRPr b="0" i="0" sz="1800" u="none" cap="none" strike="noStrike">
              <a:solidFill>
                <a:srgbClr val="10D10D"/>
              </a:solidFill>
              <a:latin typeface="Montserrat"/>
              <a:ea typeface="Montserrat"/>
              <a:cs typeface="Montserrat"/>
              <a:sym typeface="Montserrat"/>
            </a:endParaRPr>
          </a:p>
          <a:p>
            <a:pPr indent="-304800" lvl="1" marL="914400" marR="0" rtl="0" algn="l">
              <a:lnSpc>
                <a:spcPct val="112500"/>
              </a:lnSpc>
              <a:spcBef>
                <a:spcPts val="0"/>
              </a:spcBef>
              <a:spcAft>
                <a:spcPts val="0"/>
              </a:spcAft>
              <a:buClr>
                <a:srgbClr val="000000"/>
              </a:buClr>
              <a:buSzPts val="1200"/>
              <a:buChar char="•"/>
            </a:pPr>
            <a:r>
              <a:rPr b="1" i="0" lang="en-US" sz="1200" u="none" cap="none" strike="noStrike">
                <a:solidFill>
                  <a:srgbClr val="393939"/>
                </a:solidFill>
                <a:latin typeface="Montserrat"/>
                <a:ea typeface="Montserrat"/>
                <a:cs typeface="Montserrat"/>
                <a:sym typeface="Montserrat"/>
              </a:rPr>
              <a:t>2026 Program includes 3D IP Geophysical survey to generate high-priority drill targets</a:t>
            </a:r>
            <a:endParaRPr b="1"/>
          </a:p>
          <a:p>
            <a:pPr indent="-304800" lvl="1" marL="914400" marR="0" rtl="0" algn="l">
              <a:lnSpc>
                <a:spcPct val="112500"/>
              </a:lnSpc>
              <a:spcBef>
                <a:spcPts val="0"/>
              </a:spcBef>
              <a:spcAft>
                <a:spcPts val="0"/>
              </a:spcAft>
              <a:buClr>
                <a:srgbClr val="000000"/>
              </a:buClr>
              <a:buSzPts val="1200"/>
              <a:buFont typeface="Arial"/>
              <a:buChar char="•"/>
            </a:pPr>
            <a:r>
              <a:rPr b="0" i="0" lang="en-US" sz="1200" u="none" cap="none" strike="noStrike">
                <a:solidFill>
                  <a:srgbClr val="10D10D"/>
                </a:solidFill>
                <a:latin typeface="Montserrat"/>
                <a:ea typeface="Montserrat"/>
                <a:cs typeface="Montserrat"/>
                <a:sym typeface="Montserrat"/>
              </a:rPr>
              <a:t>PLATSOL studies to increase metallurgical recoveries</a:t>
            </a:r>
            <a:endParaRPr b="0" i="0" sz="1200" u="none" cap="none" strike="noStrike">
              <a:solidFill>
                <a:srgbClr val="10D10D"/>
              </a:solidFill>
              <a:latin typeface="Montserrat"/>
              <a:ea typeface="Montserrat"/>
              <a:cs typeface="Montserrat"/>
              <a:sym typeface="Montserrat"/>
            </a:endParaRPr>
          </a:p>
          <a:p>
            <a:pPr indent="-304800" lvl="1" marL="914400" marR="0" rtl="0" algn="l">
              <a:lnSpc>
                <a:spcPct val="112500"/>
              </a:lnSpc>
              <a:spcBef>
                <a:spcPts val="0"/>
              </a:spcBef>
              <a:spcAft>
                <a:spcPts val="0"/>
              </a:spcAft>
              <a:buClr>
                <a:srgbClr val="000000"/>
              </a:buClr>
              <a:buSzPts val="1200"/>
              <a:buFont typeface="Arial"/>
              <a:buChar char="•"/>
            </a:pPr>
            <a:r>
              <a:rPr lang="en-US" sz="1200">
                <a:solidFill>
                  <a:schemeClr val="dk1"/>
                </a:solidFill>
                <a:latin typeface="Montserrat"/>
                <a:ea typeface="Montserrat"/>
                <a:cs typeface="Montserrat"/>
                <a:sym typeface="Montserrat"/>
              </a:rPr>
              <a:t>Pathway to feasibility study</a:t>
            </a:r>
            <a:br>
              <a:rPr b="0" i="0" lang="en-US" sz="1200" u="none" cap="none" strike="noStrike">
                <a:solidFill>
                  <a:srgbClr val="10D10D"/>
                </a:solidFill>
                <a:latin typeface="Montserrat"/>
                <a:ea typeface="Montserrat"/>
                <a:cs typeface="Montserrat"/>
                <a:sym typeface="Montserrat"/>
              </a:rPr>
            </a:br>
            <a:endParaRPr sz="1200">
              <a:solidFill>
                <a:srgbClr val="393939"/>
              </a:solidFill>
              <a:latin typeface="Montserrat"/>
              <a:ea typeface="Montserrat"/>
              <a:cs typeface="Montserrat"/>
              <a:sym typeface="Montserrat"/>
            </a:endParaRPr>
          </a:p>
          <a:p>
            <a:pPr indent="-304800" lvl="0" marL="457200" rtl="0" algn="l">
              <a:lnSpc>
                <a:spcPct val="120000"/>
              </a:lnSpc>
              <a:spcBef>
                <a:spcPts val="0"/>
              </a:spcBef>
              <a:spcAft>
                <a:spcPts val="0"/>
              </a:spcAft>
              <a:buSzPts val="1200"/>
              <a:buChar char="•"/>
            </a:pPr>
            <a:r>
              <a:rPr b="1" lang="en-US" sz="1200">
                <a:solidFill>
                  <a:srgbClr val="393939"/>
                </a:solidFill>
                <a:latin typeface="Montserrat"/>
                <a:ea typeface="Montserrat"/>
                <a:cs typeface="Montserrat"/>
                <a:sym typeface="Montserrat"/>
              </a:rPr>
              <a:t>Northern Shield PGM–Ni–Cu – Ring of Fire, Ontario </a:t>
            </a:r>
            <a:endParaRPr sz="2800">
              <a:solidFill>
                <a:schemeClr val="dk1"/>
              </a:solidFill>
              <a:latin typeface="Montserrat"/>
              <a:ea typeface="Montserrat"/>
              <a:cs typeface="Montserrat"/>
              <a:sym typeface="Montserrat"/>
            </a:endParaRPr>
          </a:p>
          <a:p>
            <a:pPr indent="-304800" lvl="1" marL="914400" rtl="0" algn="l">
              <a:lnSpc>
                <a:spcPct val="120000"/>
              </a:lnSpc>
              <a:spcBef>
                <a:spcPts val="0"/>
              </a:spcBef>
              <a:spcAft>
                <a:spcPts val="0"/>
              </a:spcAft>
              <a:buSzPts val="1200"/>
              <a:buChar char="•"/>
            </a:pPr>
            <a:r>
              <a:rPr lang="en-US" sz="1200">
                <a:solidFill>
                  <a:srgbClr val="393939"/>
                </a:solidFill>
                <a:latin typeface="Montserrat"/>
                <a:ea typeface="Montserrat"/>
                <a:cs typeface="Montserrat"/>
                <a:sym typeface="Montserrat"/>
              </a:rPr>
              <a:t>Northern Shield now totals ~34,000 hectares (84,000 acres) following southern extension and northern extension. </a:t>
            </a:r>
            <a:endParaRPr sz="1200">
              <a:solidFill>
                <a:srgbClr val="393939"/>
              </a:solidFill>
              <a:latin typeface="Montserrat"/>
              <a:ea typeface="Montserrat"/>
              <a:cs typeface="Montserrat"/>
              <a:sym typeface="Montserrat"/>
            </a:endParaRPr>
          </a:p>
          <a:p>
            <a:pPr indent="-304800" lvl="1" marL="914400" rtl="0" algn="l">
              <a:lnSpc>
                <a:spcPct val="120000"/>
              </a:lnSpc>
              <a:spcBef>
                <a:spcPts val="0"/>
              </a:spcBef>
              <a:spcAft>
                <a:spcPts val="0"/>
              </a:spcAft>
              <a:buClr>
                <a:srgbClr val="10D10D"/>
              </a:buClr>
              <a:buSzPts val="1200"/>
              <a:buChar char="•"/>
            </a:pPr>
            <a:r>
              <a:rPr lang="en-US" sz="1200">
                <a:solidFill>
                  <a:srgbClr val="10D10D"/>
                </a:solidFill>
                <a:latin typeface="Montserrat"/>
                <a:ea typeface="Montserrat"/>
                <a:cs typeface="Montserrat"/>
                <a:sym typeface="Montserrat"/>
              </a:rPr>
              <a:t>Government begins construction of an all-season access road in September 2026</a:t>
            </a:r>
            <a:endParaRPr sz="1200">
              <a:solidFill>
                <a:srgbClr val="10D10D"/>
              </a:solidFill>
              <a:latin typeface="Montserrat"/>
              <a:ea typeface="Montserrat"/>
              <a:cs typeface="Montserrat"/>
              <a:sym typeface="Montserrat"/>
            </a:endParaRPr>
          </a:p>
          <a:p>
            <a:pPr indent="0" lvl="0" marL="914400" rtl="0" algn="l">
              <a:lnSpc>
                <a:spcPct val="120000"/>
              </a:lnSpc>
              <a:spcBef>
                <a:spcPts val="0"/>
              </a:spcBef>
              <a:spcAft>
                <a:spcPts val="0"/>
              </a:spcAft>
              <a:buNone/>
            </a:pPr>
            <a:r>
              <a:t/>
            </a:r>
            <a:endParaRPr sz="1200">
              <a:solidFill>
                <a:srgbClr val="10D10D"/>
              </a:solidFill>
              <a:latin typeface="Montserrat"/>
              <a:ea typeface="Montserrat"/>
              <a:cs typeface="Montserrat"/>
              <a:sym typeface="Montserrat"/>
            </a:endParaRPr>
          </a:p>
          <a:p>
            <a:pPr indent="-304800" lvl="0" marL="457200" rtl="0" algn="l">
              <a:spcBef>
                <a:spcPts val="0"/>
              </a:spcBef>
              <a:spcAft>
                <a:spcPts val="0"/>
              </a:spcAft>
              <a:buSzPts val="1200"/>
              <a:buChar char="•"/>
            </a:pPr>
            <a:r>
              <a:rPr b="1" lang="en-US" sz="1200">
                <a:solidFill>
                  <a:srgbClr val="393939"/>
                </a:solidFill>
                <a:latin typeface="Montserrat"/>
                <a:ea typeface="Montserrat"/>
                <a:cs typeface="Montserrat"/>
                <a:sym typeface="Montserrat"/>
              </a:rPr>
              <a:t>Genesis Cu–Ni–PGM (Alaska)</a:t>
            </a:r>
            <a:r>
              <a:rPr lang="en-US" sz="1200">
                <a:solidFill>
                  <a:schemeClr val="dk1"/>
                </a:solidFill>
                <a:latin typeface="Montserrat"/>
                <a:ea typeface="Montserrat"/>
                <a:cs typeface="Montserrat"/>
                <a:sym typeface="Montserrat"/>
              </a:rPr>
              <a:t>​</a:t>
            </a:r>
            <a:endParaRPr sz="1800">
              <a:solidFill>
                <a:schemeClr val="dk1"/>
              </a:solidFill>
              <a:latin typeface="Montserrat"/>
              <a:ea typeface="Montserrat"/>
              <a:cs typeface="Montserrat"/>
              <a:sym typeface="Montserrat"/>
            </a:endParaRPr>
          </a:p>
          <a:p>
            <a:pPr indent="-304800" lvl="1" marL="914400" rtl="0" algn="l">
              <a:spcBef>
                <a:spcPts val="0"/>
              </a:spcBef>
              <a:spcAft>
                <a:spcPts val="0"/>
              </a:spcAft>
              <a:buSzPts val="1200"/>
              <a:buChar char="•"/>
            </a:pPr>
            <a:r>
              <a:rPr lang="en-US" sz="1200">
                <a:solidFill>
                  <a:srgbClr val="393939"/>
                </a:solidFill>
                <a:latin typeface="Montserrat"/>
                <a:ea typeface="Montserrat"/>
                <a:cs typeface="Montserrat"/>
                <a:sym typeface="Montserrat"/>
              </a:rPr>
              <a:t>100% owned, road-accessible, drill-ready</a:t>
            </a:r>
            <a:r>
              <a:rPr lang="en-US" sz="1200">
                <a:solidFill>
                  <a:schemeClr val="dk1"/>
                </a:solidFill>
                <a:latin typeface="Montserrat"/>
                <a:ea typeface="Montserrat"/>
                <a:cs typeface="Montserrat"/>
                <a:sym typeface="Montserrat"/>
              </a:rPr>
              <a:t>​</a:t>
            </a:r>
            <a:endParaRPr sz="1800">
              <a:solidFill>
                <a:schemeClr val="dk1"/>
              </a:solidFill>
              <a:latin typeface="Montserrat"/>
              <a:ea typeface="Montserrat"/>
              <a:cs typeface="Montserrat"/>
              <a:sym typeface="Montserrat"/>
            </a:endParaRPr>
          </a:p>
          <a:p>
            <a:pPr indent="-304800" lvl="1" marL="914400" rtl="0" algn="l">
              <a:lnSpc>
                <a:spcPct val="112500"/>
              </a:lnSpc>
              <a:spcBef>
                <a:spcPts val="0"/>
              </a:spcBef>
              <a:spcAft>
                <a:spcPts val="0"/>
              </a:spcAft>
              <a:buClr>
                <a:srgbClr val="10D10D"/>
              </a:buClr>
              <a:buSzPts val="1200"/>
              <a:buChar char="•"/>
            </a:pPr>
            <a:r>
              <a:rPr lang="en-US" sz="1200">
                <a:solidFill>
                  <a:srgbClr val="10D10D"/>
                </a:solidFill>
                <a:latin typeface="Montserrat"/>
                <a:ea typeface="Montserrat"/>
                <a:cs typeface="Montserrat"/>
                <a:sym typeface="Montserrat"/>
              </a:rPr>
              <a:t>August 2026 exploration program completed, results by year end​</a:t>
            </a:r>
            <a:endParaRPr sz="1200">
              <a:solidFill>
                <a:srgbClr val="10D10D"/>
              </a:solidFill>
              <a:latin typeface="Montserrat"/>
              <a:ea typeface="Montserrat"/>
              <a:cs typeface="Montserrat"/>
              <a:sym typeface="Montserrat"/>
            </a:endParaRPr>
          </a:p>
          <a:p>
            <a:pPr indent="0" lvl="0" marL="0" marR="0" rtl="0" algn="ctr">
              <a:lnSpc>
                <a:spcPct val="100000"/>
              </a:lnSpc>
              <a:spcBef>
                <a:spcPts val="0"/>
              </a:spcBef>
              <a:spcAft>
                <a:spcPts val="0"/>
              </a:spcAft>
              <a:buClr>
                <a:schemeClr val="dk1"/>
              </a:buClr>
              <a:buSzPts val="1400"/>
              <a:buFont typeface="Calibri"/>
              <a:buNone/>
            </a:pPr>
            <a:r>
              <a:t/>
            </a:r>
            <a:endParaRPr b="0" i="0" sz="1400" u="none" cap="none" strike="noStrike">
              <a:solidFill>
                <a:srgbClr val="000000"/>
              </a:solidFill>
              <a:latin typeface="Arial"/>
              <a:ea typeface="Arial"/>
              <a:cs typeface="Arial"/>
              <a:sym typeface="Arial"/>
            </a:endParaRPr>
          </a:p>
        </p:txBody>
      </p:sp>
      <p:sp>
        <p:nvSpPr>
          <p:cNvPr id="136" name="Google Shape;136;p15"/>
          <p:cNvSpPr txBox="1"/>
          <p:nvPr>
            <p:ph idx="4294967295" type="body"/>
          </p:nvPr>
        </p:nvSpPr>
        <p:spPr>
          <a:xfrm>
            <a:off x="6317100" y="-337750"/>
            <a:ext cx="5874900" cy="4468800"/>
          </a:xfrm>
          <a:prstGeom prst="rect">
            <a:avLst/>
          </a:prstGeom>
          <a:noFill/>
          <a:ln>
            <a:noFill/>
          </a:ln>
        </p:spPr>
        <p:txBody>
          <a:bodyPr anchorCtr="0" anchor="t" bIns="45700" lIns="91425" spcFirstLastPara="1" rIns="91425" wrap="square" tIns="45700">
            <a:noAutofit/>
          </a:bodyPr>
          <a:lstStyle/>
          <a:p>
            <a:pPr indent="-95250" lvl="0" marL="285750" rtl="0" algn="l">
              <a:lnSpc>
                <a:spcPct val="120000"/>
              </a:lnSpc>
              <a:spcBef>
                <a:spcPts val="0"/>
              </a:spcBef>
              <a:spcAft>
                <a:spcPts val="0"/>
              </a:spcAft>
              <a:buClr>
                <a:schemeClr val="dk1"/>
              </a:buClr>
              <a:buSzPts val="2800"/>
              <a:buNone/>
            </a:pPr>
            <a:r>
              <a:t/>
            </a:r>
            <a:endParaRPr sz="1200"/>
          </a:p>
          <a:p>
            <a:pPr indent="0" lvl="0" marL="914400" rtl="0" algn="l">
              <a:lnSpc>
                <a:spcPct val="112500"/>
              </a:lnSpc>
              <a:spcBef>
                <a:spcPts val="0"/>
              </a:spcBef>
              <a:spcAft>
                <a:spcPts val="0"/>
              </a:spcAft>
              <a:buNone/>
            </a:pPr>
            <a:r>
              <a:t/>
            </a:r>
            <a:endParaRPr sz="1400">
              <a:solidFill>
                <a:srgbClr val="000000"/>
              </a:solidFill>
              <a:latin typeface="Arial"/>
              <a:ea typeface="Arial"/>
              <a:cs typeface="Arial"/>
              <a:sym typeface="Arial"/>
            </a:endParaRPr>
          </a:p>
          <a:p>
            <a:pPr indent="-304800" lvl="0" marL="457200" rtl="0" algn="l">
              <a:lnSpc>
                <a:spcPct val="120000"/>
              </a:lnSpc>
              <a:spcBef>
                <a:spcPts val="0"/>
              </a:spcBef>
              <a:spcAft>
                <a:spcPts val="0"/>
              </a:spcAft>
              <a:buClr>
                <a:srgbClr val="000000"/>
              </a:buClr>
              <a:buSzPts val="1200"/>
              <a:buChar char="•"/>
            </a:pPr>
            <a:r>
              <a:rPr b="1" lang="en-US" sz="1200">
                <a:solidFill>
                  <a:srgbClr val="393939"/>
                </a:solidFill>
                <a:latin typeface="Montserrat"/>
                <a:ea typeface="Montserrat"/>
                <a:cs typeface="Montserrat"/>
                <a:sym typeface="Montserrat"/>
              </a:rPr>
              <a:t>Thunder Bay PGM–Ni–Cu, Ontario</a:t>
            </a:r>
            <a:endParaRPr>
              <a:latin typeface="Montserrat"/>
              <a:ea typeface="Montserrat"/>
              <a:cs typeface="Montserrat"/>
              <a:sym typeface="Montserrat"/>
            </a:endParaRPr>
          </a:p>
          <a:p>
            <a:pPr indent="-304800" lvl="1" marL="914400" rtl="0" algn="l">
              <a:lnSpc>
                <a:spcPct val="120000"/>
              </a:lnSpc>
              <a:spcBef>
                <a:spcPts val="0"/>
              </a:spcBef>
              <a:spcAft>
                <a:spcPts val="0"/>
              </a:spcAft>
              <a:buClr>
                <a:srgbClr val="000000"/>
              </a:buClr>
              <a:buSzPts val="1200"/>
              <a:buChar char="•"/>
            </a:pPr>
            <a:r>
              <a:rPr lang="en-US" sz="1200">
                <a:solidFill>
                  <a:srgbClr val="393939"/>
                </a:solidFill>
                <a:latin typeface="Montserrat"/>
                <a:ea typeface="Montserrat"/>
                <a:cs typeface="Montserrat"/>
                <a:sym typeface="Montserrat"/>
              </a:rPr>
              <a:t>Platreef/ Gravel Ridge project expanded to ~21,000 hectares (~52,000 ac) , complementing Escape East project near the Clean Air T-Bay North (1.274m-oz of Pt+Pd, 60k t of Cu &amp; 36k t of Ni</a:t>
            </a:r>
            <a:endParaRPr sz="1200">
              <a:solidFill>
                <a:srgbClr val="393939"/>
              </a:solidFill>
              <a:latin typeface="Montserrat"/>
              <a:ea typeface="Montserrat"/>
              <a:cs typeface="Montserrat"/>
              <a:sym typeface="Montserrat"/>
            </a:endParaRPr>
          </a:p>
          <a:p>
            <a:pPr indent="-304800" lvl="1" marL="914400" rtl="0" algn="l">
              <a:lnSpc>
                <a:spcPct val="120000"/>
              </a:lnSpc>
              <a:spcBef>
                <a:spcPts val="0"/>
              </a:spcBef>
              <a:spcAft>
                <a:spcPts val="0"/>
              </a:spcAft>
              <a:buClr>
                <a:srgbClr val="393939"/>
              </a:buClr>
              <a:buSzPts val="1200"/>
              <a:buChar char="•"/>
            </a:pPr>
            <a:r>
              <a:rPr lang="en-US" sz="1200">
                <a:solidFill>
                  <a:srgbClr val="393939"/>
                </a:solidFill>
                <a:latin typeface="Montserrat"/>
                <a:ea typeface="Montserrat"/>
                <a:cs typeface="Montserrat"/>
                <a:sym typeface="Montserrat"/>
              </a:rPr>
              <a:t>Well established mining district, excellent infrastructure</a:t>
            </a:r>
            <a:endParaRPr sz="1200">
              <a:solidFill>
                <a:srgbClr val="393939"/>
              </a:solidFill>
              <a:latin typeface="Montserrat"/>
              <a:ea typeface="Montserrat"/>
              <a:cs typeface="Montserrat"/>
              <a:sym typeface="Montserrat"/>
            </a:endParaRPr>
          </a:p>
          <a:p>
            <a:pPr indent="-304800" lvl="1" marL="914400" rtl="0" algn="l">
              <a:lnSpc>
                <a:spcPct val="120000"/>
              </a:lnSpc>
              <a:spcBef>
                <a:spcPts val="0"/>
              </a:spcBef>
              <a:spcAft>
                <a:spcPts val="0"/>
              </a:spcAft>
              <a:buClr>
                <a:srgbClr val="10D10D"/>
              </a:buClr>
              <a:buSzPts val="1200"/>
              <a:buFont typeface="Montserrat"/>
              <a:buChar char="•"/>
            </a:pPr>
            <a:r>
              <a:rPr lang="en-US" sz="1200">
                <a:solidFill>
                  <a:srgbClr val="10D10D"/>
                </a:solidFill>
                <a:latin typeface="Montserrat"/>
                <a:ea typeface="Montserrat"/>
                <a:cs typeface="Montserrat"/>
                <a:sym typeface="Montserrat"/>
              </a:rPr>
              <a:t>Fall program with boots on ground / geophysics</a:t>
            </a:r>
            <a:endParaRPr sz="1200">
              <a:solidFill>
                <a:srgbClr val="10D10D"/>
              </a:solidFill>
              <a:latin typeface="Montserrat"/>
              <a:ea typeface="Montserrat"/>
              <a:cs typeface="Montserrat"/>
              <a:sym typeface="Montserrat"/>
            </a:endParaRPr>
          </a:p>
          <a:p>
            <a:pPr indent="0" lvl="0" marL="914400" rtl="0" algn="l">
              <a:lnSpc>
                <a:spcPct val="120000"/>
              </a:lnSpc>
              <a:spcBef>
                <a:spcPts val="0"/>
              </a:spcBef>
              <a:spcAft>
                <a:spcPts val="0"/>
              </a:spcAft>
              <a:buNone/>
            </a:pPr>
            <a:r>
              <a:t/>
            </a:r>
            <a:endParaRPr sz="1200">
              <a:solidFill>
                <a:srgbClr val="393939"/>
              </a:solidFill>
              <a:latin typeface="Montserrat"/>
              <a:ea typeface="Montserrat"/>
              <a:cs typeface="Montserrat"/>
              <a:sym typeface="Montserrat"/>
            </a:endParaRPr>
          </a:p>
          <a:p>
            <a:pPr indent="-273050" lvl="0" marL="285750" rtl="0" algn="l">
              <a:lnSpc>
                <a:spcPct val="120000"/>
              </a:lnSpc>
              <a:spcBef>
                <a:spcPts val="0"/>
              </a:spcBef>
              <a:spcAft>
                <a:spcPts val="0"/>
              </a:spcAft>
              <a:buClr>
                <a:srgbClr val="000000"/>
              </a:buClr>
              <a:buSzPts val="1200"/>
              <a:buChar char="•"/>
            </a:pPr>
            <a:r>
              <a:rPr b="1" lang="en-US" sz="1200">
                <a:solidFill>
                  <a:srgbClr val="393939"/>
                </a:solidFill>
                <a:latin typeface="Montserrat"/>
                <a:ea typeface="Montserrat"/>
                <a:cs typeface="Montserrat"/>
                <a:sym typeface="Montserrat"/>
              </a:rPr>
              <a:t>Gold &amp; Critical metals – Bonanza Ridge Project, Kenora </a:t>
            </a:r>
            <a:endParaRPr sz="1400">
              <a:solidFill>
                <a:srgbClr val="000000"/>
              </a:solidFill>
              <a:latin typeface="Arial"/>
              <a:ea typeface="Arial"/>
              <a:cs typeface="Arial"/>
              <a:sym typeface="Arial"/>
            </a:endParaRPr>
          </a:p>
          <a:p>
            <a:pPr indent="-304800" lvl="1" marL="914400" rtl="0" algn="l">
              <a:lnSpc>
                <a:spcPct val="120000"/>
              </a:lnSpc>
              <a:spcBef>
                <a:spcPts val="0"/>
              </a:spcBef>
              <a:spcAft>
                <a:spcPts val="0"/>
              </a:spcAft>
              <a:buClr>
                <a:srgbClr val="000000"/>
              </a:buClr>
              <a:buSzPts val="1200"/>
              <a:buChar char="•"/>
            </a:pPr>
            <a:r>
              <a:rPr lang="en-US" sz="1200">
                <a:solidFill>
                  <a:srgbClr val="393939"/>
                </a:solidFill>
                <a:latin typeface="Montserrat"/>
                <a:ea typeface="Montserrat"/>
                <a:cs typeface="Montserrat"/>
                <a:sym typeface="Montserrat"/>
              </a:rPr>
              <a:t>District-scale gold project with high-grade historic workings</a:t>
            </a:r>
            <a:endParaRPr sz="1400">
              <a:solidFill>
                <a:srgbClr val="000000"/>
              </a:solidFill>
              <a:latin typeface="Arial"/>
              <a:ea typeface="Arial"/>
              <a:cs typeface="Arial"/>
              <a:sym typeface="Arial"/>
            </a:endParaRPr>
          </a:p>
          <a:p>
            <a:pPr indent="-304800" lvl="1" marL="914400" rtl="0" algn="l">
              <a:lnSpc>
                <a:spcPct val="120000"/>
              </a:lnSpc>
              <a:spcBef>
                <a:spcPts val="0"/>
              </a:spcBef>
              <a:spcAft>
                <a:spcPts val="0"/>
              </a:spcAft>
              <a:buClr>
                <a:srgbClr val="000000"/>
              </a:buClr>
              <a:buSzPts val="1200"/>
              <a:buChar char="•"/>
            </a:pPr>
            <a:r>
              <a:rPr lang="en-US" sz="1200">
                <a:solidFill>
                  <a:srgbClr val="393939"/>
                </a:solidFill>
                <a:latin typeface="Montserrat"/>
                <a:ea typeface="Montserrat"/>
                <a:cs typeface="Montserrat"/>
                <a:sym typeface="Montserrat"/>
              </a:rPr>
              <a:t>Aggressive regional exploration program underway</a:t>
            </a:r>
            <a:endParaRPr sz="1200">
              <a:solidFill>
                <a:srgbClr val="393939"/>
              </a:solidFill>
              <a:latin typeface="Montserrat"/>
              <a:ea typeface="Montserrat"/>
              <a:cs typeface="Montserrat"/>
              <a:sym typeface="Montserrat"/>
            </a:endParaRPr>
          </a:p>
          <a:p>
            <a:pPr indent="-304800" lvl="1" marL="914400" rtl="0" algn="l">
              <a:lnSpc>
                <a:spcPct val="120000"/>
              </a:lnSpc>
              <a:spcBef>
                <a:spcPts val="0"/>
              </a:spcBef>
              <a:spcAft>
                <a:spcPts val="0"/>
              </a:spcAft>
              <a:buClr>
                <a:srgbClr val="393939"/>
              </a:buClr>
              <a:buSzPts val="1200"/>
              <a:buFont typeface="Montserrat"/>
              <a:buChar char="•"/>
            </a:pPr>
            <a:r>
              <a:rPr lang="en-US" sz="1200">
                <a:solidFill>
                  <a:srgbClr val="393939"/>
                </a:solidFill>
                <a:latin typeface="Montserrat"/>
                <a:ea typeface="Montserrat"/>
                <a:cs typeface="Montserrat"/>
                <a:sym typeface="Montserrat"/>
              </a:rPr>
              <a:t>Second district scale Double R Gold project</a:t>
            </a:r>
            <a:endParaRPr sz="1200">
              <a:solidFill>
                <a:srgbClr val="393939"/>
              </a:solidFill>
              <a:latin typeface="Montserrat"/>
              <a:ea typeface="Montserrat"/>
              <a:cs typeface="Montserrat"/>
              <a:sym typeface="Montserrat"/>
            </a:endParaRPr>
          </a:p>
          <a:p>
            <a:pPr indent="-304800" lvl="1" marL="914400" rtl="0" algn="l">
              <a:lnSpc>
                <a:spcPct val="120000"/>
              </a:lnSpc>
              <a:spcBef>
                <a:spcPts val="0"/>
              </a:spcBef>
              <a:spcAft>
                <a:spcPts val="0"/>
              </a:spcAft>
              <a:buClr>
                <a:srgbClr val="10D10D"/>
              </a:buClr>
              <a:buSzPts val="1200"/>
              <a:buFont typeface="Montserrat"/>
              <a:buChar char="•"/>
            </a:pPr>
            <a:r>
              <a:rPr lang="en-US" sz="1200">
                <a:solidFill>
                  <a:srgbClr val="10D10D"/>
                </a:solidFill>
                <a:latin typeface="Montserrat"/>
                <a:ea typeface="Montserrat"/>
                <a:cs typeface="Montserrat"/>
                <a:sym typeface="Montserrat"/>
              </a:rPr>
              <a:t>Goal to identify drill targets for early 2027</a:t>
            </a:r>
            <a:endParaRPr sz="1200">
              <a:solidFill>
                <a:srgbClr val="10D10D"/>
              </a:solidFill>
              <a:latin typeface="Montserrat"/>
              <a:ea typeface="Montserrat"/>
              <a:cs typeface="Montserrat"/>
              <a:sym typeface="Montserrat"/>
            </a:endParaRPr>
          </a:p>
          <a:p>
            <a:pPr indent="0" lvl="0" marL="685800" rtl="0" algn="l">
              <a:lnSpc>
                <a:spcPct val="120000"/>
              </a:lnSpc>
              <a:spcBef>
                <a:spcPts val="0"/>
              </a:spcBef>
              <a:spcAft>
                <a:spcPts val="0"/>
              </a:spcAft>
              <a:buNone/>
            </a:pPr>
            <a:r>
              <a:t/>
            </a:r>
            <a:endParaRPr sz="1200">
              <a:solidFill>
                <a:srgbClr val="393939"/>
              </a:solidFill>
              <a:latin typeface="Montserrat"/>
              <a:ea typeface="Montserrat"/>
              <a:cs typeface="Montserrat"/>
              <a:sym typeface="Montserrat"/>
            </a:endParaRPr>
          </a:p>
          <a:p>
            <a:pPr indent="-127000" lvl="0" marL="228600" rtl="0" algn="l">
              <a:lnSpc>
                <a:spcPct val="120000"/>
              </a:lnSpc>
              <a:spcBef>
                <a:spcPts val="0"/>
              </a:spcBef>
              <a:spcAft>
                <a:spcPts val="0"/>
              </a:spcAft>
              <a:buClr>
                <a:srgbClr val="000000"/>
              </a:buClr>
              <a:buSzPts val="1200"/>
              <a:buChar char="•"/>
            </a:pPr>
            <a:r>
              <a:rPr b="1" lang="en-US" sz="1200">
                <a:solidFill>
                  <a:srgbClr val="393939"/>
                </a:solidFill>
                <a:latin typeface="Montserrat"/>
                <a:ea typeface="Montserrat"/>
                <a:cs typeface="Montserrat"/>
                <a:sym typeface="Montserrat"/>
              </a:rPr>
              <a:t>Gold–Antimony – Newfoundland </a:t>
            </a:r>
            <a:endParaRPr b="1" sz="1200">
              <a:solidFill>
                <a:srgbClr val="393939"/>
              </a:solidFill>
              <a:latin typeface="Montserrat"/>
              <a:ea typeface="Montserrat"/>
              <a:cs typeface="Montserrat"/>
              <a:sym typeface="Montserrat"/>
            </a:endParaRPr>
          </a:p>
          <a:p>
            <a:pPr indent="-152400" lvl="1" marL="685800" rtl="0" algn="l">
              <a:lnSpc>
                <a:spcPct val="120000"/>
              </a:lnSpc>
              <a:spcBef>
                <a:spcPts val="0"/>
              </a:spcBef>
              <a:spcAft>
                <a:spcPts val="0"/>
              </a:spcAft>
              <a:buClr>
                <a:srgbClr val="000000"/>
              </a:buClr>
              <a:buSzPts val="1200"/>
              <a:buChar char="•"/>
            </a:pPr>
            <a:r>
              <a:rPr lang="en-US" sz="1200">
                <a:solidFill>
                  <a:srgbClr val="393939"/>
                </a:solidFill>
                <a:latin typeface="Montserrat"/>
                <a:ea typeface="Montserrat"/>
                <a:cs typeface="Montserrat"/>
                <a:sym typeface="Montserrat"/>
              </a:rPr>
              <a:t>11 projects in a top-tier mining jurisdiction</a:t>
            </a:r>
            <a:br>
              <a:rPr lang="en-US" sz="1200">
                <a:solidFill>
                  <a:srgbClr val="393939"/>
                </a:solidFill>
                <a:latin typeface="Montserrat"/>
                <a:ea typeface="Montserrat"/>
                <a:cs typeface="Montserrat"/>
                <a:sym typeface="Montserrat"/>
              </a:rPr>
            </a:br>
            <a:r>
              <a:rPr lang="en-US" sz="1200">
                <a:solidFill>
                  <a:srgbClr val="393939"/>
                </a:solidFill>
                <a:latin typeface="Montserrat"/>
                <a:ea typeface="Montserrat"/>
                <a:cs typeface="Montserrat"/>
                <a:sym typeface="Montserrat"/>
              </a:rPr>
              <a:t>High-grade gold and critical antimony focus</a:t>
            </a:r>
            <a:endParaRPr sz="1200">
              <a:solidFill>
                <a:srgbClr val="393939"/>
              </a:solidFill>
              <a:latin typeface="Montserrat"/>
              <a:ea typeface="Montserrat"/>
              <a:cs typeface="Montserrat"/>
              <a:sym typeface="Montserrat"/>
            </a:endParaRPr>
          </a:p>
          <a:p>
            <a:pPr indent="-152400" lvl="1" marL="685800" rtl="0" algn="l">
              <a:lnSpc>
                <a:spcPct val="120000"/>
              </a:lnSpc>
              <a:spcBef>
                <a:spcPts val="0"/>
              </a:spcBef>
              <a:spcAft>
                <a:spcPts val="0"/>
              </a:spcAft>
              <a:buClr>
                <a:srgbClr val="000000"/>
              </a:buClr>
              <a:buSzPts val="1200"/>
              <a:buChar char="•"/>
            </a:pPr>
            <a:r>
              <a:rPr lang="en-US" sz="1200">
                <a:solidFill>
                  <a:srgbClr val="393939"/>
                </a:solidFill>
                <a:latin typeface="Montserrat"/>
                <a:ea typeface="Montserrat"/>
                <a:cs typeface="Montserrat"/>
                <a:sym typeface="Montserrat"/>
              </a:rPr>
              <a:t>Aggressive acquisition &amp; exploration programs underway</a:t>
            </a:r>
            <a:endParaRPr sz="1200">
              <a:solidFill>
                <a:srgbClr val="393939"/>
              </a:solidFill>
              <a:latin typeface="Montserrat"/>
              <a:ea typeface="Montserrat"/>
              <a:cs typeface="Montserrat"/>
              <a:sym typeface="Montserrat"/>
            </a:endParaRPr>
          </a:p>
          <a:p>
            <a:pPr indent="-152400" lvl="1" marL="685800" rtl="0" algn="l">
              <a:lnSpc>
                <a:spcPct val="120000"/>
              </a:lnSpc>
              <a:spcBef>
                <a:spcPts val="0"/>
              </a:spcBef>
              <a:spcAft>
                <a:spcPts val="0"/>
              </a:spcAft>
              <a:buClr>
                <a:srgbClr val="10D10D"/>
              </a:buClr>
              <a:buSzPts val="1200"/>
              <a:buChar char="•"/>
            </a:pPr>
            <a:r>
              <a:rPr lang="en-US" sz="1200">
                <a:solidFill>
                  <a:srgbClr val="10D10D"/>
                </a:solidFill>
                <a:latin typeface="Montserrat"/>
                <a:ea typeface="Montserrat"/>
                <a:cs typeface="Montserrat"/>
                <a:sym typeface="Montserrat"/>
              </a:rPr>
              <a:t>Drill ready by early 2027</a:t>
            </a:r>
            <a:endParaRPr sz="1200">
              <a:solidFill>
                <a:srgbClr val="10D10D"/>
              </a:solidFill>
              <a:latin typeface="Montserrat"/>
              <a:ea typeface="Montserrat"/>
              <a:cs typeface="Montserrat"/>
              <a:sym typeface="Montserrat"/>
            </a:endParaRPr>
          </a:p>
          <a:p>
            <a:pPr indent="-95250" lvl="0" marL="285750" rtl="0" algn="l">
              <a:lnSpc>
                <a:spcPct val="120000"/>
              </a:lnSpc>
              <a:spcBef>
                <a:spcPts val="0"/>
              </a:spcBef>
              <a:spcAft>
                <a:spcPts val="0"/>
              </a:spcAft>
              <a:buNone/>
            </a:pPr>
            <a:r>
              <a:t/>
            </a:r>
            <a:endParaRPr sz="1200">
              <a:latin typeface="Montserrat"/>
              <a:ea typeface="Montserrat"/>
              <a:cs typeface="Montserrat"/>
              <a:sym typeface="Montserrat"/>
            </a:endParaRPr>
          </a:p>
          <a:p>
            <a:pPr indent="-127000" lvl="0" marL="228600" rtl="0" algn="l">
              <a:lnSpc>
                <a:spcPct val="120000"/>
              </a:lnSpc>
              <a:spcBef>
                <a:spcPts val="0"/>
              </a:spcBef>
              <a:spcAft>
                <a:spcPts val="0"/>
              </a:spcAft>
              <a:buClr>
                <a:srgbClr val="000000"/>
              </a:buClr>
              <a:buSzPts val="1200"/>
              <a:buChar char="•"/>
            </a:pPr>
            <a:r>
              <a:rPr b="1" lang="en-US" sz="1200">
                <a:solidFill>
                  <a:srgbClr val="393939"/>
                </a:solidFill>
                <a:latin typeface="Montserrat"/>
                <a:ea typeface="Montserrat"/>
                <a:cs typeface="Montserrat"/>
                <a:sym typeface="Montserrat"/>
              </a:rPr>
              <a:t>Lithium | Tantalum | Cesium | Beryllium – Manitoba</a:t>
            </a:r>
            <a:endParaRPr b="1" sz="1200">
              <a:solidFill>
                <a:srgbClr val="393939"/>
              </a:solidFill>
              <a:latin typeface="Montserrat"/>
              <a:ea typeface="Montserrat"/>
              <a:cs typeface="Montserrat"/>
              <a:sym typeface="Montserrat"/>
            </a:endParaRPr>
          </a:p>
          <a:p>
            <a:pPr indent="-152400" lvl="1" marL="685800" rtl="0" algn="l">
              <a:lnSpc>
                <a:spcPct val="120000"/>
              </a:lnSpc>
              <a:spcBef>
                <a:spcPts val="0"/>
              </a:spcBef>
              <a:spcAft>
                <a:spcPts val="0"/>
              </a:spcAft>
              <a:buClr>
                <a:srgbClr val="000000"/>
              </a:buClr>
              <a:buSzPts val="1200"/>
              <a:buChar char="•"/>
            </a:pPr>
            <a:r>
              <a:rPr lang="en-US" sz="1200">
                <a:solidFill>
                  <a:srgbClr val="393939"/>
                </a:solidFill>
                <a:latin typeface="Montserrat"/>
                <a:ea typeface="Montserrat"/>
                <a:cs typeface="Montserrat"/>
                <a:sym typeface="Montserrat"/>
              </a:rPr>
              <a:t>100% NAM ownership via Lithium Canada Development </a:t>
            </a:r>
            <a:endParaRPr sz="1200">
              <a:solidFill>
                <a:srgbClr val="393939"/>
              </a:solidFill>
              <a:latin typeface="Montserrat"/>
              <a:ea typeface="Montserrat"/>
              <a:cs typeface="Montserrat"/>
              <a:sym typeface="Montserrat"/>
            </a:endParaRPr>
          </a:p>
          <a:p>
            <a:pPr indent="-152400" lvl="1" marL="685800" rtl="0" algn="l">
              <a:lnSpc>
                <a:spcPct val="120000"/>
              </a:lnSpc>
              <a:spcBef>
                <a:spcPts val="0"/>
              </a:spcBef>
              <a:spcAft>
                <a:spcPts val="0"/>
              </a:spcAft>
              <a:buClr>
                <a:srgbClr val="10D10D"/>
              </a:buClr>
              <a:buSzPts val="1200"/>
              <a:buChar char="•"/>
            </a:pPr>
            <a:r>
              <a:rPr lang="en-US" sz="1200">
                <a:solidFill>
                  <a:srgbClr val="10D10D"/>
                </a:solidFill>
                <a:latin typeface="Montserrat"/>
                <a:ea typeface="Montserrat"/>
                <a:cs typeface="Montserrat"/>
                <a:sym typeface="Montserrat"/>
              </a:rPr>
              <a:t>$11m spent to date. Numerous drill targets, $3m geological / drill budget recommended  </a:t>
            </a:r>
            <a:endParaRPr sz="1200">
              <a:solidFill>
                <a:srgbClr val="10D10D"/>
              </a:solidFill>
              <a:latin typeface="Montserrat"/>
              <a:ea typeface="Montserrat"/>
              <a:cs typeface="Montserrat"/>
              <a:sym typeface="Montserrat"/>
            </a:endParaRPr>
          </a:p>
          <a:p>
            <a:pPr indent="0" lvl="0" marL="685800" rtl="0" algn="l">
              <a:lnSpc>
                <a:spcPct val="120000"/>
              </a:lnSpc>
              <a:spcBef>
                <a:spcPts val="0"/>
              </a:spcBef>
              <a:spcAft>
                <a:spcPts val="0"/>
              </a:spcAft>
              <a:buNone/>
            </a:pPr>
            <a:r>
              <a:t/>
            </a:r>
            <a:endParaRPr sz="1200">
              <a:solidFill>
                <a:srgbClr val="393939"/>
              </a:solidFill>
              <a:latin typeface="Montserrat"/>
              <a:ea typeface="Montserrat"/>
              <a:cs typeface="Montserrat"/>
              <a:sym typeface="Montserrat"/>
            </a:endParaRPr>
          </a:p>
          <a:p>
            <a:pPr indent="-127000" lvl="0" marL="228600" rtl="0" algn="l">
              <a:lnSpc>
                <a:spcPct val="120000"/>
              </a:lnSpc>
              <a:spcBef>
                <a:spcPts val="0"/>
              </a:spcBef>
              <a:spcAft>
                <a:spcPts val="0"/>
              </a:spcAft>
              <a:buClr>
                <a:srgbClr val="000000"/>
              </a:buClr>
              <a:buSzPts val="1200"/>
              <a:buChar char="•"/>
            </a:pPr>
            <a:r>
              <a:rPr b="1" lang="en-US" sz="1200">
                <a:solidFill>
                  <a:srgbClr val="393939"/>
                </a:solidFill>
                <a:latin typeface="Montserrat"/>
                <a:ea typeface="Montserrat"/>
                <a:cs typeface="Montserrat"/>
                <a:sym typeface="Montserrat"/>
              </a:rPr>
              <a:t>~14.39% equity </a:t>
            </a:r>
            <a:r>
              <a:rPr b="1" lang="en-US" sz="1200">
                <a:solidFill>
                  <a:srgbClr val="C3AB3C"/>
                </a:solidFill>
                <a:latin typeface="Montserrat"/>
                <a:ea typeface="Montserrat"/>
                <a:cs typeface="Montserrat"/>
                <a:sym typeface="Montserrat"/>
              </a:rPr>
              <a:t>interest in MetalQuest Mining Inc.</a:t>
            </a:r>
            <a:r>
              <a:rPr lang="en-US" sz="1200">
                <a:solidFill>
                  <a:srgbClr val="393939"/>
                </a:solidFill>
                <a:latin typeface="Montserrat"/>
                <a:ea typeface="Montserrat"/>
                <a:cs typeface="Montserrat"/>
                <a:sym typeface="Montserrat"/>
              </a:rPr>
              <a:t> </a:t>
            </a:r>
            <a:endParaRPr sz="1200">
              <a:solidFill>
                <a:srgbClr val="393939"/>
              </a:solidFill>
              <a:latin typeface="Montserrat"/>
              <a:ea typeface="Montserrat"/>
              <a:cs typeface="Montserrat"/>
              <a:sym typeface="Montserrat"/>
            </a:endParaRPr>
          </a:p>
          <a:p>
            <a:pPr indent="-127000" lvl="0" marL="228600" rtl="0" algn="l">
              <a:lnSpc>
                <a:spcPct val="120000"/>
              </a:lnSpc>
              <a:spcBef>
                <a:spcPts val="0"/>
              </a:spcBef>
              <a:spcAft>
                <a:spcPts val="0"/>
              </a:spcAft>
              <a:buClr>
                <a:srgbClr val="000000"/>
              </a:buClr>
              <a:buSzPts val="1200"/>
              <a:buChar char="•"/>
            </a:pPr>
            <a:r>
              <a:rPr lang="en-US" sz="1200">
                <a:solidFill>
                  <a:srgbClr val="393939"/>
                </a:solidFill>
                <a:latin typeface="Montserrat"/>
                <a:ea typeface="Montserrat"/>
                <a:cs typeface="Montserrat"/>
                <a:sym typeface="Montserrat"/>
              </a:rPr>
              <a:t>(Lac Otelnuk/Superior Iron/Ring of Fire/Cameron)</a:t>
            </a:r>
            <a:endParaRPr sz="1400">
              <a:solidFill>
                <a:srgbClr val="000000"/>
              </a:solidFill>
              <a:latin typeface="Arial"/>
              <a:ea typeface="Arial"/>
              <a:cs typeface="Arial"/>
              <a:sym typeface="Arial"/>
            </a:endParaRPr>
          </a:p>
          <a:p>
            <a:pPr indent="0" lvl="0" marL="228600" rtl="0" algn="l">
              <a:lnSpc>
                <a:spcPct val="120000"/>
              </a:lnSpc>
              <a:spcBef>
                <a:spcPts val="0"/>
              </a:spcBef>
              <a:spcAft>
                <a:spcPts val="0"/>
              </a:spcAft>
              <a:buNone/>
            </a:pPr>
            <a:r>
              <a:t/>
            </a:r>
            <a:endParaRPr b="1" sz="1200">
              <a:solidFill>
                <a:srgbClr val="393939"/>
              </a:solidFill>
            </a:endParaRPr>
          </a:p>
          <a:p>
            <a:pPr indent="0" lvl="0" marL="0" rtl="0" algn="l">
              <a:lnSpc>
                <a:spcPct val="120000"/>
              </a:lnSpc>
              <a:spcBef>
                <a:spcPts val="0"/>
              </a:spcBef>
              <a:spcAft>
                <a:spcPts val="0"/>
              </a:spcAft>
              <a:buNone/>
            </a:pPr>
            <a:r>
              <a:t/>
            </a:r>
            <a:endParaRPr sz="1200">
              <a:solidFill>
                <a:srgbClr val="393939"/>
              </a:solidFill>
            </a:endParaRPr>
          </a:p>
        </p:txBody>
      </p:sp>
      <p:pic>
        <p:nvPicPr>
          <p:cNvPr id="137" name="Google Shape;137;p15"/>
          <p:cNvPicPr preferRelativeResize="0"/>
          <p:nvPr/>
        </p:nvPicPr>
        <p:blipFill>
          <a:blip r:embed="rId4">
            <a:alphaModFix/>
          </a:blip>
          <a:stretch>
            <a:fillRect/>
          </a:stretch>
        </p:blipFill>
        <p:spPr>
          <a:xfrm>
            <a:off x="10592584" y="5453100"/>
            <a:ext cx="1426717" cy="8931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pic>
        <p:nvPicPr>
          <p:cNvPr descr="Icon&#10;&#10;Description automatically generated" id="143" name="Google Shape;143;p16"/>
          <p:cNvPicPr preferRelativeResize="0"/>
          <p:nvPr/>
        </p:nvPicPr>
        <p:blipFill rotWithShape="1">
          <a:blip r:embed="rId3">
            <a:alphaModFix/>
          </a:blip>
          <a:srcRect b="0" l="0" r="0" t="0"/>
          <a:stretch/>
        </p:blipFill>
        <p:spPr>
          <a:xfrm>
            <a:off x="9441645" y="5488292"/>
            <a:ext cx="413814" cy="624674"/>
          </a:xfrm>
          <a:prstGeom prst="rect">
            <a:avLst/>
          </a:prstGeom>
          <a:noFill/>
          <a:ln>
            <a:noFill/>
          </a:ln>
        </p:spPr>
      </p:pic>
      <p:pic>
        <p:nvPicPr>
          <p:cNvPr id="144" name="Google Shape;144;p16"/>
          <p:cNvPicPr preferRelativeResize="0"/>
          <p:nvPr/>
        </p:nvPicPr>
        <p:blipFill rotWithShape="1">
          <a:blip r:embed="rId4">
            <a:alphaModFix/>
          </a:blip>
          <a:srcRect b="0" l="0" r="0" t="0"/>
          <a:stretch/>
        </p:blipFill>
        <p:spPr>
          <a:xfrm>
            <a:off x="8521897" y="1717276"/>
            <a:ext cx="820894" cy="793184"/>
          </a:xfrm>
          <a:prstGeom prst="rect">
            <a:avLst/>
          </a:prstGeom>
          <a:noFill/>
          <a:ln>
            <a:noFill/>
          </a:ln>
        </p:spPr>
      </p:pic>
      <p:sp>
        <p:nvSpPr>
          <p:cNvPr id="145" name="Google Shape;145;p16"/>
          <p:cNvSpPr txBox="1"/>
          <p:nvPr>
            <p:ph type="title"/>
          </p:nvPr>
        </p:nvSpPr>
        <p:spPr>
          <a:xfrm>
            <a:off x="133703" y="326790"/>
            <a:ext cx="10515600" cy="8931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4D4D4D"/>
              </a:buClr>
              <a:buSzPts val="2600"/>
              <a:buFont typeface="Montserrat"/>
              <a:buNone/>
            </a:pPr>
            <a:r>
              <a:rPr lang="en-US" sz="2400">
                <a:solidFill>
                  <a:srgbClr val="4D4D4D"/>
                </a:solidFill>
              </a:rPr>
              <a:t>DIVERSIFIED PORTFOLIO</a:t>
            </a:r>
            <a:r>
              <a:rPr lang="en-US" sz="2400"/>
              <a:t>,</a:t>
            </a:r>
            <a:r>
              <a:rPr lang="en-US" sz="2400">
                <a:solidFill>
                  <a:srgbClr val="10D10D"/>
                </a:solidFill>
              </a:rPr>
              <a:t> </a:t>
            </a:r>
            <a:endParaRPr sz="2400">
              <a:solidFill>
                <a:srgbClr val="10D10D"/>
              </a:solidFill>
            </a:endParaRPr>
          </a:p>
          <a:p>
            <a:pPr indent="0" lvl="0" marL="0" rtl="0" algn="l">
              <a:lnSpc>
                <a:spcPct val="90000"/>
              </a:lnSpc>
              <a:spcBef>
                <a:spcPts val="0"/>
              </a:spcBef>
              <a:spcAft>
                <a:spcPts val="0"/>
              </a:spcAft>
              <a:buClr>
                <a:srgbClr val="4D4D4D"/>
              </a:buClr>
              <a:buSzPts val="2600"/>
              <a:buFont typeface="Montserrat"/>
              <a:buNone/>
            </a:pPr>
            <a:r>
              <a:rPr lang="en-US" sz="2400">
                <a:solidFill>
                  <a:srgbClr val="C3AB3C"/>
                </a:solidFill>
              </a:rPr>
              <a:t>GOLD</a:t>
            </a:r>
            <a:r>
              <a:rPr lang="en-US" sz="2400"/>
              <a:t> &amp; </a:t>
            </a:r>
            <a:r>
              <a:rPr lang="en-US" sz="2400">
                <a:solidFill>
                  <a:srgbClr val="10D10D"/>
                </a:solidFill>
              </a:rPr>
              <a:t>CRITICAL METAL </a:t>
            </a:r>
            <a:r>
              <a:rPr lang="en-US" sz="2400">
                <a:solidFill>
                  <a:srgbClr val="4D4D4D"/>
                </a:solidFill>
              </a:rPr>
              <a:t>FOCUS</a:t>
            </a:r>
            <a:endParaRPr sz="2400">
              <a:solidFill>
                <a:srgbClr val="10D10D"/>
              </a:solidFill>
            </a:endParaRPr>
          </a:p>
        </p:txBody>
      </p:sp>
      <p:sp>
        <p:nvSpPr>
          <p:cNvPr id="146" name="Google Shape;146;p1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000"/>
              <a:buFont typeface="Arial"/>
              <a:buNone/>
            </a:pPr>
            <a:fld id="{00000000-1234-1234-1234-123412341234}" type="slidenum">
              <a:rPr lang="en-US"/>
              <a:t>‹#›</a:t>
            </a:fld>
            <a:endParaRPr/>
          </a:p>
        </p:txBody>
      </p:sp>
      <p:sp>
        <p:nvSpPr>
          <p:cNvPr id="147" name="Google Shape;147;p16"/>
          <p:cNvSpPr txBox="1"/>
          <p:nvPr/>
        </p:nvSpPr>
        <p:spPr>
          <a:xfrm>
            <a:off x="9463950" y="1646450"/>
            <a:ext cx="2291400" cy="877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50"/>
              <a:buFont typeface="Arial"/>
              <a:buNone/>
            </a:pPr>
            <a:r>
              <a:rPr b="0" i="0" lang="en-US" sz="1250" u="none" cap="none" strike="noStrike">
                <a:solidFill>
                  <a:srgbClr val="4D4D4D"/>
                </a:solidFill>
                <a:latin typeface="Montserrat"/>
                <a:ea typeface="Montserrat"/>
                <a:cs typeface="Montserrat"/>
                <a:sym typeface="Montserrat"/>
              </a:rPr>
              <a:t>GENESIS PGM-COPPER-NICKEL P</a:t>
            </a:r>
            <a:r>
              <a:rPr lang="en-US" sz="1250">
                <a:solidFill>
                  <a:srgbClr val="4D4D4D"/>
                </a:solidFill>
                <a:latin typeface="Montserrat"/>
                <a:ea typeface="Montserrat"/>
                <a:cs typeface="Montserrat"/>
                <a:sym typeface="Montserrat"/>
              </a:rPr>
              <a:t>ROJECT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BFBFBF"/>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950"/>
              <a:buFont typeface="Arial"/>
              <a:buNone/>
            </a:pPr>
            <a:r>
              <a:rPr b="0" i="0" lang="en-US" sz="950" u="none" cap="none" strike="noStrike">
                <a:solidFill>
                  <a:srgbClr val="A5A5A5"/>
                </a:solidFill>
                <a:latin typeface="Montserrat"/>
                <a:ea typeface="Montserrat"/>
                <a:cs typeface="Montserrat"/>
                <a:sym typeface="Montserrat"/>
              </a:rPr>
              <a:t>ALASKA, USA</a:t>
            </a:r>
            <a:endParaRPr b="0" i="0" sz="950" u="none" cap="none" strike="noStrike">
              <a:solidFill>
                <a:srgbClr val="4D4D4D"/>
              </a:solidFill>
              <a:latin typeface="Montserrat"/>
              <a:ea typeface="Montserrat"/>
              <a:cs typeface="Montserrat"/>
              <a:sym typeface="Montserrat"/>
            </a:endParaRPr>
          </a:p>
        </p:txBody>
      </p:sp>
      <p:sp>
        <p:nvSpPr>
          <p:cNvPr id="148" name="Google Shape;148;p16"/>
          <p:cNvSpPr txBox="1"/>
          <p:nvPr/>
        </p:nvSpPr>
        <p:spPr>
          <a:xfrm>
            <a:off x="9409355" y="5154695"/>
            <a:ext cx="20883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4D4D4D"/>
                </a:solidFill>
                <a:latin typeface="Montserrat"/>
                <a:ea typeface="Montserrat"/>
                <a:cs typeface="Montserrat"/>
                <a:sym typeface="Montserrat"/>
              </a:rPr>
              <a:t>LITHIUM DIVISION</a:t>
            </a:r>
            <a:endParaRPr b="0" i="0" sz="1400" u="none" cap="none" strike="noStrike">
              <a:solidFill>
                <a:srgbClr val="000000"/>
              </a:solidFill>
              <a:latin typeface="Arial"/>
              <a:ea typeface="Arial"/>
              <a:cs typeface="Arial"/>
              <a:sym typeface="Arial"/>
            </a:endParaRPr>
          </a:p>
        </p:txBody>
      </p:sp>
      <p:sp>
        <p:nvSpPr>
          <p:cNvPr id="149" name="Google Shape;149;p16"/>
          <p:cNvSpPr txBox="1"/>
          <p:nvPr/>
        </p:nvSpPr>
        <p:spPr>
          <a:xfrm>
            <a:off x="6267821" y="1770020"/>
            <a:ext cx="2432400" cy="684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50"/>
              <a:buFont typeface="Arial"/>
              <a:buNone/>
            </a:pPr>
            <a:r>
              <a:rPr b="0" i="0" lang="en-US" sz="1250" u="none" cap="none" strike="noStrike">
                <a:solidFill>
                  <a:srgbClr val="4D4D4D"/>
                </a:solidFill>
                <a:latin typeface="Montserrat"/>
                <a:ea typeface="Montserrat"/>
                <a:cs typeface="Montserrat"/>
                <a:sym typeface="Montserrat"/>
              </a:rPr>
              <a:t>RIVER VALLEY PALLADIUM PROJECT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BFBFBF"/>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950"/>
              <a:buFont typeface="Arial"/>
              <a:buNone/>
            </a:pPr>
            <a:r>
              <a:rPr b="0" i="0" lang="en-US" sz="850" u="none" cap="none" strike="noStrike">
                <a:solidFill>
                  <a:srgbClr val="A5A5A5"/>
                </a:solidFill>
                <a:latin typeface="Montserrat"/>
                <a:ea typeface="Montserrat"/>
                <a:cs typeface="Montserrat"/>
                <a:sym typeface="Montserrat"/>
              </a:rPr>
              <a:t>SUDBURY REGION, ONTARIO, CAN</a:t>
            </a:r>
            <a:endParaRPr b="0" i="0" sz="850" u="none" cap="none" strike="noStrike">
              <a:solidFill>
                <a:srgbClr val="A5A5A5"/>
              </a:solidFill>
              <a:latin typeface="Montserrat"/>
              <a:ea typeface="Montserrat"/>
              <a:cs typeface="Montserrat"/>
              <a:sym typeface="Montserrat"/>
            </a:endParaRPr>
          </a:p>
        </p:txBody>
      </p:sp>
      <p:sp>
        <p:nvSpPr>
          <p:cNvPr id="150" name="Google Shape;150;p16"/>
          <p:cNvSpPr txBox="1"/>
          <p:nvPr/>
        </p:nvSpPr>
        <p:spPr>
          <a:xfrm>
            <a:off x="10164804" y="5470923"/>
            <a:ext cx="1910700" cy="684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50"/>
              <a:buFont typeface="Arial"/>
              <a:buNone/>
            </a:pPr>
            <a:r>
              <a:rPr b="0" i="0" lang="en-US" sz="1250" u="none" cap="none" strike="noStrike">
                <a:solidFill>
                  <a:srgbClr val="4D4D4D"/>
                </a:solidFill>
                <a:latin typeface="Montserrat"/>
                <a:ea typeface="Montserrat"/>
                <a:cs typeface="Montserrat"/>
                <a:sym typeface="Montserrat"/>
              </a:rPr>
              <a:t>LITHIUM AND RARE ELEMENT PROJECTS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BFBFBF"/>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950"/>
              <a:buFont typeface="Arial"/>
              <a:buNone/>
            </a:pPr>
            <a:r>
              <a:rPr b="0" i="0" lang="en-US" sz="950" u="none" cap="none" strike="noStrike">
                <a:solidFill>
                  <a:srgbClr val="A5A5A5"/>
                </a:solidFill>
                <a:latin typeface="Montserrat"/>
                <a:ea typeface="Montserrat"/>
                <a:cs typeface="Montserrat"/>
                <a:sym typeface="Montserrat"/>
              </a:rPr>
              <a:t>MANITOBA, CAN</a:t>
            </a:r>
            <a:endParaRPr b="0" i="0" sz="950" u="none" cap="none" strike="noStrike">
              <a:solidFill>
                <a:srgbClr val="4D4D4D"/>
              </a:solidFill>
              <a:latin typeface="Montserrat"/>
              <a:ea typeface="Montserrat"/>
              <a:cs typeface="Montserrat"/>
              <a:sym typeface="Montserrat"/>
            </a:endParaRPr>
          </a:p>
        </p:txBody>
      </p:sp>
      <p:sp>
        <p:nvSpPr>
          <p:cNvPr id="151" name="Google Shape;151;p16"/>
          <p:cNvSpPr txBox="1"/>
          <p:nvPr/>
        </p:nvSpPr>
        <p:spPr>
          <a:xfrm>
            <a:off x="6572188" y="1279287"/>
            <a:ext cx="37251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4D4D4D"/>
                </a:solidFill>
                <a:latin typeface="Montserrat"/>
                <a:ea typeface="Montserrat"/>
                <a:cs typeface="Montserrat"/>
                <a:sym typeface="Montserrat"/>
              </a:rPr>
              <a:t>PLATINUM GROUP METALS DIVISION</a:t>
            </a:r>
            <a:endParaRPr b="0" i="0" sz="1400" u="none" cap="none" strike="noStrike">
              <a:solidFill>
                <a:srgbClr val="000000"/>
              </a:solidFill>
              <a:latin typeface="Arial"/>
              <a:ea typeface="Arial"/>
              <a:cs typeface="Arial"/>
              <a:sym typeface="Arial"/>
            </a:endParaRPr>
          </a:p>
        </p:txBody>
      </p:sp>
      <p:pic>
        <p:nvPicPr>
          <p:cNvPr descr="Newfoundland Map Stock Illustrations – 973 Newfoundland Map Stock  Illustrations, Vectors &amp; Clipart - Dreamstime" id="152" name="Google Shape;152;p16"/>
          <p:cNvPicPr preferRelativeResize="0"/>
          <p:nvPr/>
        </p:nvPicPr>
        <p:blipFill rotWithShape="1">
          <a:blip r:embed="rId5">
            <a:alphaModFix/>
          </a:blip>
          <a:srcRect b="0" l="0" r="0" t="0"/>
          <a:stretch/>
        </p:blipFill>
        <p:spPr>
          <a:xfrm>
            <a:off x="5696336" y="5462511"/>
            <a:ext cx="624395" cy="868446"/>
          </a:xfrm>
          <a:prstGeom prst="rect">
            <a:avLst/>
          </a:prstGeom>
          <a:noFill/>
          <a:ln>
            <a:noFill/>
          </a:ln>
        </p:spPr>
      </p:pic>
      <p:sp>
        <p:nvSpPr>
          <p:cNvPr id="153" name="Google Shape;153;p16"/>
          <p:cNvSpPr txBox="1"/>
          <p:nvPr/>
        </p:nvSpPr>
        <p:spPr>
          <a:xfrm>
            <a:off x="6669301" y="5399753"/>
            <a:ext cx="1941300" cy="931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50"/>
              <a:buFont typeface="Arial"/>
              <a:buNone/>
            </a:pPr>
            <a:r>
              <a:rPr b="0" i="0" lang="en-US" sz="1150" u="none" cap="none" strike="noStrike">
                <a:solidFill>
                  <a:srgbClr val="4D4D4D"/>
                </a:solidFill>
                <a:latin typeface="Montserrat"/>
                <a:ea typeface="Montserrat"/>
                <a:cs typeface="Montserrat"/>
                <a:sym typeface="Montserrat"/>
              </a:rPr>
              <a:t>CRITICAL METALS – GOLD AND ANTIMONY </a:t>
            </a:r>
            <a:endParaRPr b="0" i="0" sz="1150" u="none" cap="none" strike="noStrike">
              <a:solidFill>
                <a:srgbClr val="4D4D4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50"/>
              <a:buFont typeface="Arial"/>
              <a:buNone/>
            </a:pPr>
            <a:r>
              <a:t/>
            </a:r>
            <a:endParaRPr b="0" i="0" sz="1250" u="none" cap="none" strike="noStrike">
              <a:solidFill>
                <a:srgbClr val="BFBFBF"/>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950"/>
              <a:buFont typeface="Arial"/>
              <a:buNone/>
            </a:pPr>
            <a:r>
              <a:rPr b="0" i="0" lang="en-US" sz="950" u="none" cap="none" strike="noStrike">
                <a:solidFill>
                  <a:srgbClr val="A5A5A5"/>
                </a:solidFill>
                <a:latin typeface="Montserrat"/>
                <a:ea typeface="Montserrat"/>
                <a:cs typeface="Montserrat"/>
                <a:sym typeface="Montserrat"/>
              </a:rPr>
              <a:t>NEWFOUNDLAND AND LABRADOR, CAN</a:t>
            </a:r>
            <a:endParaRPr b="0" i="0" sz="950" u="none" cap="none" strike="noStrike">
              <a:solidFill>
                <a:srgbClr val="4D4D4D"/>
              </a:solidFill>
              <a:latin typeface="Montserrat"/>
              <a:ea typeface="Montserrat"/>
              <a:cs typeface="Montserrat"/>
              <a:sym typeface="Montserrat"/>
            </a:endParaRPr>
          </a:p>
        </p:txBody>
      </p:sp>
      <p:pic>
        <p:nvPicPr>
          <p:cNvPr descr="A picture containing icon&#10;&#10;Description automatically generated" id="154" name="Google Shape;154;p16"/>
          <p:cNvPicPr preferRelativeResize="0"/>
          <p:nvPr/>
        </p:nvPicPr>
        <p:blipFill rotWithShape="1">
          <a:blip r:embed="rId6">
            <a:alphaModFix/>
          </a:blip>
          <a:srcRect b="0" l="0" r="0" t="0"/>
          <a:stretch/>
        </p:blipFill>
        <p:spPr>
          <a:xfrm>
            <a:off x="7072828" y="3739978"/>
            <a:ext cx="820900" cy="793201"/>
          </a:xfrm>
          <a:prstGeom prst="rect">
            <a:avLst/>
          </a:prstGeom>
          <a:solidFill>
            <a:srgbClr val="EBAA2F"/>
          </a:solidFill>
          <a:ln>
            <a:noFill/>
          </a:ln>
        </p:spPr>
      </p:pic>
      <p:sp>
        <p:nvSpPr>
          <p:cNvPr id="155" name="Google Shape;155;p16"/>
          <p:cNvSpPr txBox="1"/>
          <p:nvPr/>
        </p:nvSpPr>
        <p:spPr>
          <a:xfrm>
            <a:off x="8089413" y="3623810"/>
            <a:ext cx="2432400" cy="1062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50"/>
              <a:buFont typeface="Arial"/>
              <a:buNone/>
            </a:pPr>
            <a:r>
              <a:rPr b="0" i="0" lang="en-US" sz="1250" u="none" cap="none" strike="noStrike">
                <a:solidFill>
                  <a:srgbClr val="4D4D4D"/>
                </a:solidFill>
                <a:latin typeface="Montserrat"/>
                <a:ea typeface="Montserrat"/>
                <a:cs typeface="Montserrat"/>
                <a:sym typeface="Montserrat"/>
              </a:rPr>
              <a:t>BONANZA R</a:t>
            </a:r>
            <a:r>
              <a:rPr lang="en-US" sz="1250">
                <a:solidFill>
                  <a:srgbClr val="4D4D4D"/>
                </a:solidFill>
                <a:latin typeface="Montserrat"/>
                <a:ea typeface="Montserrat"/>
                <a:cs typeface="Montserrat"/>
                <a:sym typeface="Montserrat"/>
              </a:rPr>
              <a:t>IDGE</a:t>
            </a:r>
            <a:r>
              <a:rPr b="0" i="0" lang="en-US" sz="1250" u="none" cap="none" strike="noStrike">
                <a:solidFill>
                  <a:srgbClr val="4D4D4D"/>
                </a:solidFill>
                <a:latin typeface="Montserrat"/>
                <a:ea typeface="Montserrat"/>
                <a:cs typeface="Montserrat"/>
                <a:sym typeface="Montserrat"/>
              </a:rPr>
              <a:t> GOLD PROJECT</a:t>
            </a:r>
            <a:endParaRPr b="0" i="0" sz="1250" u="none" cap="none" strike="noStrike">
              <a:solidFill>
                <a:srgbClr val="4D4D4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50"/>
              <a:buFont typeface="Arial"/>
              <a:buNone/>
            </a:pPr>
            <a:r>
              <a:t/>
            </a:r>
            <a:endParaRPr sz="1250">
              <a:solidFill>
                <a:srgbClr val="4D4D4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50"/>
              <a:buFont typeface="Arial"/>
              <a:buNone/>
            </a:pPr>
            <a:r>
              <a:rPr lang="en-US" sz="1250">
                <a:solidFill>
                  <a:srgbClr val="4D4D4D"/>
                </a:solidFill>
                <a:latin typeface="Montserrat"/>
                <a:ea typeface="Montserrat"/>
                <a:cs typeface="Montserrat"/>
                <a:sym typeface="Montserrat"/>
              </a:rPr>
              <a:t>DOUBLE R GOLD PROJECT</a:t>
            </a:r>
            <a:endParaRPr sz="1250">
              <a:solidFill>
                <a:srgbClr val="4D4D4D"/>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BFBFBF"/>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900"/>
              <a:buFont typeface="Arial"/>
              <a:buNone/>
            </a:pPr>
            <a:r>
              <a:rPr b="0" i="0" lang="en-US" sz="900" u="none" cap="none" strike="noStrike">
                <a:solidFill>
                  <a:srgbClr val="A5A5A5"/>
                </a:solidFill>
                <a:latin typeface="Montserrat"/>
                <a:ea typeface="Montserrat"/>
                <a:cs typeface="Montserrat"/>
                <a:sym typeface="Montserrat"/>
              </a:rPr>
              <a:t>KENORA MINING DISTRICT, ONTARIO</a:t>
            </a:r>
            <a:endParaRPr b="0" i="0" sz="900" u="none" cap="none" strike="noStrike">
              <a:solidFill>
                <a:srgbClr val="A5A5A5"/>
              </a:solidFill>
              <a:latin typeface="Montserrat"/>
              <a:ea typeface="Montserrat"/>
              <a:cs typeface="Montserrat"/>
              <a:sym typeface="Montserrat"/>
            </a:endParaRPr>
          </a:p>
        </p:txBody>
      </p:sp>
      <p:sp>
        <p:nvSpPr>
          <p:cNvPr id="156" name="Google Shape;156;p16"/>
          <p:cNvSpPr/>
          <p:nvPr/>
        </p:nvSpPr>
        <p:spPr>
          <a:xfrm>
            <a:off x="8941777" y="-1"/>
            <a:ext cx="3250223" cy="1290413"/>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highlight>
                <a:schemeClr val="lt1"/>
              </a:highlight>
              <a:latin typeface="Calibri"/>
              <a:ea typeface="Calibri"/>
              <a:cs typeface="Calibri"/>
              <a:sym typeface="Calibri"/>
            </a:endParaRPr>
          </a:p>
        </p:txBody>
      </p:sp>
      <p:pic>
        <p:nvPicPr>
          <p:cNvPr id="157" name="Google Shape;157;p16" title="nam-logo-3d-shadow.png"/>
          <p:cNvPicPr preferRelativeResize="0"/>
          <p:nvPr/>
        </p:nvPicPr>
        <p:blipFill rotWithShape="1">
          <a:blip r:embed="rId7">
            <a:alphaModFix/>
          </a:blip>
          <a:srcRect b="0" l="0" r="0" t="0"/>
          <a:stretch/>
        </p:blipFill>
        <p:spPr>
          <a:xfrm>
            <a:off x="8700057" y="89846"/>
            <a:ext cx="3335741" cy="893501"/>
          </a:xfrm>
          <a:prstGeom prst="rect">
            <a:avLst/>
          </a:prstGeom>
          <a:noFill/>
          <a:ln>
            <a:noFill/>
          </a:ln>
        </p:spPr>
      </p:pic>
      <p:pic>
        <p:nvPicPr>
          <p:cNvPr id="158" name="Google Shape;158;p16"/>
          <p:cNvPicPr preferRelativeResize="0"/>
          <p:nvPr/>
        </p:nvPicPr>
        <p:blipFill rotWithShape="1">
          <a:blip r:embed="rId8">
            <a:alphaModFix/>
          </a:blip>
          <a:srcRect b="0" l="0" r="0" t="0"/>
          <a:stretch/>
        </p:blipFill>
        <p:spPr>
          <a:xfrm>
            <a:off x="3385336" y="3711893"/>
            <a:ext cx="187510" cy="255014"/>
          </a:xfrm>
          <a:prstGeom prst="rect">
            <a:avLst/>
          </a:prstGeom>
          <a:noFill/>
          <a:ln>
            <a:noFill/>
          </a:ln>
        </p:spPr>
      </p:pic>
      <p:sp>
        <p:nvSpPr>
          <p:cNvPr id="159" name="Google Shape;159;p16"/>
          <p:cNvSpPr txBox="1"/>
          <p:nvPr/>
        </p:nvSpPr>
        <p:spPr>
          <a:xfrm>
            <a:off x="6267657" y="2640650"/>
            <a:ext cx="2432400" cy="615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50"/>
              <a:buFont typeface="Arial"/>
              <a:buNone/>
            </a:pPr>
            <a:r>
              <a:rPr b="0" i="0" lang="en-US" sz="1250" u="none" cap="none" strike="noStrike">
                <a:solidFill>
                  <a:srgbClr val="4D4D4D"/>
                </a:solidFill>
                <a:latin typeface="Montserrat"/>
                <a:ea typeface="Montserrat"/>
                <a:cs typeface="Montserrat"/>
                <a:sym typeface="Montserrat"/>
              </a:rPr>
              <a:t>Northern Shield PGM-Copper-Nickel Project</a:t>
            </a:r>
            <a:endParaRPr b="0" i="0" sz="12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
              <a:buFont typeface="Arial"/>
              <a:buNone/>
            </a:pPr>
            <a:r>
              <a:rPr lang="en-US" sz="900">
                <a:solidFill>
                  <a:srgbClr val="A5A5A5"/>
                </a:solidFill>
                <a:latin typeface="Montserrat"/>
                <a:ea typeface="Montserrat"/>
                <a:cs typeface="Montserrat"/>
                <a:sym typeface="Montserrat"/>
              </a:rPr>
              <a:t>RING OF FIRE,</a:t>
            </a:r>
            <a:r>
              <a:rPr b="0" i="0" lang="en-US" sz="900" u="none" cap="none" strike="noStrike">
                <a:solidFill>
                  <a:srgbClr val="A5A5A5"/>
                </a:solidFill>
                <a:latin typeface="Montserrat"/>
                <a:ea typeface="Montserrat"/>
                <a:cs typeface="Montserrat"/>
                <a:sym typeface="Montserrat"/>
              </a:rPr>
              <a:t> ONTARIO, CAN</a:t>
            </a:r>
            <a:endParaRPr/>
          </a:p>
        </p:txBody>
      </p:sp>
      <p:pic>
        <p:nvPicPr>
          <p:cNvPr id="160" name="Google Shape;160;p16" title="GENESIS PGM-Nickel-Copper ALASKA, USA.png"/>
          <p:cNvPicPr preferRelativeResize="0"/>
          <p:nvPr/>
        </p:nvPicPr>
        <p:blipFill rotWithShape="1">
          <a:blip r:embed="rId9">
            <a:alphaModFix/>
          </a:blip>
          <a:srcRect b="6708" l="0" r="2220" t="0"/>
          <a:stretch/>
        </p:blipFill>
        <p:spPr>
          <a:xfrm>
            <a:off x="0" y="1107550"/>
            <a:ext cx="6320725" cy="4292201"/>
          </a:xfrm>
          <a:prstGeom prst="rect">
            <a:avLst/>
          </a:prstGeom>
          <a:noFill/>
          <a:ln>
            <a:noFill/>
          </a:ln>
        </p:spPr>
      </p:pic>
      <p:sp>
        <p:nvSpPr>
          <p:cNvPr id="161" name="Google Shape;161;p16"/>
          <p:cNvSpPr/>
          <p:nvPr/>
        </p:nvSpPr>
        <p:spPr>
          <a:xfrm>
            <a:off x="542500" y="6426263"/>
            <a:ext cx="1596900" cy="225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latin typeface="Montserrat ExtraLight"/>
                <a:ea typeface="Montserrat ExtraLight"/>
                <a:cs typeface="Montserrat ExtraLight"/>
                <a:sym typeface="Montserrat ExtraLight"/>
              </a:rPr>
              <a:t>H2 2026</a:t>
            </a:r>
            <a:endParaRPr>
              <a:latin typeface="Montserrat ExtraLight"/>
              <a:ea typeface="Montserrat ExtraLight"/>
              <a:cs typeface="Montserrat ExtraLight"/>
              <a:sym typeface="Montserrat ExtraLight"/>
            </a:endParaRPr>
          </a:p>
        </p:txBody>
      </p:sp>
      <p:sp>
        <p:nvSpPr>
          <p:cNvPr id="162" name="Google Shape;162;p16"/>
          <p:cNvSpPr/>
          <p:nvPr/>
        </p:nvSpPr>
        <p:spPr>
          <a:xfrm>
            <a:off x="880300" y="6349588"/>
            <a:ext cx="1259100" cy="378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a:solidFill>
                  <a:srgbClr val="AEABAB"/>
                </a:solidFill>
                <a:latin typeface="Montserrat"/>
                <a:ea typeface="Montserrat"/>
                <a:cs typeface="Montserrat"/>
                <a:sym typeface="Montserrat"/>
              </a:rPr>
              <a:t>H2 2026</a:t>
            </a:r>
            <a:endParaRPr>
              <a:latin typeface="Calibri"/>
              <a:ea typeface="Calibri"/>
              <a:cs typeface="Calibri"/>
              <a:sym typeface="Calibri"/>
            </a:endParaRPr>
          </a:p>
        </p:txBody>
      </p:sp>
      <p:sp>
        <p:nvSpPr>
          <p:cNvPr id="163" name="Google Shape;163;p16"/>
          <p:cNvSpPr txBox="1"/>
          <p:nvPr/>
        </p:nvSpPr>
        <p:spPr>
          <a:xfrm>
            <a:off x="9151650" y="2623950"/>
            <a:ext cx="2603700" cy="615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50"/>
              <a:buFont typeface="Arial"/>
              <a:buNone/>
            </a:pPr>
            <a:r>
              <a:rPr lang="en-US" sz="1250">
                <a:solidFill>
                  <a:srgbClr val="4D4D4D"/>
                </a:solidFill>
                <a:latin typeface="Montserrat"/>
                <a:ea typeface="Montserrat"/>
                <a:cs typeface="Montserrat"/>
                <a:sym typeface="Montserrat"/>
              </a:rPr>
              <a:t>Thunder Bay </a:t>
            </a:r>
            <a:r>
              <a:rPr b="0" i="0" lang="en-US" sz="1250" u="none" cap="none" strike="noStrike">
                <a:solidFill>
                  <a:srgbClr val="4D4D4D"/>
                </a:solidFill>
                <a:latin typeface="Montserrat"/>
                <a:ea typeface="Montserrat"/>
                <a:cs typeface="Montserrat"/>
                <a:sym typeface="Montserrat"/>
              </a:rPr>
              <a:t>PGM-Copper-Nickel Projects</a:t>
            </a:r>
            <a:endParaRPr b="0" i="0" sz="12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
              <a:buFont typeface="Arial"/>
              <a:buNone/>
            </a:pPr>
            <a:r>
              <a:rPr b="0" i="0" lang="en-US" sz="900" u="none" cap="none" strike="noStrike">
                <a:solidFill>
                  <a:srgbClr val="A5A5A5"/>
                </a:solidFill>
                <a:latin typeface="Montserrat"/>
                <a:ea typeface="Montserrat"/>
                <a:cs typeface="Montserrat"/>
                <a:sym typeface="Montserrat"/>
              </a:rPr>
              <a:t>ONTARIO, CAN</a:t>
            </a:r>
            <a:endParaRPr/>
          </a:p>
        </p:txBody>
      </p:sp>
      <p:sp>
        <p:nvSpPr>
          <p:cNvPr id="164" name="Google Shape;164;p16"/>
          <p:cNvSpPr txBox="1"/>
          <p:nvPr/>
        </p:nvSpPr>
        <p:spPr>
          <a:xfrm>
            <a:off x="6796713" y="3326137"/>
            <a:ext cx="3725100" cy="307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1" lang="en-US">
                <a:solidFill>
                  <a:srgbClr val="4D4D4D"/>
                </a:solidFill>
                <a:latin typeface="Montserrat"/>
                <a:ea typeface="Montserrat"/>
                <a:cs typeface="Montserrat"/>
                <a:sym typeface="Montserrat"/>
              </a:rPr>
              <a:t>GOLD DIVISION</a:t>
            </a:r>
            <a:endParaRPr b="0" i="0" sz="1400" u="none" cap="none" strike="noStrike">
              <a:solidFill>
                <a:srgbClr val="000000"/>
              </a:solidFill>
              <a:latin typeface="Arial"/>
              <a:ea typeface="Arial"/>
              <a:cs typeface="Arial"/>
              <a:sym typeface="Arial"/>
            </a:endParaRPr>
          </a:p>
        </p:txBody>
      </p:sp>
      <p:pic>
        <p:nvPicPr>
          <p:cNvPr descr="A picture containing icon&#10;&#10;Description automatically generated" id="165" name="Google Shape;165;p16"/>
          <p:cNvPicPr preferRelativeResize="0"/>
          <p:nvPr/>
        </p:nvPicPr>
        <p:blipFill rotWithShape="1">
          <a:blip r:embed="rId6">
            <a:alphaModFix/>
          </a:blip>
          <a:srcRect b="0" l="0" r="0" t="0"/>
          <a:stretch/>
        </p:blipFill>
        <p:spPr>
          <a:xfrm>
            <a:off x="5493388" y="2310606"/>
            <a:ext cx="774260" cy="684900"/>
          </a:xfrm>
          <a:prstGeom prst="rect">
            <a:avLst/>
          </a:prstGeom>
          <a:noFill/>
          <a:ln>
            <a:noFill/>
          </a:ln>
        </p:spPr>
      </p:pic>
      <p:sp>
        <p:nvSpPr>
          <p:cNvPr id="166" name="Google Shape;166;p16"/>
          <p:cNvSpPr txBox="1"/>
          <p:nvPr/>
        </p:nvSpPr>
        <p:spPr>
          <a:xfrm>
            <a:off x="5817826" y="5154690"/>
            <a:ext cx="28824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4D4D4D"/>
                </a:solidFill>
                <a:latin typeface="Montserrat"/>
                <a:ea typeface="Montserrat"/>
                <a:cs typeface="Montserrat"/>
                <a:sym typeface="Montserrat"/>
              </a:rPr>
              <a:t>NEWFOUNDLAND DIVISION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1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AEABAB"/>
              </a:buClr>
              <a:buSzPts val="1200"/>
              <a:buFont typeface="Montserrat"/>
              <a:buNone/>
            </a:pPr>
            <a:fld id="{00000000-1234-1234-1234-123412341234}" type="slidenum">
              <a:rPr lang="en-US" sz="1200">
                <a:latin typeface="Montserrat"/>
                <a:ea typeface="Montserrat"/>
                <a:cs typeface="Montserrat"/>
                <a:sym typeface="Montserrat"/>
              </a:rPr>
              <a:t>‹#›</a:t>
            </a:fld>
            <a:endParaRPr sz="1200">
              <a:latin typeface="Montserrat"/>
              <a:ea typeface="Montserrat"/>
              <a:cs typeface="Montserrat"/>
              <a:sym typeface="Montserrat"/>
            </a:endParaRPr>
          </a:p>
        </p:txBody>
      </p:sp>
      <p:sp>
        <p:nvSpPr>
          <p:cNvPr id="172" name="Google Shape;172;p17"/>
          <p:cNvSpPr txBox="1"/>
          <p:nvPr>
            <p:ph type="title"/>
          </p:nvPr>
        </p:nvSpPr>
        <p:spPr>
          <a:xfrm>
            <a:off x="838200" y="365126"/>
            <a:ext cx="8648700" cy="8931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4D4D4D"/>
              </a:buClr>
              <a:buSzPts val="2600"/>
              <a:buFont typeface="Montserrat"/>
              <a:buNone/>
            </a:pPr>
            <a:r>
              <a:rPr lang="en-US">
                <a:solidFill>
                  <a:srgbClr val="4D4D4D"/>
                </a:solidFill>
              </a:rPr>
              <a:t>New Age Metals CORPORATE </a:t>
            </a:r>
            <a:r>
              <a:rPr lang="en-US">
                <a:solidFill>
                  <a:srgbClr val="10D10D"/>
                </a:solidFill>
              </a:rPr>
              <a:t>OVERVIEW</a:t>
            </a:r>
            <a:endParaRPr/>
          </a:p>
        </p:txBody>
      </p:sp>
      <p:sp>
        <p:nvSpPr>
          <p:cNvPr id="173" name="Google Shape;173;p17"/>
          <p:cNvSpPr txBox="1"/>
          <p:nvPr/>
        </p:nvSpPr>
        <p:spPr>
          <a:xfrm>
            <a:off x="8757674" y="1862736"/>
            <a:ext cx="1639053" cy="2615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4D4D4D"/>
                </a:solidFill>
                <a:latin typeface="Montserrat"/>
                <a:ea typeface="Montserrat"/>
                <a:cs typeface="Montserrat"/>
                <a:sym typeface="Montserrat"/>
              </a:rPr>
              <a:t>ERIC SPROTT (~30%)</a:t>
            </a:r>
            <a:endParaRPr b="0" i="0" sz="1400" u="none" cap="none" strike="noStrike">
              <a:solidFill>
                <a:srgbClr val="000000"/>
              </a:solidFill>
              <a:latin typeface="Arial"/>
              <a:ea typeface="Arial"/>
              <a:cs typeface="Arial"/>
              <a:sym typeface="Arial"/>
            </a:endParaRPr>
          </a:p>
        </p:txBody>
      </p:sp>
      <p:sp>
        <p:nvSpPr>
          <p:cNvPr id="174" name="Google Shape;174;p17"/>
          <p:cNvSpPr txBox="1"/>
          <p:nvPr/>
        </p:nvSpPr>
        <p:spPr>
          <a:xfrm>
            <a:off x="8330985" y="1303127"/>
            <a:ext cx="17502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4D4D4D"/>
                </a:solidFill>
                <a:latin typeface="Montserrat"/>
                <a:ea typeface="Montserrat"/>
                <a:cs typeface="Montserrat"/>
                <a:sym typeface="Montserrat"/>
              </a:rPr>
              <a:t>SHAREHOLDERS</a:t>
            </a:r>
            <a:endParaRPr b="0" i="0" sz="1400" u="none" cap="none" strike="noStrike">
              <a:solidFill>
                <a:srgbClr val="000000"/>
              </a:solidFill>
              <a:latin typeface="Arial"/>
              <a:ea typeface="Arial"/>
              <a:cs typeface="Arial"/>
              <a:sym typeface="Arial"/>
            </a:endParaRPr>
          </a:p>
        </p:txBody>
      </p:sp>
      <p:sp>
        <p:nvSpPr>
          <p:cNvPr id="175" name="Google Shape;175;p17"/>
          <p:cNvSpPr txBox="1"/>
          <p:nvPr/>
        </p:nvSpPr>
        <p:spPr>
          <a:xfrm>
            <a:off x="2011944" y="1313464"/>
            <a:ext cx="32076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4D4D4D"/>
                </a:solidFill>
                <a:latin typeface="Montserrat"/>
                <a:ea typeface="Montserrat"/>
                <a:cs typeface="Montserrat"/>
                <a:sym typeface="Montserrat"/>
              </a:rPr>
              <a:t>CAPITAL STRUCTURE</a:t>
            </a:r>
            <a:endParaRPr b="0" i="0" sz="1400" u="none" cap="none" strike="noStrike">
              <a:solidFill>
                <a:srgbClr val="000000"/>
              </a:solidFill>
              <a:latin typeface="Arial"/>
              <a:ea typeface="Arial"/>
              <a:cs typeface="Arial"/>
              <a:sym typeface="Arial"/>
            </a:endParaRPr>
          </a:p>
        </p:txBody>
      </p:sp>
      <p:sp>
        <p:nvSpPr>
          <p:cNvPr id="176" name="Google Shape;176;p17"/>
          <p:cNvSpPr/>
          <p:nvPr/>
        </p:nvSpPr>
        <p:spPr>
          <a:xfrm>
            <a:off x="8646711" y="1930041"/>
            <a:ext cx="111000" cy="111000"/>
          </a:xfrm>
          <a:prstGeom prst="ellipse">
            <a:avLst/>
          </a:prstGeom>
          <a:solidFill>
            <a:srgbClr val="10D10D"/>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77" name="Google Shape;177;p17"/>
          <p:cNvSpPr txBox="1"/>
          <p:nvPr/>
        </p:nvSpPr>
        <p:spPr>
          <a:xfrm>
            <a:off x="8757675" y="2168607"/>
            <a:ext cx="1873634" cy="2615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4D4D4D"/>
                </a:solidFill>
                <a:latin typeface="Montserrat"/>
                <a:ea typeface="Montserrat"/>
                <a:cs typeface="Montserrat"/>
                <a:sym typeface="Montserrat"/>
              </a:rPr>
              <a:t>MANAGEMENT (~5%)</a:t>
            </a:r>
            <a:endParaRPr b="0" i="0" sz="1400" u="none" cap="none" strike="noStrike">
              <a:solidFill>
                <a:srgbClr val="000000"/>
              </a:solidFill>
              <a:latin typeface="Arial"/>
              <a:ea typeface="Arial"/>
              <a:cs typeface="Arial"/>
              <a:sym typeface="Arial"/>
            </a:endParaRPr>
          </a:p>
        </p:txBody>
      </p:sp>
      <p:sp>
        <p:nvSpPr>
          <p:cNvPr id="178" name="Google Shape;178;p17"/>
          <p:cNvSpPr/>
          <p:nvPr/>
        </p:nvSpPr>
        <p:spPr>
          <a:xfrm>
            <a:off x="8646711" y="2235912"/>
            <a:ext cx="111000" cy="111000"/>
          </a:xfrm>
          <a:prstGeom prst="ellipse">
            <a:avLst/>
          </a:prstGeom>
          <a:solidFill>
            <a:srgbClr val="15588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79" name="Google Shape;179;p17"/>
          <p:cNvSpPr txBox="1"/>
          <p:nvPr/>
        </p:nvSpPr>
        <p:spPr>
          <a:xfrm>
            <a:off x="8757674" y="2474478"/>
            <a:ext cx="1873633" cy="2615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4D4D4D"/>
                </a:solidFill>
                <a:latin typeface="Montserrat"/>
                <a:ea typeface="Montserrat"/>
                <a:cs typeface="Montserrat"/>
                <a:sym typeface="Montserrat"/>
              </a:rPr>
              <a:t>INSTITUTIONAL (~10%)</a:t>
            </a:r>
            <a:endParaRPr b="0" i="0" sz="1400" u="none" cap="none" strike="noStrike">
              <a:solidFill>
                <a:srgbClr val="000000"/>
              </a:solidFill>
              <a:latin typeface="Arial"/>
              <a:ea typeface="Arial"/>
              <a:cs typeface="Arial"/>
              <a:sym typeface="Arial"/>
            </a:endParaRPr>
          </a:p>
        </p:txBody>
      </p:sp>
      <p:sp>
        <p:nvSpPr>
          <p:cNvPr id="180" name="Google Shape;180;p17"/>
          <p:cNvSpPr/>
          <p:nvPr/>
        </p:nvSpPr>
        <p:spPr>
          <a:xfrm>
            <a:off x="8646711" y="2541783"/>
            <a:ext cx="111000" cy="111000"/>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81" name="Google Shape;181;p17"/>
          <p:cNvSpPr txBox="1"/>
          <p:nvPr/>
        </p:nvSpPr>
        <p:spPr>
          <a:xfrm>
            <a:off x="7327901" y="5919674"/>
            <a:ext cx="4026000" cy="2616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100"/>
              <a:buFont typeface="Arial"/>
              <a:buNone/>
            </a:pPr>
            <a:r>
              <a:rPr baseline="30000" lang="en-US" sz="1100">
                <a:solidFill>
                  <a:srgbClr val="949494"/>
                </a:solidFill>
                <a:latin typeface="Montserrat"/>
                <a:ea typeface="Montserrat"/>
                <a:cs typeface="Montserrat"/>
                <a:sym typeface="Montserrat"/>
              </a:rPr>
              <a:t>2</a:t>
            </a:r>
            <a:r>
              <a:rPr b="0" i="0" lang="en-US" sz="1100" u="none" cap="none" strike="noStrike">
                <a:solidFill>
                  <a:srgbClr val="949494"/>
                </a:solidFill>
                <a:latin typeface="Montserrat"/>
                <a:ea typeface="Montserrat"/>
                <a:cs typeface="Montserrat"/>
                <a:sym typeface="Montserrat"/>
              </a:rPr>
              <a:t> approx. </a:t>
            </a:r>
            <a:r>
              <a:rPr lang="en-US" sz="1100">
                <a:solidFill>
                  <a:srgbClr val="949494"/>
                </a:solidFill>
                <a:latin typeface="Montserrat"/>
                <a:ea typeface="Montserrat"/>
                <a:cs typeface="Montserrat"/>
                <a:sym typeface="Montserrat"/>
              </a:rPr>
              <a:t>7</a:t>
            </a:r>
            <a:r>
              <a:rPr b="0" i="0" lang="en-US" sz="1100" u="none" cap="none" strike="noStrike">
                <a:solidFill>
                  <a:srgbClr val="949494"/>
                </a:solidFill>
                <a:latin typeface="Montserrat"/>
                <a:ea typeface="Montserrat"/>
                <a:cs typeface="Montserrat"/>
                <a:sym typeface="Montserrat"/>
              </a:rPr>
              <a:t>,000 shareholders       </a:t>
            </a:r>
            <a:endParaRPr b="0" i="0" sz="1100" u="none" cap="none" strike="noStrike">
              <a:solidFill>
                <a:srgbClr val="949494"/>
              </a:solidFill>
              <a:latin typeface="Montserrat"/>
              <a:ea typeface="Montserrat"/>
              <a:cs typeface="Montserrat"/>
              <a:sym typeface="Montserrat"/>
            </a:endParaRPr>
          </a:p>
        </p:txBody>
      </p:sp>
      <p:sp>
        <p:nvSpPr>
          <p:cNvPr id="182" name="Google Shape;182;p17"/>
          <p:cNvSpPr/>
          <p:nvPr/>
        </p:nvSpPr>
        <p:spPr>
          <a:xfrm>
            <a:off x="8646711" y="2872310"/>
            <a:ext cx="111000" cy="111000"/>
          </a:xfrm>
          <a:prstGeom prst="ellipse">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83" name="Google Shape;183;p17"/>
          <p:cNvSpPr txBox="1"/>
          <p:nvPr/>
        </p:nvSpPr>
        <p:spPr>
          <a:xfrm>
            <a:off x="8757675" y="2800190"/>
            <a:ext cx="1786708" cy="26157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4D4D4D"/>
                </a:solidFill>
                <a:latin typeface="Montserrat"/>
                <a:ea typeface="Montserrat"/>
                <a:cs typeface="Montserrat"/>
                <a:sym typeface="Montserrat"/>
              </a:rPr>
              <a:t>RETAIL (~55)% </a:t>
            </a:r>
            <a:r>
              <a:rPr baseline="30000" lang="en-US" sz="1100">
                <a:solidFill>
                  <a:srgbClr val="949494"/>
                </a:solidFill>
                <a:latin typeface="Montserrat"/>
                <a:ea typeface="Montserrat"/>
                <a:cs typeface="Montserrat"/>
                <a:sym typeface="Montserrat"/>
              </a:rPr>
              <a:t>2 </a:t>
            </a:r>
            <a:endParaRPr b="0" i="0" sz="1100" u="none" cap="none" strike="noStrike">
              <a:solidFill>
                <a:srgbClr val="4D4D4D"/>
              </a:solidFill>
              <a:latin typeface="Montserrat"/>
              <a:ea typeface="Montserrat"/>
              <a:cs typeface="Montserrat"/>
              <a:sym typeface="Montserrat"/>
            </a:endParaRPr>
          </a:p>
        </p:txBody>
      </p:sp>
      <p:sp>
        <p:nvSpPr>
          <p:cNvPr id="184" name="Google Shape;184;p17"/>
          <p:cNvSpPr txBox="1"/>
          <p:nvPr/>
        </p:nvSpPr>
        <p:spPr>
          <a:xfrm>
            <a:off x="3228776" y="1914600"/>
            <a:ext cx="22482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4D4D4D"/>
                </a:solidFill>
                <a:latin typeface="Montserrat"/>
                <a:ea typeface="Montserrat"/>
                <a:cs typeface="Montserrat"/>
                <a:sym typeface="Montserrat"/>
              </a:rPr>
              <a:t>ISSUED &amp; OUTSTANDING</a:t>
            </a:r>
            <a:endParaRPr b="0" i="0" sz="1500" u="none" cap="none" strike="noStrike">
              <a:solidFill>
                <a:srgbClr val="000000"/>
              </a:solidFill>
              <a:latin typeface="Arial"/>
              <a:ea typeface="Arial"/>
              <a:cs typeface="Arial"/>
              <a:sym typeface="Arial"/>
            </a:endParaRPr>
          </a:p>
        </p:txBody>
      </p:sp>
      <p:sp>
        <p:nvSpPr>
          <p:cNvPr id="185" name="Google Shape;185;p17"/>
          <p:cNvSpPr txBox="1"/>
          <p:nvPr/>
        </p:nvSpPr>
        <p:spPr>
          <a:xfrm>
            <a:off x="3197017" y="2178944"/>
            <a:ext cx="1990800" cy="292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rgbClr val="4D4D4D"/>
                </a:solidFill>
                <a:latin typeface="Montserrat"/>
                <a:ea typeface="Montserrat"/>
                <a:cs typeface="Montserrat"/>
                <a:sym typeface="Montserrat"/>
              </a:rPr>
              <a:t>OPTIONS</a:t>
            </a:r>
            <a:endParaRPr b="0" i="0" sz="1600" u="none" cap="none" strike="noStrike">
              <a:solidFill>
                <a:srgbClr val="000000"/>
              </a:solidFill>
              <a:latin typeface="Arial"/>
              <a:ea typeface="Arial"/>
              <a:cs typeface="Arial"/>
              <a:sym typeface="Arial"/>
            </a:endParaRPr>
          </a:p>
        </p:txBody>
      </p:sp>
      <p:sp>
        <p:nvSpPr>
          <p:cNvPr id="186" name="Google Shape;186;p17"/>
          <p:cNvSpPr txBox="1"/>
          <p:nvPr/>
        </p:nvSpPr>
        <p:spPr>
          <a:xfrm>
            <a:off x="3197017" y="2484815"/>
            <a:ext cx="1990800" cy="292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rgbClr val="4D4D4D"/>
                </a:solidFill>
                <a:latin typeface="Montserrat"/>
                <a:ea typeface="Montserrat"/>
                <a:cs typeface="Montserrat"/>
                <a:sym typeface="Montserrat"/>
              </a:rPr>
              <a:t>WARRANTS</a:t>
            </a:r>
            <a:endParaRPr b="0" baseline="30000" i="0" sz="1300" u="none" cap="none" strike="noStrike">
              <a:solidFill>
                <a:srgbClr val="949494"/>
              </a:solidFill>
              <a:latin typeface="Montserrat"/>
              <a:ea typeface="Montserrat"/>
              <a:cs typeface="Montserrat"/>
              <a:sym typeface="Montserrat"/>
            </a:endParaRPr>
          </a:p>
        </p:txBody>
      </p:sp>
      <p:sp>
        <p:nvSpPr>
          <p:cNvPr id="187" name="Google Shape;187;p17"/>
          <p:cNvSpPr txBox="1"/>
          <p:nvPr/>
        </p:nvSpPr>
        <p:spPr>
          <a:xfrm>
            <a:off x="3197017" y="2813730"/>
            <a:ext cx="1990800" cy="292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rgbClr val="4D4D4D"/>
                </a:solidFill>
                <a:latin typeface="Montserrat"/>
                <a:ea typeface="Montserrat"/>
                <a:cs typeface="Montserrat"/>
                <a:sym typeface="Montserrat"/>
              </a:rPr>
              <a:t>FULLY DILUTED</a:t>
            </a:r>
            <a:endParaRPr b="0" i="0" sz="1600" u="none" cap="none" strike="noStrike">
              <a:solidFill>
                <a:srgbClr val="000000"/>
              </a:solidFill>
              <a:latin typeface="Arial"/>
              <a:ea typeface="Arial"/>
              <a:cs typeface="Arial"/>
              <a:sym typeface="Arial"/>
            </a:endParaRPr>
          </a:p>
        </p:txBody>
      </p:sp>
      <p:sp>
        <p:nvSpPr>
          <p:cNvPr id="188" name="Google Shape;188;p17"/>
          <p:cNvSpPr/>
          <p:nvPr/>
        </p:nvSpPr>
        <p:spPr>
          <a:xfrm>
            <a:off x="2127976" y="3278216"/>
            <a:ext cx="2975700" cy="561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t/>
            </a:r>
            <a:endParaRPr b="0" i="0" sz="2000" u="none" cap="none" strike="noStrike">
              <a:solidFill>
                <a:schemeClr val="lt1"/>
              </a:solidFill>
              <a:latin typeface="Calibri"/>
              <a:ea typeface="Calibri"/>
              <a:cs typeface="Calibri"/>
              <a:sym typeface="Calibri"/>
            </a:endParaRPr>
          </a:p>
        </p:txBody>
      </p:sp>
      <p:sp>
        <p:nvSpPr>
          <p:cNvPr id="189" name="Google Shape;189;p17"/>
          <p:cNvSpPr txBox="1"/>
          <p:nvPr/>
        </p:nvSpPr>
        <p:spPr>
          <a:xfrm>
            <a:off x="3228767" y="3472649"/>
            <a:ext cx="1990800" cy="292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rgbClr val="4D4D4D"/>
                </a:solidFill>
                <a:latin typeface="Montserrat"/>
                <a:ea typeface="Montserrat"/>
                <a:cs typeface="Montserrat"/>
                <a:sym typeface="Montserrat"/>
              </a:rPr>
              <a:t>MARKET CAP (CAD)</a:t>
            </a:r>
            <a:endParaRPr b="0" i="0" sz="1600" u="none" cap="none" strike="noStrike">
              <a:solidFill>
                <a:srgbClr val="000000"/>
              </a:solidFill>
              <a:latin typeface="Arial"/>
              <a:ea typeface="Arial"/>
              <a:cs typeface="Arial"/>
              <a:sym typeface="Arial"/>
            </a:endParaRPr>
          </a:p>
        </p:txBody>
      </p:sp>
      <p:sp>
        <p:nvSpPr>
          <p:cNvPr id="190" name="Google Shape;190;p17"/>
          <p:cNvSpPr txBox="1"/>
          <p:nvPr/>
        </p:nvSpPr>
        <p:spPr>
          <a:xfrm>
            <a:off x="1377108" y="3472649"/>
            <a:ext cx="1769400" cy="2925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300"/>
              <a:buFont typeface="Arial"/>
              <a:buNone/>
            </a:pPr>
            <a:r>
              <a:rPr b="0" i="0" lang="en-US" sz="1300" u="none" cap="none" strike="noStrike">
                <a:solidFill>
                  <a:srgbClr val="4D4D4D"/>
                </a:solidFill>
                <a:latin typeface="Montserrat"/>
                <a:ea typeface="Montserrat"/>
                <a:cs typeface="Montserrat"/>
                <a:sym typeface="Montserrat"/>
              </a:rPr>
              <a:t>APPROX. $</a:t>
            </a:r>
            <a:r>
              <a:rPr lang="en-US" sz="1300">
                <a:solidFill>
                  <a:srgbClr val="4D4D4D"/>
                </a:solidFill>
                <a:latin typeface="Montserrat"/>
                <a:ea typeface="Montserrat"/>
                <a:cs typeface="Montserrat"/>
                <a:sym typeface="Montserrat"/>
              </a:rPr>
              <a:t>16.4</a:t>
            </a:r>
            <a:r>
              <a:rPr b="0" i="0" lang="en-US" sz="1300" u="none" cap="none" strike="noStrike">
                <a:solidFill>
                  <a:srgbClr val="4D4D4D"/>
                </a:solidFill>
                <a:latin typeface="Montserrat"/>
                <a:ea typeface="Montserrat"/>
                <a:cs typeface="Montserrat"/>
                <a:sym typeface="Montserrat"/>
              </a:rPr>
              <a:t>M</a:t>
            </a:r>
            <a:endParaRPr b="0" i="0" sz="1300" u="none" cap="none" strike="noStrike">
              <a:solidFill>
                <a:srgbClr val="4D4D4D"/>
              </a:solidFill>
              <a:latin typeface="Montserrat"/>
              <a:ea typeface="Montserrat"/>
              <a:cs typeface="Montserrat"/>
              <a:sym typeface="Montserrat"/>
            </a:endParaRPr>
          </a:p>
        </p:txBody>
      </p:sp>
      <p:sp>
        <p:nvSpPr>
          <p:cNvPr id="191" name="Google Shape;191;p17"/>
          <p:cNvSpPr txBox="1"/>
          <p:nvPr/>
        </p:nvSpPr>
        <p:spPr>
          <a:xfrm>
            <a:off x="3228767" y="3800387"/>
            <a:ext cx="1990800" cy="292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rgbClr val="4D4D4D"/>
                </a:solidFill>
                <a:latin typeface="Montserrat"/>
                <a:ea typeface="Montserrat"/>
                <a:cs typeface="Montserrat"/>
                <a:sym typeface="Montserrat"/>
              </a:rPr>
              <a:t>SHARE PRICE </a:t>
            </a:r>
            <a:r>
              <a:rPr baseline="30000" lang="en-US" sz="1300">
                <a:solidFill>
                  <a:srgbClr val="949494"/>
                </a:solidFill>
                <a:latin typeface="Montserrat"/>
                <a:ea typeface="Montserrat"/>
                <a:cs typeface="Montserrat"/>
                <a:sym typeface="Montserrat"/>
              </a:rPr>
              <a:t>1</a:t>
            </a:r>
            <a:endParaRPr b="0" i="0" sz="1600" u="none" cap="none" strike="noStrike">
              <a:solidFill>
                <a:srgbClr val="000000"/>
              </a:solidFill>
              <a:latin typeface="Arial"/>
              <a:ea typeface="Arial"/>
              <a:cs typeface="Arial"/>
              <a:sym typeface="Arial"/>
            </a:endParaRPr>
          </a:p>
        </p:txBody>
      </p:sp>
      <p:sp>
        <p:nvSpPr>
          <p:cNvPr id="192" name="Google Shape;192;p17"/>
          <p:cNvSpPr txBox="1"/>
          <p:nvPr/>
        </p:nvSpPr>
        <p:spPr>
          <a:xfrm>
            <a:off x="1679367" y="3800387"/>
            <a:ext cx="1467000" cy="2925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300"/>
              <a:buFont typeface="Arial"/>
              <a:buNone/>
            </a:pPr>
            <a:r>
              <a:rPr b="0" i="0" lang="en-US" sz="1300" u="none" cap="none" strike="noStrike">
                <a:solidFill>
                  <a:srgbClr val="4D4D4D"/>
                </a:solidFill>
                <a:latin typeface="Montserrat"/>
                <a:ea typeface="Montserrat"/>
                <a:cs typeface="Montserrat"/>
                <a:sym typeface="Montserrat"/>
              </a:rPr>
              <a:t>$0.</a:t>
            </a:r>
            <a:r>
              <a:rPr lang="en-US" sz="1300">
                <a:solidFill>
                  <a:srgbClr val="4D4D4D"/>
                </a:solidFill>
                <a:latin typeface="Montserrat"/>
                <a:ea typeface="Montserrat"/>
                <a:cs typeface="Montserrat"/>
                <a:sym typeface="Montserrat"/>
              </a:rPr>
              <a:t>23</a:t>
            </a:r>
            <a:endParaRPr b="0" i="0" sz="1300" u="none" cap="none" strike="noStrike">
              <a:solidFill>
                <a:srgbClr val="4D4D4D"/>
              </a:solidFill>
              <a:latin typeface="Montserrat"/>
              <a:ea typeface="Montserrat"/>
              <a:cs typeface="Montserrat"/>
              <a:sym typeface="Montserrat"/>
            </a:endParaRPr>
          </a:p>
        </p:txBody>
      </p:sp>
      <p:sp>
        <p:nvSpPr>
          <p:cNvPr id="193" name="Google Shape;193;p17"/>
          <p:cNvSpPr txBox="1"/>
          <p:nvPr/>
        </p:nvSpPr>
        <p:spPr>
          <a:xfrm>
            <a:off x="838200" y="5919674"/>
            <a:ext cx="33288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aseline="30000" lang="en-US" sz="1100">
                <a:solidFill>
                  <a:srgbClr val="949494"/>
                </a:solidFill>
                <a:latin typeface="Montserrat"/>
                <a:ea typeface="Montserrat"/>
                <a:cs typeface="Montserrat"/>
                <a:sym typeface="Montserrat"/>
              </a:rPr>
              <a:t>1</a:t>
            </a:r>
            <a:r>
              <a:rPr b="0" i="0" lang="en-US" sz="1100" u="none" cap="none" strike="noStrike">
                <a:solidFill>
                  <a:srgbClr val="949494"/>
                </a:solidFill>
                <a:latin typeface="Montserrat"/>
                <a:ea typeface="Montserrat"/>
                <a:cs typeface="Montserrat"/>
                <a:sym typeface="Montserrat"/>
              </a:rPr>
              <a:t> as of</a:t>
            </a:r>
            <a:r>
              <a:rPr lang="en-US" sz="1100">
                <a:solidFill>
                  <a:srgbClr val="949494"/>
                </a:solidFill>
                <a:latin typeface="Montserrat"/>
                <a:ea typeface="Montserrat"/>
                <a:cs typeface="Montserrat"/>
                <a:sym typeface="Montserrat"/>
              </a:rPr>
              <a:t> September 3rd </a:t>
            </a:r>
            <a:r>
              <a:rPr lang="en-US" sz="1100">
                <a:solidFill>
                  <a:srgbClr val="949494"/>
                </a:solidFill>
                <a:latin typeface="Montserrat"/>
                <a:ea typeface="Montserrat"/>
                <a:cs typeface="Montserrat"/>
                <a:sym typeface="Montserrat"/>
              </a:rPr>
              <a:t>,</a:t>
            </a:r>
            <a:r>
              <a:rPr b="0" i="0" lang="en-US" sz="1100" u="none" cap="none" strike="noStrike">
                <a:solidFill>
                  <a:srgbClr val="949494"/>
                </a:solidFill>
                <a:latin typeface="Montserrat"/>
                <a:ea typeface="Montserrat"/>
                <a:cs typeface="Montserrat"/>
                <a:sym typeface="Montserrat"/>
              </a:rPr>
              <a:t>  2026</a:t>
            </a:r>
            <a:endParaRPr b="0" i="0" sz="1100" u="none" cap="none" strike="noStrike">
              <a:solidFill>
                <a:srgbClr val="949494"/>
              </a:solidFill>
              <a:latin typeface="Montserrat"/>
              <a:ea typeface="Montserrat"/>
              <a:cs typeface="Montserrat"/>
              <a:sym typeface="Montserrat"/>
            </a:endParaRPr>
          </a:p>
        </p:txBody>
      </p:sp>
      <p:sp>
        <p:nvSpPr>
          <p:cNvPr id="194" name="Google Shape;194;p17"/>
          <p:cNvSpPr txBox="1"/>
          <p:nvPr/>
        </p:nvSpPr>
        <p:spPr>
          <a:xfrm>
            <a:off x="6754142" y="3426817"/>
            <a:ext cx="3159000" cy="3078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Arial"/>
              <a:buNone/>
            </a:pPr>
            <a:r>
              <a:rPr b="1" i="0" lang="en-US" sz="1400" u="none" cap="none" strike="noStrike">
                <a:solidFill>
                  <a:srgbClr val="4D4D4D"/>
                </a:solidFill>
                <a:latin typeface="Montserrat"/>
                <a:ea typeface="Montserrat"/>
                <a:cs typeface="Montserrat"/>
                <a:sym typeface="Montserrat"/>
              </a:rPr>
              <a:t>CASH + Marketable Securities</a:t>
            </a:r>
            <a:endParaRPr b="0" i="0" sz="1400" u="none" cap="none" strike="noStrike">
              <a:solidFill>
                <a:srgbClr val="000000"/>
              </a:solidFill>
              <a:latin typeface="Arial"/>
              <a:ea typeface="Arial"/>
              <a:cs typeface="Arial"/>
              <a:sym typeface="Arial"/>
            </a:endParaRPr>
          </a:p>
        </p:txBody>
      </p:sp>
      <p:sp>
        <p:nvSpPr>
          <p:cNvPr id="195" name="Google Shape;195;p17"/>
          <p:cNvSpPr txBox="1"/>
          <p:nvPr/>
        </p:nvSpPr>
        <p:spPr>
          <a:xfrm>
            <a:off x="6482835" y="3787749"/>
            <a:ext cx="3417600" cy="6003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100"/>
              <a:buFont typeface="Arial"/>
              <a:buNone/>
            </a:pPr>
            <a:r>
              <a:rPr b="0" i="0" lang="en-US" sz="1100" u="none" cap="none" strike="noStrike">
                <a:solidFill>
                  <a:srgbClr val="4D4D4D"/>
                </a:solidFill>
                <a:latin typeface="Montserrat"/>
                <a:ea typeface="Montserrat"/>
                <a:cs typeface="Montserrat"/>
                <a:sym typeface="Montserrat"/>
              </a:rPr>
              <a:t>~$</a:t>
            </a:r>
            <a:r>
              <a:rPr lang="en-US" sz="1100">
                <a:solidFill>
                  <a:srgbClr val="4D4D4D"/>
                </a:solidFill>
                <a:latin typeface="Montserrat"/>
                <a:ea typeface="Montserrat"/>
                <a:cs typeface="Montserrat"/>
                <a:sym typeface="Montserrat"/>
              </a:rPr>
              <a:t>4,900,000</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100"/>
              <a:buFont typeface="Arial"/>
              <a:buNone/>
            </a:pPr>
            <a:r>
              <a:rPr b="0" i="0" lang="en-US" sz="1100" u="none" cap="none" strike="noStrike">
                <a:solidFill>
                  <a:srgbClr val="4D4D4D"/>
                </a:solidFill>
                <a:latin typeface="Montserrat"/>
                <a:ea typeface="Montserrat"/>
                <a:cs typeface="Montserrat"/>
                <a:sym typeface="Montserrat"/>
              </a:rPr>
              <a:t>NO DEBT  </a:t>
            </a:r>
            <a:endParaRPr b="0" i="0" sz="14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Clr>
                <a:srgbClr val="000000"/>
              </a:buClr>
              <a:buSzPts val="1100"/>
              <a:buFont typeface="Arial"/>
              <a:buNone/>
            </a:pPr>
            <a:r>
              <a:t/>
            </a:r>
            <a:endParaRPr b="0" baseline="30000" i="0" sz="1100" u="none" cap="none" strike="noStrike">
              <a:solidFill>
                <a:srgbClr val="949494"/>
              </a:solidFill>
              <a:latin typeface="Montserrat"/>
              <a:ea typeface="Montserrat"/>
              <a:cs typeface="Montserrat"/>
              <a:sym typeface="Montserrat"/>
            </a:endParaRPr>
          </a:p>
        </p:txBody>
      </p:sp>
      <p:sp>
        <p:nvSpPr>
          <p:cNvPr id="196" name="Google Shape;196;p17"/>
          <p:cNvSpPr txBox="1"/>
          <p:nvPr/>
        </p:nvSpPr>
        <p:spPr>
          <a:xfrm>
            <a:off x="6541341" y="3786325"/>
            <a:ext cx="1627800" cy="2616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100"/>
              <a:buFont typeface="Arial"/>
              <a:buNone/>
            </a:pPr>
            <a:r>
              <a:rPr lang="en-US" sz="1100">
                <a:solidFill>
                  <a:srgbClr val="4D4D4D"/>
                </a:solidFill>
                <a:latin typeface="Montserrat"/>
                <a:ea typeface="Montserrat"/>
                <a:cs typeface="Montserrat"/>
                <a:sym typeface="Montserrat"/>
              </a:rPr>
              <a:t>July </a:t>
            </a:r>
            <a:r>
              <a:rPr lang="en-US" sz="1100">
                <a:solidFill>
                  <a:srgbClr val="4D4D4D"/>
                </a:solidFill>
                <a:latin typeface="Montserrat"/>
                <a:ea typeface="Montserrat"/>
                <a:cs typeface="Montserrat"/>
                <a:sym typeface="Montserrat"/>
              </a:rPr>
              <a:t> 2026</a:t>
            </a:r>
            <a:endParaRPr b="0" i="0" sz="1100" u="none" cap="none" strike="noStrike">
              <a:solidFill>
                <a:srgbClr val="4D4D4D"/>
              </a:solidFill>
              <a:latin typeface="Montserrat"/>
              <a:ea typeface="Montserrat"/>
              <a:cs typeface="Montserrat"/>
              <a:sym typeface="Montserrat"/>
            </a:endParaRPr>
          </a:p>
        </p:txBody>
      </p:sp>
      <p:sp>
        <p:nvSpPr>
          <p:cNvPr id="197" name="Google Shape;197;p17"/>
          <p:cNvSpPr/>
          <p:nvPr/>
        </p:nvSpPr>
        <p:spPr>
          <a:xfrm>
            <a:off x="6937435" y="3277749"/>
            <a:ext cx="2975700" cy="561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98" name="Google Shape;198;p17"/>
          <p:cNvSpPr txBox="1"/>
          <p:nvPr/>
        </p:nvSpPr>
        <p:spPr>
          <a:xfrm>
            <a:off x="1560691" y="1873073"/>
            <a:ext cx="1553700" cy="2925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300"/>
              <a:buFont typeface="Arial"/>
              <a:buNone/>
            </a:pPr>
            <a:r>
              <a:rPr b="0" i="0" lang="en-US" sz="1300" u="none" cap="none" strike="noStrike">
                <a:solidFill>
                  <a:srgbClr val="4D4D4D"/>
                </a:solidFill>
                <a:latin typeface="Montserrat"/>
                <a:ea typeface="Montserrat"/>
                <a:cs typeface="Montserrat"/>
                <a:sym typeface="Montserrat"/>
              </a:rPr>
              <a:t>73,0</a:t>
            </a:r>
            <a:r>
              <a:rPr lang="en-US" sz="1300">
                <a:solidFill>
                  <a:srgbClr val="4D4D4D"/>
                </a:solidFill>
                <a:latin typeface="Montserrat"/>
                <a:ea typeface="Montserrat"/>
                <a:cs typeface="Montserrat"/>
                <a:sym typeface="Montserrat"/>
              </a:rPr>
              <a:t>51,742</a:t>
            </a:r>
            <a:endParaRPr b="0" i="0" sz="1600" u="none" cap="none" strike="noStrike">
              <a:solidFill>
                <a:srgbClr val="000000"/>
              </a:solidFill>
              <a:latin typeface="Arial"/>
              <a:ea typeface="Arial"/>
              <a:cs typeface="Arial"/>
              <a:sym typeface="Arial"/>
            </a:endParaRPr>
          </a:p>
        </p:txBody>
      </p:sp>
      <p:sp>
        <p:nvSpPr>
          <p:cNvPr id="199" name="Google Shape;199;p17"/>
          <p:cNvSpPr txBox="1"/>
          <p:nvPr/>
        </p:nvSpPr>
        <p:spPr>
          <a:xfrm>
            <a:off x="1560691" y="2178944"/>
            <a:ext cx="1553700" cy="2925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300"/>
              <a:buFont typeface="Arial"/>
              <a:buNone/>
            </a:pPr>
            <a:r>
              <a:rPr lang="en-US" sz="1300">
                <a:solidFill>
                  <a:srgbClr val="4D4D4D"/>
                </a:solidFill>
                <a:latin typeface="Montserrat"/>
                <a:ea typeface="Montserrat"/>
                <a:cs typeface="Montserrat"/>
                <a:sym typeface="Montserrat"/>
              </a:rPr>
              <a:t>5</a:t>
            </a:r>
            <a:r>
              <a:rPr b="0" i="0" lang="en-US" sz="1300" u="none" cap="none" strike="noStrike">
                <a:solidFill>
                  <a:srgbClr val="4D4D4D"/>
                </a:solidFill>
                <a:latin typeface="Montserrat"/>
                <a:ea typeface="Montserrat"/>
                <a:cs typeface="Montserrat"/>
                <a:sym typeface="Montserrat"/>
              </a:rPr>
              <a:t>,</a:t>
            </a:r>
            <a:r>
              <a:rPr lang="en-US" sz="1300">
                <a:solidFill>
                  <a:srgbClr val="4D4D4D"/>
                </a:solidFill>
                <a:latin typeface="Montserrat"/>
                <a:ea typeface="Montserrat"/>
                <a:cs typeface="Montserrat"/>
                <a:sym typeface="Montserrat"/>
              </a:rPr>
              <a:t>269,999</a:t>
            </a:r>
            <a:endParaRPr b="0" i="0" sz="1600" u="none" cap="none" strike="noStrike">
              <a:solidFill>
                <a:srgbClr val="000000"/>
              </a:solidFill>
              <a:latin typeface="Arial"/>
              <a:ea typeface="Arial"/>
              <a:cs typeface="Arial"/>
              <a:sym typeface="Arial"/>
            </a:endParaRPr>
          </a:p>
        </p:txBody>
      </p:sp>
      <p:sp>
        <p:nvSpPr>
          <p:cNvPr id="200" name="Google Shape;200;p17"/>
          <p:cNvSpPr txBox="1"/>
          <p:nvPr/>
        </p:nvSpPr>
        <p:spPr>
          <a:xfrm>
            <a:off x="1560691" y="2484815"/>
            <a:ext cx="1553700" cy="2925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300"/>
              <a:buFont typeface="Arial"/>
              <a:buNone/>
            </a:pPr>
            <a:r>
              <a:rPr b="0" i="0" lang="en-US" sz="1300" u="none" cap="none" strike="noStrike">
                <a:solidFill>
                  <a:srgbClr val="4D4D4D"/>
                </a:solidFill>
                <a:latin typeface="Montserrat"/>
                <a:ea typeface="Montserrat"/>
                <a:cs typeface="Montserrat"/>
                <a:sym typeface="Montserrat"/>
              </a:rPr>
              <a:t>9,150,052</a:t>
            </a:r>
            <a:endParaRPr b="0" i="0" sz="1600" u="none" cap="none" strike="noStrike">
              <a:solidFill>
                <a:srgbClr val="000000"/>
              </a:solidFill>
              <a:latin typeface="Arial"/>
              <a:ea typeface="Arial"/>
              <a:cs typeface="Arial"/>
              <a:sym typeface="Arial"/>
            </a:endParaRPr>
          </a:p>
        </p:txBody>
      </p:sp>
      <p:sp>
        <p:nvSpPr>
          <p:cNvPr id="201" name="Google Shape;201;p17"/>
          <p:cNvSpPr txBox="1"/>
          <p:nvPr/>
        </p:nvSpPr>
        <p:spPr>
          <a:xfrm>
            <a:off x="1647617" y="2813730"/>
            <a:ext cx="1467000" cy="2925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300"/>
              <a:buFont typeface="Arial"/>
              <a:buNone/>
            </a:pPr>
            <a:r>
              <a:rPr b="0" i="0" lang="en-US" sz="1300" u="none" cap="none" strike="noStrike">
                <a:solidFill>
                  <a:srgbClr val="4D4D4D"/>
                </a:solidFill>
                <a:latin typeface="Montserrat"/>
                <a:ea typeface="Montserrat"/>
                <a:cs typeface="Montserrat"/>
                <a:sym typeface="Montserrat"/>
              </a:rPr>
              <a:t>87,</a:t>
            </a:r>
            <a:r>
              <a:rPr lang="en-US" sz="1300">
                <a:solidFill>
                  <a:srgbClr val="4D4D4D"/>
                </a:solidFill>
                <a:latin typeface="Montserrat"/>
                <a:ea typeface="Montserrat"/>
                <a:cs typeface="Montserrat"/>
                <a:sym typeface="Montserrat"/>
              </a:rPr>
              <a:t>471,794</a:t>
            </a:r>
            <a:endParaRPr b="0" i="0" sz="1300" u="none" cap="none" strike="noStrike">
              <a:solidFill>
                <a:srgbClr val="4D4D4D"/>
              </a:solidFill>
              <a:latin typeface="Montserrat"/>
              <a:ea typeface="Montserrat"/>
              <a:cs typeface="Montserrat"/>
              <a:sym typeface="Montserrat"/>
            </a:endParaRPr>
          </a:p>
        </p:txBody>
      </p:sp>
      <p:sp>
        <p:nvSpPr>
          <p:cNvPr id="202" name="Google Shape;202;p17"/>
          <p:cNvSpPr/>
          <p:nvPr/>
        </p:nvSpPr>
        <p:spPr>
          <a:xfrm>
            <a:off x="2127976" y="4331488"/>
            <a:ext cx="2975700" cy="561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03" name="Google Shape;203;p17"/>
          <p:cNvSpPr txBox="1"/>
          <p:nvPr/>
        </p:nvSpPr>
        <p:spPr>
          <a:xfrm>
            <a:off x="0" y="4377527"/>
            <a:ext cx="6096000" cy="323100"/>
          </a:xfrm>
          <a:prstGeom prst="rect">
            <a:avLst/>
          </a:prstGeom>
          <a:noFill/>
          <a:ln>
            <a:noFill/>
          </a:ln>
        </p:spPr>
        <p:txBody>
          <a:bodyPr anchorCtr="0" anchor="t" bIns="45700" lIns="91425" spcFirstLastPara="1" rIns="91425" wrap="square" tIns="45700">
            <a:spAutoFit/>
          </a:bodyPr>
          <a:lstStyle/>
          <a:p>
            <a:pPr indent="0" lvl="0" marL="0" marR="0" rtl="0" algn="ctr">
              <a:lnSpc>
                <a:spcPct val="223933"/>
              </a:lnSpc>
              <a:spcBef>
                <a:spcPts val="0"/>
              </a:spcBef>
              <a:spcAft>
                <a:spcPts val="0"/>
              </a:spcAft>
              <a:buClr>
                <a:srgbClr val="000000"/>
              </a:buClr>
              <a:buSzPts val="1500"/>
              <a:buFont typeface="Arial"/>
              <a:buNone/>
            </a:pPr>
            <a:r>
              <a:rPr b="1" i="0" lang="en-US" sz="1500" u="none" cap="none" strike="noStrike">
                <a:solidFill>
                  <a:schemeClr val="dk1"/>
                </a:solidFill>
                <a:latin typeface="Montserrat"/>
                <a:ea typeface="Montserrat"/>
                <a:cs typeface="Montserrat"/>
                <a:sym typeface="Montserrat"/>
              </a:rPr>
              <a:t>Analyst Coverage</a:t>
            </a:r>
            <a:endParaRPr b="0" i="0" sz="1400" u="none" cap="none" strike="noStrike">
              <a:solidFill>
                <a:srgbClr val="000000"/>
              </a:solidFill>
              <a:latin typeface="Arial"/>
              <a:ea typeface="Arial"/>
              <a:cs typeface="Arial"/>
              <a:sym typeface="Arial"/>
            </a:endParaRPr>
          </a:p>
        </p:txBody>
      </p:sp>
      <p:sp>
        <p:nvSpPr>
          <p:cNvPr id="204" name="Google Shape;204;p17"/>
          <p:cNvSpPr/>
          <p:nvPr/>
        </p:nvSpPr>
        <p:spPr>
          <a:xfrm>
            <a:off x="2100094" y="4991360"/>
            <a:ext cx="1098226" cy="565363"/>
          </a:xfrm>
          <a:custGeom>
            <a:rect b="b" l="l" r="r" t="t"/>
            <a:pathLst>
              <a:path extrusionOk="0" h="1056753" w="1615038">
                <a:moveTo>
                  <a:pt x="0" y="0"/>
                </a:moveTo>
                <a:lnTo>
                  <a:pt x="1615038" y="0"/>
                </a:lnTo>
                <a:lnTo>
                  <a:pt x="1615038" y="1056753"/>
                </a:lnTo>
                <a:lnTo>
                  <a:pt x="0" y="1056753"/>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cxnSp>
        <p:nvCxnSpPr>
          <p:cNvPr id="205" name="Google Shape;205;p17"/>
          <p:cNvCxnSpPr/>
          <p:nvPr/>
        </p:nvCxnSpPr>
        <p:spPr>
          <a:xfrm>
            <a:off x="3302725" y="4997963"/>
            <a:ext cx="0" cy="564300"/>
          </a:xfrm>
          <a:prstGeom prst="straightConnector1">
            <a:avLst/>
          </a:prstGeom>
          <a:noFill/>
          <a:ln cap="flat" cmpd="sng" w="31750">
            <a:solidFill>
              <a:schemeClr val="accent2"/>
            </a:solidFill>
            <a:prstDash val="solid"/>
            <a:miter lim="800000"/>
            <a:headEnd len="sm" w="sm" type="none"/>
            <a:tailEnd len="sm" w="sm" type="none"/>
          </a:ln>
        </p:spPr>
      </p:cxnSp>
      <p:sp>
        <p:nvSpPr>
          <p:cNvPr id="206" name="Google Shape;206;p17"/>
          <p:cNvSpPr txBox="1"/>
          <p:nvPr/>
        </p:nvSpPr>
        <p:spPr>
          <a:xfrm>
            <a:off x="3330365" y="4840064"/>
            <a:ext cx="6652800" cy="276900"/>
          </a:xfrm>
          <a:prstGeom prst="rect">
            <a:avLst/>
          </a:prstGeom>
          <a:noFill/>
          <a:ln>
            <a:noFill/>
          </a:ln>
        </p:spPr>
        <p:txBody>
          <a:bodyPr anchorCtr="0" anchor="t" bIns="45700" lIns="91425" spcFirstLastPara="1" rIns="91425" wrap="square" tIns="45700">
            <a:spAutoFit/>
          </a:bodyPr>
          <a:lstStyle/>
          <a:p>
            <a:pPr indent="0" lvl="0" marL="0" marR="0" rtl="0" algn="l">
              <a:lnSpc>
                <a:spcPct val="210000"/>
              </a:lnSpc>
              <a:spcBef>
                <a:spcPts val="0"/>
              </a:spcBef>
              <a:spcAft>
                <a:spcPts val="0"/>
              </a:spcAft>
              <a:buClr>
                <a:srgbClr val="000000"/>
              </a:buClr>
              <a:buSzPts val="1200"/>
              <a:buFont typeface="Arial"/>
              <a:buNone/>
            </a:pPr>
            <a:r>
              <a:rPr b="1" i="0" lang="en-US" sz="1200" u="none" cap="none" strike="noStrike">
                <a:solidFill>
                  <a:schemeClr val="dk1"/>
                </a:solidFill>
                <a:latin typeface="Montserrat"/>
                <a:ea typeface="Montserrat"/>
                <a:cs typeface="Montserrat"/>
                <a:sym typeface="Montserrat"/>
              </a:rPr>
              <a:t>Siddharth Rajeev, B.Tech, MBA, CFA</a:t>
            </a:r>
            <a:endParaRPr b="0" i="0" sz="1400" u="none" cap="none" strike="noStrike">
              <a:solidFill>
                <a:srgbClr val="000000"/>
              </a:solidFill>
              <a:latin typeface="Arial"/>
              <a:ea typeface="Arial"/>
              <a:cs typeface="Arial"/>
              <a:sym typeface="Arial"/>
            </a:endParaRPr>
          </a:p>
        </p:txBody>
      </p:sp>
      <p:sp>
        <p:nvSpPr>
          <p:cNvPr id="207" name="Google Shape;207;p17"/>
          <p:cNvSpPr txBox="1"/>
          <p:nvPr/>
        </p:nvSpPr>
        <p:spPr>
          <a:xfrm>
            <a:off x="3330365" y="5215192"/>
            <a:ext cx="6652800" cy="276900"/>
          </a:xfrm>
          <a:prstGeom prst="rect">
            <a:avLst/>
          </a:prstGeom>
          <a:noFill/>
          <a:ln>
            <a:noFill/>
          </a:ln>
        </p:spPr>
        <p:txBody>
          <a:bodyPr anchorCtr="0" anchor="t" bIns="45700" lIns="91425" spcFirstLastPara="1" rIns="91425" wrap="square" tIns="45700">
            <a:spAutoFit/>
          </a:bodyPr>
          <a:lstStyle/>
          <a:p>
            <a:pPr indent="0" lvl="0" marL="0" marR="0" rtl="0" algn="l">
              <a:lnSpc>
                <a:spcPct val="210000"/>
              </a:lnSpc>
              <a:spcBef>
                <a:spcPts val="0"/>
              </a:spcBef>
              <a:spcAft>
                <a:spcPts val="0"/>
              </a:spcAft>
              <a:buClr>
                <a:srgbClr val="000000"/>
              </a:buClr>
              <a:buSzPts val="1200"/>
              <a:buFont typeface="Arial"/>
              <a:buNone/>
            </a:pPr>
            <a:r>
              <a:rPr b="1" i="0" lang="en-US" sz="1200" u="none" cap="none" strike="noStrike">
                <a:solidFill>
                  <a:schemeClr val="dk1"/>
                </a:solidFill>
                <a:latin typeface="Montserrat"/>
                <a:ea typeface="Montserrat"/>
                <a:cs typeface="Montserrat"/>
                <a:sym typeface="Montserrat"/>
              </a:rPr>
              <a:t>ResearchFRC.com</a:t>
            </a:r>
            <a:endParaRPr b="0" i="0" sz="1400" u="none" cap="none" strike="noStrike">
              <a:solidFill>
                <a:srgbClr val="000000"/>
              </a:solidFill>
              <a:latin typeface="Arial"/>
              <a:ea typeface="Arial"/>
              <a:cs typeface="Arial"/>
              <a:sym typeface="Arial"/>
            </a:endParaRPr>
          </a:p>
        </p:txBody>
      </p:sp>
      <p:pic>
        <p:nvPicPr>
          <p:cNvPr id="208" name="Google Shape;208;p17"/>
          <p:cNvPicPr preferRelativeResize="0"/>
          <p:nvPr/>
        </p:nvPicPr>
        <p:blipFill rotWithShape="1">
          <a:blip r:embed="rId4">
            <a:alphaModFix/>
          </a:blip>
          <a:srcRect b="0" l="0" r="0" t="0"/>
          <a:stretch/>
        </p:blipFill>
        <p:spPr>
          <a:xfrm>
            <a:off x="7090145" y="4537327"/>
            <a:ext cx="2670279" cy="847417"/>
          </a:xfrm>
          <a:prstGeom prst="rect">
            <a:avLst/>
          </a:prstGeom>
          <a:noFill/>
          <a:ln>
            <a:noFill/>
          </a:ln>
        </p:spPr>
      </p:pic>
      <p:pic>
        <p:nvPicPr>
          <p:cNvPr id="209" name="Google Shape;209;p17"/>
          <p:cNvPicPr preferRelativeResize="0"/>
          <p:nvPr/>
        </p:nvPicPr>
        <p:blipFill rotWithShape="1">
          <a:blip r:embed="rId5">
            <a:alphaModFix/>
          </a:blip>
          <a:srcRect b="0" l="0" r="0" t="0"/>
          <a:stretch/>
        </p:blipFill>
        <p:spPr>
          <a:xfrm>
            <a:off x="6064417" y="1267870"/>
            <a:ext cx="2693032" cy="1973647"/>
          </a:xfrm>
          <a:prstGeom prst="rect">
            <a:avLst/>
          </a:prstGeom>
          <a:noFill/>
          <a:ln>
            <a:noFill/>
          </a:ln>
        </p:spPr>
      </p:pic>
      <p:sp>
        <p:nvSpPr>
          <p:cNvPr id="210" name="Google Shape;210;p17"/>
          <p:cNvSpPr/>
          <p:nvPr/>
        </p:nvSpPr>
        <p:spPr>
          <a:xfrm>
            <a:off x="542500" y="6426263"/>
            <a:ext cx="1596900" cy="2253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a:latin typeface="Montserrat ExtraLight"/>
                <a:ea typeface="Montserrat ExtraLight"/>
                <a:cs typeface="Montserrat ExtraLight"/>
                <a:sym typeface="Montserrat ExtraLight"/>
              </a:rPr>
              <a:t>H2 2026</a:t>
            </a:r>
            <a:endParaRPr>
              <a:latin typeface="Montserrat ExtraLight"/>
              <a:ea typeface="Montserrat ExtraLight"/>
              <a:cs typeface="Montserrat ExtraLight"/>
              <a:sym typeface="Montserrat ExtraLight"/>
            </a:endParaRPr>
          </a:p>
        </p:txBody>
      </p:sp>
      <p:sp>
        <p:nvSpPr>
          <p:cNvPr id="211" name="Google Shape;211;p17"/>
          <p:cNvSpPr/>
          <p:nvPr/>
        </p:nvSpPr>
        <p:spPr>
          <a:xfrm>
            <a:off x="757450" y="6346200"/>
            <a:ext cx="1259100" cy="378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a:solidFill>
                  <a:srgbClr val="AEABAB"/>
                </a:solidFill>
                <a:latin typeface="Montserrat"/>
                <a:ea typeface="Montserrat"/>
                <a:cs typeface="Montserrat"/>
                <a:sym typeface="Montserrat"/>
              </a:rPr>
              <a:t>H2 2026</a:t>
            </a:r>
            <a:endParaRPr>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400">
                <a:latin typeface="Montserrat"/>
                <a:ea typeface="Montserrat"/>
                <a:cs typeface="Montserrat"/>
                <a:sym typeface="Montserrat"/>
              </a:rPr>
              <a:t>‹#›</a:t>
            </a:fld>
            <a:endParaRPr sz="1400">
              <a:latin typeface="Montserrat"/>
              <a:ea typeface="Montserrat"/>
              <a:cs typeface="Montserrat"/>
              <a:sym typeface="Montserrat"/>
            </a:endParaRPr>
          </a:p>
        </p:txBody>
      </p:sp>
      <p:sp>
        <p:nvSpPr>
          <p:cNvPr id="217" name="Google Shape;217;p18"/>
          <p:cNvSpPr txBox="1"/>
          <p:nvPr>
            <p:ph type="title"/>
          </p:nvPr>
        </p:nvSpPr>
        <p:spPr>
          <a:xfrm>
            <a:off x="838200" y="365126"/>
            <a:ext cx="8648700" cy="89298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4D4D4D"/>
              </a:buClr>
              <a:buSzPts val="2600"/>
              <a:buFont typeface="Montserrat"/>
              <a:buNone/>
            </a:pPr>
            <a:r>
              <a:rPr lang="en-US">
                <a:solidFill>
                  <a:srgbClr val="4D4D4D"/>
                </a:solidFill>
              </a:rPr>
              <a:t>BOARD OF </a:t>
            </a:r>
            <a:r>
              <a:rPr lang="en-US">
                <a:solidFill>
                  <a:srgbClr val="10D10D"/>
                </a:solidFill>
              </a:rPr>
              <a:t>DIRECTORS</a:t>
            </a:r>
            <a:endParaRPr/>
          </a:p>
        </p:txBody>
      </p:sp>
      <p:sp>
        <p:nvSpPr>
          <p:cNvPr id="218" name="Google Shape;218;p18"/>
          <p:cNvSpPr txBox="1"/>
          <p:nvPr/>
        </p:nvSpPr>
        <p:spPr>
          <a:xfrm>
            <a:off x="825499" y="1451620"/>
            <a:ext cx="3210000" cy="1793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D4D4D"/>
              </a:buClr>
              <a:buSzPts val="1600"/>
              <a:buFont typeface="Montserrat"/>
              <a:buNone/>
            </a:pPr>
            <a:r>
              <a:rPr b="1" lang="en-US" sz="1600">
                <a:solidFill>
                  <a:srgbClr val="4D4D4D"/>
                </a:solidFill>
                <a:latin typeface="Montserrat"/>
                <a:ea typeface="Montserrat"/>
                <a:cs typeface="Montserrat"/>
                <a:sym typeface="Montserrat"/>
              </a:rPr>
              <a:t>HARRY BARR</a:t>
            </a:r>
            <a:endParaRPr/>
          </a:p>
          <a:p>
            <a:pPr indent="0" lvl="0" marL="0" marR="0" rtl="0" algn="l">
              <a:lnSpc>
                <a:spcPct val="100000"/>
              </a:lnSpc>
              <a:spcBef>
                <a:spcPts val="0"/>
              </a:spcBef>
              <a:spcAft>
                <a:spcPts val="0"/>
              </a:spcAft>
              <a:buClr>
                <a:schemeClr val="dk1"/>
              </a:buClr>
              <a:buSzPts val="500"/>
              <a:buFont typeface="Calibri"/>
              <a:buNone/>
            </a:pPr>
            <a:r>
              <a:t/>
            </a:r>
            <a:endParaRPr b="0" i="0" sz="500" u="none" cap="none" strike="noStrike">
              <a:solidFill>
                <a:srgbClr val="BFBFBF"/>
              </a:solidFill>
              <a:latin typeface="Montserrat"/>
              <a:ea typeface="Montserrat"/>
              <a:cs typeface="Montserrat"/>
              <a:sym typeface="Montserrat"/>
            </a:endParaRPr>
          </a:p>
          <a:p>
            <a:pPr indent="0" lvl="0" marL="0" marR="0" rtl="0" algn="l">
              <a:lnSpc>
                <a:spcPct val="100000"/>
              </a:lnSpc>
              <a:spcBef>
                <a:spcPts val="0"/>
              </a:spcBef>
              <a:spcAft>
                <a:spcPts val="0"/>
              </a:spcAft>
              <a:buClr>
                <a:srgbClr val="A5A5A5"/>
              </a:buClr>
              <a:buSzPts val="1050"/>
              <a:buFont typeface="Montserrat"/>
              <a:buNone/>
            </a:pPr>
            <a:r>
              <a:rPr b="0" i="0" lang="en-US" sz="1050" u="none" cap="none" strike="noStrike">
                <a:solidFill>
                  <a:srgbClr val="A5A5A5"/>
                </a:solidFill>
                <a:latin typeface="Montserrat"/>
                <a:ea typeface="Montserrat"/>
                <a:cs typeface="Montserrat"/>
                <a:sym typeface="Montserrat"/>
              </a:rPr>
              <a:t>CHAIRMAN &amp; CEO</a:t>
            </a:r>
            <a:endParaRPr/>
          </a:p>
          <a:p>
            <a:pPr indent="0" lvl="0" marL="0" marR="0" rtl="0" algn="l">
              <a:lnSpc>
                <a:spcPct val="100000"/>
              </a:lnSpc>
              <a:spcBef>
                <a:spcPts val="0"/>
              </a:spcBef>
              <a:spcAft>
                <a:spcPts val="0"/>
              </a:spcAft>
              <a:buClr>
                <a:schemeClr val="dk1"/>
              </a:buClr>
              <a:buSzPts val="900"/>
              <a:buFont typeface="Calibri"/>
              <a:buNone/>
            </a:pPr>
            <a:r>
              <a:t/>
            </a:r>
            <a:endParaRPr sz="900" cap="none">
              <a:solidFill>
                <a:srgbClr val="A5A5A5"/>
              </a:solidFill>
              <a:latin typeface="Montserrat"/>
              <a:ea typeface="Montserrat"/>
              <a:cs typeface="Montserrat"/>
              <a:sym typeface="Montserrat"/>
            </a:endParaRPr>
          </a:p>
          <a:p>
            <a:pPr indent="0" lvl="0" marL="0" marR="0" rtl="0" algn="l">
              <a:lnSpc>
                <a:spcPct val="100000"/>
              </a:lnSpc>
              <a:spcBef>
                <a:spcPts val="0"/>
              </a:spcBef>
              <a:spcAft>
                <a:spcPts val="0"/>
              </a:spcAft>
              <a:buClr>
                <a:srgbClr val="4D4D4D"/>
              </a:buClr>
              <a:buSzPts val="1000"/>
              <a:buFont typeface="Calibri"/>
              <a:buNone/>
            </a:pPr>
            <a:r>
              <a:rPr b="0" i="0" lang="en-US" sz="1000" u="none" cap="none" strike="noStrike">
                <a:solidFill>
                  <a:srgbClr val="4D4D4D"/>
                </a:solidFill>
                <a:latin typeface="Calibri"/>
                <a:ea typeface="Calibri"/>
                <a:cs typeface="Calibri"/>
                <a:sym typeface="Calibri"/>
              </a:rPr>
              <a:t>Founder, Chairman and CEO of International Metals Group</a:t>
            </a:r>
            <a:endParaRPr/>
          </a:p>
          <a:p>
            <a:pPr indent="0" lvl="0" marL="0" marR="0" rtl="0" algn="l">
              <a:lnSpc>
                <a:spcPct val="100000"/>
              </a:lnSpc>
              <a:spcBef>
                <a:spcPts val="0"/>
              </a:spcBef>
              <a:spcAft>
                <a:spcPts val="0"/>
              </a:spcAft>
              <a:buClr>
                <a:schemeClr val="dk1"/>
              </a:buClr>
              <a:buSzPts val="500"/>
              <a:buFont typeface="Calibri"/>
              <a:buNone/>
            </a:pPr>
            <a:r>
              <a:t/>
            </a:r>
            <a:endParaRPr sz="500">
              <a:solidFill>
                <a:srgbClr val="4D4D4D"/>
              </a:solidFill>
              <a:latin typeface="Calibri"/>
              <a:ea typeface="Calibri"/>
              <a:cs typeface="Calibri"/>
              <a:sym typeface="Calibri"/>
            </a:endParaRPr>
          </a:p>
          <a:p>
            <a:pPr indent="0" lvl="0" marL="0" marR="0" rtl="0" algn="l">
              <a:lnSpc>
                <a:spcPct val="100000"/>
              </a:lnSpc>
              <a:spcBef>
                <a:spcPts val="0"/>
              </a:spcBef>
              <a:spcAft>
                <a:spcPts val="0"/>
              </a:spcAft>
              <a:buClr>
                <a:srgbClr val="4D4D4D"/>
              </a:buClr>
              <a:buSzPts val="1000"/>
              <a:buFont typeface="Calibri"/>
              <a:buNone/>
            </a:pPr>
            <a:r>
              <a:rPr lang="en-US" sz="1000">
                <a:solidFill>
                  <a:srgbClr val="4D4D4D"/>
                </a:solidFill>
                <a:latin typeface="Calibri"/>
                <a:ea typeface="Calibri"/>
                <a:cs typeface="Calibri"/>
                <a:sym typeface="Calibri"/>
              </a:rPr>
              <a:t>40</a:t>
            </a:r>
            <a:r>
              <a:rPr b="0" i="0" lang="en-US" sz="1000" u="none" cap="none" strike="noStrike">
                <a:solidFill>
                  <a:srgbClr val="4D4D4D"/>
                </a:solidFill>
                <a:latin typeface="Calibri"/>
                <a:ea typeface="Calibri"/>
                <a:cs typeface="Calibri"/>
                <a:sym typeface="Calibri"/>
              </a:rPr>
              <a:t>+ years of experience in the mining industry, focus on acquisition, finance and development of mineral projects on international scale</a:t>
            </a:r>
            <a:endParaRPr/>
          </a:p>
          <a:p>
            <a:pPr indent="0" lvl="0" marL="0" marR="0" rtl="0" algn="l">
              <a:lnSpc>
                <a:spcPct val="100000"/>
              </a:lnSpc>
              <a:spcBef>
                <a:spcPts val="0"/>
              </a:spcBef>
              <a:spcAft>
                <a:spcPts val="0"/>
              </a:spcAft>
              <a:buClr>
                <a:schemeClr val="dk1"/>
              </a:buClr>
              <a:buSzPts val="500"/>
              <a:buFont typeface="Calibri"/>
              <a:buNone/>
            </a:pPr>
            <a:r>
              <a:t/>
            </a:r>
            <a:endParaRPr sz="500">
              <a:solidFill>
                <a:srgbClr val="4D4D4D"/>
              </a:solidFill>
              <a:latin typeface="Calibri"/>
              <a:ea typeface="Calibri"/>
              <a:cs typeface="Calibri"/>
              <a:sym typeface="Calibri"/>
            </a:endParaRPr>
          </a:p>
          <a:p>
            <a:pPr indent="0" lvl="0" marL="0" marR="0" rtl="0" algn="l">
              <a:lnSpc>
                <a:spcPct val="100000"/>
              </a:lnSpc>
              <a:spcBef>
                <a:spcPts val="0"/>
              </a:spcBef>
              <a:spcAft>
                <a:spcPts val="0"/>
              </a:spcAft>
              <a:buClr>
                <a:srgbClr val="4D4D4D"/>
              </a:buClr>
              <a:buSzPts val="1000"/>
              <a:buFont typeface="Calibri"/>
              <a:buNone/>
            </a:pPr>
            <a:r>
              <a:rPr b="0" i="0" lang="en-US" sz="1000" u="none" cap="none" strike="noStrike">
                <a:solidFill>
                  <a:srgbClr val="4D4D4D"/>
                </a:solidFill>
                <a:latin typeface="Calibri"/>
                <a:ea typeface="Calibri"/>
                <a:cs typeface="Calibri"/>
                <a:sym typeface="Calibri"/>
              </a:rPr>
              <a:t>Oversaw over 300 option/joint venture agreements with major, mid-tier, and junior mining companies</a:t>
            </a:r>
            <a:endParaRPr b="0" i="0" sz="1000" u="none" cap="none" strike="noStrike">
              <a:solidFill>
                <a:srgbClr val="A5A5A5"/>
              </a:solidFill>
              <a:latin typeface="Montserrat"/>
              <a:ea typeface="Montserrat"/>
              <a:cs typeface="Montserrat"/>
              <a:sym typeface="Montserrat"/>
            </a:endParaRPr>
          </a:p>
        </p:txBody>
      </p:sp>
      <p:sp>
        <p:nvSpPr>
          <p:cNvPr id="219" name="Google Shape;219;p18"/>
          <p:cNvSpPr txBox="1"/>
          <p:nvPr/>
        </p:nvSpPr>
        <p:spPr>
          <a:xfrm>
            <a:off x="838199" y="3884847"/>
            <a:ext cx="3210000" cy="1808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D4D4D"/>
              </a:buClr>
              <a:buSzPts val="1600"/>
              <a:buFont typeface="Montserrat"/>
              <a:buNone/>
            </a:pPr>
            <a:r>
              <a:rPr b="1" lang="en-US" sz="1600">
                <a:solidFill>
                  <a:srgbClr val="4D4D4D"/>
                </a:solidFill>
                <a:latin typeface="Montserrat"/>
                <a:ea typeface="Montserrat"/>
                <a:cs typeface="Montserrat"/>
                <a:sym typeface="Montserrat"/>
              </a:rPr>
              <a:t>CURT FREEMAN</a:t>
            </a:r>
            <a:endParaRPr/>
          </a:p>
          <a:p>
            <a:pPr indent="0" lvl="0" marL="0" marR="0" rtl="0" algn="l">
              <a:lnSpc>
                <a:spcPct val="100000"/>
              </a:lnSpc>
              <a:spcBef>
                <a:spcPts val="0"/>
              </a:spcBef>
              <a:spcAft>
                <a:spcPts val="0"/>
              </a:spcAft>
              <a:buClr>
                <a:schemeClr val="dk1"/>
              </a:buClr>
              <a:buSzPts val="500"/>
              <a:buFont typeface="Calibri"/>
              <a:buNone/>
            </a:pPr>
            <a:r>
              <a:t/>
            </a:r>
            <a:endParaRPr b="0" i="0" sz="500" u="none" cap="none" strike="noStrike">
              <a:solidFill>
                <a:srgbClr val="BFBFBF"/>
              </a:solidFill>
              <a:latin typeface="Montserrat"/>
              <a:ea typeface="Montserrat"/>
              <a:cs typeface="Montserrat"/>
              <a:sym typeface="Montserrat"/>
            </a:endParaRPr>
          </a:p>
          <a:p>
            <a:pPr indent="0" lvl="0" marL="0" marR="0" rtl="0" algn="l">
              <a:lnSpc>
                <a:spcPct val="100000"/>
              </a:lnSpc>
              <a:spcBef>
                <a:spcPts val="0"/>
              </a:spcBef>
              <a:spcAft>
                <a:spcPts val="0"/>
              </a:spcAft>
              <a:buClr>
                <a:srgbClr val="A5A5A5"/>
              </a:buClr>
              <a:buSzPts val="1050"/>
              <a:buFont typeface="Montserrat"/>
              <a:buNone/>
            </a:pPr>
            <a:r>
              <a:rPr b="0" i="0" lang="en-US" sz="1050" u="none" cap="none" strike="noStrike">
                <a:solidFill>
                  <a:srgbClr val="A5A5A5"/>
                </a:solidFill>
                <a:latin typeface="Montserrat"/>
                <a:ea typeface="Montserrat"/>
                <a:cs typeface="Montserrat"/>
                <a:sym typeface="Montserrat"/>
              </a:rPr>
              <a:t>DIRECTOR</a:t>
            </a:r>
            <a:endParaRPr/>
          </a:p>
          <a:p>
            <a:pPr indent="0" lvl="0" marL="0" marR="0" rtl="0" algn="l">
              <a:spcBef>
                <a:spcPts val="0"/>
              </a:spcBef>
              <a:spcAft>
                <a:spcPts val="0"/>
              </a:spcAft>
              <a:buNone/>
            </a:pPr>
            <a:r>
              <a:rPr lang="en-US" sz="1000">
                <a:solidFill>
                  <a:schemeClr val="dk1"/>
                </a:solidFill>
                <a:latin typeface="Calibri"/>
                <a:ea typeface="Calibri"/>
                <a:cs typeface="Calibri"/>
                <a:sym typeface="Calibri"/>
              </a:rPr>
              <a:t>Mr. Freeman is a U.S. Certified Professional Geologist with 40+ years of experience as a professional geologist in the State of Alaska. </a:t>
            </a:r>
            <a:endParaRPr/>
          </a:p>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a:p>
            <a:pPr indent="0" lvl="0" marL="0" marR="0" rtl="0" algn="l">
              <a:spcBef>
                <a:spcPts val="0"/>
              </a:spcBef>
              <a:spcAft>
                <a:spcPts val="0"/>
              </a:spcAft>
              <a:buNone/>
            </a:pPr>
            <a:r>
              <a:rPr lang="en-US" sz="1000">
                <a:solidFill>
                  <a:schemeClr val="dk1"/>
                </a:solidFill>
                <a:latin typeface="Calibri"/>
                <a:ea typeface="Calibri"/>
                <a:cs typeface="Calibri"/>
                <a:sym typeface="Calibri"/>
              </a:rPr>
              <a:t>Since forming Avalon Development in 1985, Curt and his crews have conducted mineral exploration all over Alaska as well as in the Yukon, the western United States, Central America, South America, New Zealand and Africa.</a:t>
            </a:r>
            <a:endParaRPr sz="1000" cap="none">
              <a:solidFill>
                <a:srgbClr val="A5A5A5"/>
              </a:solidFill>
              <a:latin typeface="Calibri"/>
              <a:ea typeface="Calibri"/>
              <a:cs typeface="Calibri"/>
              <a:sym typeface="Calibri"/>
            </a:endParaRPr>
          </a:p>
        </p:txBody>
      </p:sp>
      <p:sp>
        <p:nvSpPr>
          <p:cNvPr id="220" name="Google Shape;220;p18"/>
          <p:cNvSpPr txBox="1"/>
          <p:nvPr/>
        </p:nvSpPr>
        <p:spPr>
          <a:xfrm>
            <a:off x="4478336" y="1451620"/>
            <a:ext cx="3210000" cy="2100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D4D4D"/>
              </a:buClr>
              <a:buSzPts val="1600"/>
              <a:buFont typeface="Montserrat"/>
              <a:buNone/>
            </a:pPr>
            <a:r>
              <a:rPr b="1" lang="en-US" sz="1600">
                <a:solidFill>
                  <a:srgbClr val="4D4D4D"/>
                </a:solidFill>
                <a:latin typeface="Montserrat"/>
                <a:ea typeface="Montserrat"/>
                <a:cs typeface="Montserrat"/>
                <a:sym typeface="Montserrat"/>
              </a:rPr>
              <a:t>COLIN BIRD</a:t>
            </a:r>
            <a:endParaRPr/>
          </a:p>
          <a:p>
            <a:pPr indent="0" lvl="0" marL="0" marR="0" rtl="0" algn="l">
              <a:lnSpc>
                <a:spcPct val="100000"/>
              </a:lnSpc>
              <a:spcBef>
                <a:spcPts val="0"/>
              </a:spcBef>
              <a:spcAft>
                <a:spcPts val="0"/>
              </a:spcAft>
              <a:buClr>
                <a:schemeClr val="dk1"/>
              </a:buClr>
              <a:buSzPts val="500"/>
              <a:buFont typeface="Calibri"/>
              <a:buNone/>
            </a:pPr>
            <a:r>
              <a:t/>
            </a:r>
            <a:endParaRPr b="0" i="0" sz="500" u="none" cap="none" strike="noStrike">
              <a:solidFill>
                <a:srgbClr val="BFBFBF"/>
              </a:solidFill>
              <a:latin typeface="Montserrat"/>
              <a:ea typeface="Montserrat"/>
              <a:cs typeface="Montserrat"/>
              <a:sym typeface="Montserrat"/>
            </a:endParaRPr>
          </a:p>
          <a:p>
            <a:pPr indent="0" lvl="0" marL="0" marR="0" rtl="0" algn="l">
              <a:lnSpc>
                <a:spcPct val="100000"/>
              </a:lnSpc>
              <a:spcBef>
                <a:spcPts val="0"/>
              </a:spcBef>
              <a:spcAft>
                <a:spcPts val="0"/>
              </a:spcAft>
              <a:buClr>
                <a:srgbClr val="A5A5A5"/>
              </a:buClr>
              <a:buSzPts val="1050"/>
              <a:buFont typeface="Montserrat"/>
              <a:buNone/>
            </a:pPr>
            <a:r>
              <a:rPr b="0" i="0" lang="en-US" sz="1050" u="none" cap="none" strike="noStrike">
                <a:solidFill>
                  <a:srgbClr val="A5A5A5"/>
                </a:solidFill>
                <a:latin typeface="Montserrat"/>
                <a:ea typeface="Montserrat"/>
                <a:cs typeface="Montserrat"/>
                <a:sym typeface="Montserrat"/>
              </a:rPr>
              <a:t>DIRECTOR</a:t>
            </a:r>
            <a:endParaRPr/>
          </a:p>
          <a:p>
            <a:pPr indent="0" lvl="0" marL="0" marR="0" rtl="0" algn="l">
              <a:lnSpc>
                <a:spcPct val="100000"/>
              </a:lnSpc>
              <a:spcBef>
                <a:spcPts val="0"/>
              </a:spcBef>
              <a:spcAft>
                <a:spcPts val="0"/>
              </a:spcAft>
              <a:buClr>
                <a:schemeClr val="dk1"/>
              </a:buClr>
              <a:buSzPts val="900"/>
              <a:buFont typeface="Calibri"/>
              <a:buNone/>
            </a:pPr>
            <a:r>
              <a:t/>
            </a:r>
            <a:endParaRPr sz="900" cap="none">
              <a:solidFill>
                <a:srgbClr val="A5A5A5"/>
              </a:solidFill>
              <a:latin typeface="Montserrat"/>
              <a:ea typeface="Montserrat"/>
              <a:cs typeface="Montserrat"/>
              <a:sym typeface="Montserrat"/>
            </a:endParaRPr>
          </a:p>
          <a:p>
            <a:pPr indent="0" lvl="0" marL="0" marR="0" rtl="0" algn="l">
              <a:lnSpc>
                <a:spcPct val="100000"/>
              </a:lnSpc>
              <a:spcBef>
                <a:spcPts val="0"/>
              </a:spcBef>
              <a:spcAft>
                <a:spcPts val="0"/>
              </a:spcAft>
              <a:buClr>
                <a:srgbClr val="4D4D4D"/>
              </a:buClr>
              <a:buSzPts val="1000"/>
              <a:buFont typeface="Calibri"/>
              <a:buNone/>
            </a:pPr>
            <a:r>
              <a:rPr lang="en-US" sz="1000">
                <a:solidFill>
                  <a:srgbClr val="4D4D4D"/>
                </a:solidFill>
                <a:latin typeface="Calibri"/>
                <a:ea typeface="Calibri"/>
                <a:cs typeface="Calibri"/>
                <a:sym typeface="Calibri"/>
              </a:rPr>
              <a:t>5</a:t>
            </a:r>
            <a:r>
              <a:rPr b="0" i="0" lang="en-US" sz="1000" u="none" cap="none" strike="noStrike">
                <a:solidFill>
                  <a:srgbClr val="4D4D4D"/>
                </a:solidFill>
                <a:latin typeface="Calibri"/>
                <a:ea typeface="Calibri"/>
                <a:cs typeface="Calibri"/>
                <a:sym typeface="Calibri"/>
              </a:rPr>
              <a:t>0+ years of international experience in developing, financing, operating and managing nickel, copper, gold and coal mines</a:t>
            </a:r>
            <a:endParaRPr/>
          </a:p>
          <a:p>
            <a:pPr indent="0" lvl="0" marL="0" marR="0" rtl="0" algn="l">
              <a:lnSpc>
                <a:spcPct val="100000"/>
              </a:lnSpc>
              <a:spcBef>
                <a:spcPts val="0"/>
              </a:spcBef>
              <a:spcAft>
                <a:spcPts val="0"/>
              </a:spcAft>
              <a:buClr>
                <a:schemeClr val="dk1"/>
              </a:buClr>
              <a:buSzPts val="500"/>
              <a:buFont typeface="Calibri"/>
              <a:buNone/>
            </a:pPr>
            <a:r>
              <a:t/>
            </a:r>
            <a:endParaRPr sz="500">
              <a:solidFill>
                <a:srgbClr val="4D4D4D"/>
              </a:solidFill>
              <a:latin typeface="Calibri"/>
              <a:ea typeface="Calibri"/>
              <a:cs typeface="Calibri"/>
              <a:sym typeface="Calibri"/>
            </a:endParaRPr>
          </a:p>
          <a:p>
            <a:pPr indent="0" lvl="0" marL="0" marR="0" rtl="0" algn="l">
              <a:lnSpc>
                <a:spcPct val="100000"/>
              </a:lnSpc>
              <a:spcBef>
                <a:spcPts val="0"/>
              </a:spcBef>
              <a:spcAft>
                <a:spcPts val="0"/>
              </a:spcAft>
              <a:buClr>
                <a:srgbClr val="4D4D4D"/>
              </a:buClr>
              <a:buSzPts val="1000"/>
              <a:buFont typeface="Calibri"/>
              <a:buNone/>
            </a:pPr>
            <a:r>
              <a:rPr b="0" i="0" lang="en-US" sz="1000" u="none" cap="none" strike="noStrike">
                <a:solidFill>
                  <a:srgbClr val="4D4D4D"/>
                </a:solidFill>
                <a:latin typeface="Calibri"/>
                <a:ea typeface="Calibri"/>
                <a:cs typeface="Calibri"/>
                <a:sym typeface="Calibri"/>
              </a:rPr>
              <a:t>A UK-chartered mining engineer</a:t>
            </a:r>
            <a:endParaRPr/>
          </a:p>
          <a:p>
            <a:pPr indent="0" lvl="0" marL="0" marR="0" rtl="0" algn="l">
              <a:lnSpc>
                <a:spcPct val="100000"/>
              </a:lnSpc>
              <a:spcBef>
                <a:spcPts val="0"/>
              </a:spcBef>
              <a:spcAft>
                <a:spcPts val="0"/>
              </a:spcAft>
              <a:buClr>
                <a:schemeClr val="dk1"/>
              </a:buClr>
              <a:buSzPts val="500"/>
              <a:buFont typeface="Calibri"/>
              <a:buNone/>
            </a:pPr>
            <a:r>
              <a:t/>
            </a:r>
            <a:endParaRPr sz="500">
              <a:solidFill>
                <a:srgbClr val="4D4D4D"/>
              </a:solidFill>
              <a:latin typeface="Calibri"/>
              <a:ea typeface="Calibri"/>
              <a:cs typeface="Calibri"/>
              <a:sym typeface="Calibri"/>
            </a:endParaRPr>
          </a:p>
          <a:p>
            <a:pPr indent="0" lvl="0" marL="0" marR="0" rtl="0" algn="l">
              <a:lnSpc>
                <a:spcPct val="100000"/>
              </a:lnSpc>
              <a:spcBef>
                <a:spcPts val="0"/>
              </a:spcBef>
              <a:spcAft>
                <a:spcPts val="0"/>
              </a:spcAft>
              <a:buClr>
                <a:srgbClr val="4D4D4D"/>
              </a:buClr>
              <a:buSzPts val="1000"/>
              <a:buFont typeface="Calibri"/>
              <a:buNone/>
            </a:pPr>
            <a:r>
              <a:rPr b="0" i="0" lang="en-US" sz="1000" u="none" cap="none" strike="noStrike">
                <a:solidFill>
                  <a:srgbClr val="4D4D4D"/>
                </a:solidFill>
                <a:latin typeface="Calibri"/>
                <a:ea typeface="Calibri"/>
                <a:cs typeface="Calibri"/>
                <a:sym typeface="Calibri"/>
              </a:rPr>
              <a:t>Currently serving as Non-Executive Chairman of Jubilee Metals Group, Executive Chairman of Xtract Resources, Galileo Resources, Bezant Resources and Tiger Royalties and Investments</a:t>
            </a:r>
            <a:endParaRPr b="0" i="0" sz="1000" u="none" cap="none" strike="noStrike">
              <a:solidFill>
                <a:srgbClr val="A5A5A5"/>
              </a:solidFill>
              <a:latin typeface="Montserrat"/>
              <a:ea typeface="Montserrat"/>
              <a:cs typeface="Montserrat"/>
              <a:sym typeface="Montserrat"/>
            </a:endParaRPr>
          </a:p>
        </p:txBody>
      </p:sp>
      <p:sp>
        <p:nvSpPr>
          <p:cNvPr id="221" name="Google Shape;221;p18"/>
          <p:cNvSpPr txBox="1"/>
          <p:nvPr/>
        </p:nvSpPr>
        <p:spPr>
          <a:xfrm>
            <a:off x="4478374" y="3884844"/>
            <a:ext cx="3210000" cy="1947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D4D4D"/>
              </a:buClr>
              <a:buSzPts val="1600"/>
              <a:buFont typeface="Montserrat"/>
              <a:buNone/>
            </a:pPr>
            <a:r>
              <a:rPr b="1" lang="en-US" sz="1600">
                <a:solidFill>
                  <a:srgbClr val="4D4D4D"/>
                </a:solidFill>
                <a:latin typeface="Montserrat"/>
                <a:ea typeface="Montserrat"/>
                <a:cs typeface="Montserrat"/>
                <a:sym typeface="Montserrat"/>
              </a:rPr>
              <a:t>RON HIEBER</a:t>
            </a:r>
            <a:endParaRPr/>
          </a:p>
          <a:p>
            <a:pPr indent="0" lvl="0" marL="0" marR="0" rtl="0" algn="l">
              <a:lnSpc>
                <a:spcPct val="100000"/>
              </a:lnSpc>
              <a:spcBef>
                <a:spcPts val="0"/>
              </a:spcBef>
              <a:spcAft>
                <a:spcPts val="0"/>
              </a:spcAft>
              <a:buClr>
                <a:schemeClr val="dk1"/>
              </a:buClr>
              <a:buSzPts val="500"/>
              <a:buFont typeface="Calibri"/>
              <a:buNone/>
            </a:pPr>
            <a:r>
              <a:t/>
            </a:r>
            <a:endParaRPr b="0" i="0" sz="500" u="none" cap="none" strike="noStrike">
              <a:solidFill>
                <a:srgbClr val="BFBFBF"/>
              </a:solidFill>
              <a:latin typeface="Montserrat"/>
              <a:ea typeface="Montserrat"/>
              <a:cs typeface="Montserrat"/>
              <a:sym typeface="Montserrat"/>
            </a:endParaRPr>
          </a:p>
          <a:p>
            <a:pPr indent="0" lvl="0" marL="0" marR="0" rtl="0" algn="l">
              <a:lnSpc>
                <a:spcPct val="100000"/>
              </a:lnSpc>
              <a:spcBef>
                <a:spcPts val="0"/>
              </a:spcBef>
              <a:spcAft>
                <a:spcPts val="0"/>
              </a:spcAft>
              <a:buClr>
                <a:srgbClr val="A5A5A5"/>
              </a:buClr>
              <a:buSzPts val="1050"/>
              <a:buFont typeface="Montserrat"/>
              <a:buNone/>
            </a:pPr>
            <a:r>
              <a:rPr b="0" i="0" lang="en-US" sz="1050" u="none" cap="none" strike="noStrike">
                <a:solidFill>
                  <a:srgbClr val="A5A5A5"/>
                </a:solidFill>
                <a:latin typeface="Montserrat"/>
                <a:ea typeface="Montserrat"/>
                <a:cs typeface="Montserrat"/>
                <a:sym typeface="Montserrat"/>
              </a:rPr>
              <a:t>DIRECTOR</a:t>
            </a:r>
            <a:endParaRPr/>
          </a:p>
          <a:p>
            <a:pPr indent="0" lvl="0" marL="0" marR="0" rtl="0" algn="l">
              <a:lnSpc>
                <a:spcPct val="100000"/>
              </a:lnSpc>
              <a:spcBef>
                <a:spcPts val="0"/>
              </a:spcBef>
              <a:spcAft>
                <a:spcPts val="0"/>
              </a:spcAft>
              <a:buClr>
                <a:schemeClr val="dk1"/>
              </a:buClr>
              <a:buSzPts val="900"/>
              <a:buFont typeface="Calibri"/>
              <a:buNone/>
            </a:pPr>
            <a:r>
              <a:t/>
            </a:r>
            <a:endParaRPr sz="900" cap="none">
              <a:solidFill>
                <a:srgbClr val="A5A5A5"/>
              </a:solidFill>
              <a:latin typeface="Montserrat"/>
              <a:ea typeface="Montserrat"/>
              <a:cs typeface="Montserrat"/>
              <a:sym typeface="Montserrat"/>
            </a:endParaRPr>
          </a:p>
          <a:p>
            <a:pPr indent="0" lvl="0" marL="0" marR="0" rtl="0" algn="l">
              <a:lnSpc>
                <a:spcPct val="100000"/>
              </a:lnSpc>
              <a:spcBef>
                <a:spcPts val="0"/>
              </a:spcBef>
              <a:spcAft>
                <a:spcPts val="0"/>
              </a:spcAft>
              <a:buClr>
                <a:srgbClr val="4D4D4D"/>
              </a:buClr>
              <a:buSzPts val="1000"/>
              <a:buFont typeface="Calibri"/>
              <a:buNone/>
            </a:pPr>
            <a:r>
              <a:rPr lang="en-US" sz="1000">
                <a:solidFill>
                  <a:srgbClr val="4D4D4D"/>
                </a:solidFill>
                <a:latin typeface="Calibri"/>
                <a:ea typeface="Calibri"/>
                <a:cs typeface="Calibri"/>
                <a:sym typeface="Calibri"/>
              </a:rPr>
              <a:t>45+ years of </a:t>
            </a:r>
            <a:r>
              <a:rPr lang="en-US" sz="1000">
                <a:solidFill>
                  <a:srgbClr val="4D4D4D"/>
                </a:solidFill>
                <a:latin typeface="Calibri"/>
                <a:ea typeface="Calibri"/>
                <a:cs typeface="Calibri"/>
                <a:sym typeface="Calibri"/>
              </a:rPr>
              <a:t>experience</a:t>
            </a:r>
            <a:r>
              <a:rPr lang="en-US" sz="1000">
                <a:solidFill>
                  <a:srgbClr val="4D4D4D"/>
                </a:solidFill>
                <a:latin typeface="Calibri"/>
                <a:ea typeface="Calibri"/>
                <a:cs typeface="Calibri"/>
                <a:sym typeface="Calibri"/>
              </a:rPr>
              <a:t> on the international scale as a professional geologist</a:t>
            </a:r>
            <a:endParaRPr sz="1000">
              <a:solidFill>
                <a:srgbClr val="4D4D4D"/>
              </a:solidFill>
              <a:latin typeface="Calibri"/>
              <a:ea typeface="Calibri"/>
              <a:cs typeface="Calibri"/>
              <a:sym typeface="Calibri"/>
            </a:endParaRPr>
          </a:p>
          <a:p>
            <a:pPr indent="0" lvl="0" marL="0" marR="0" rtl="0" algn="l">
              <a:lnSpc>
                <a:spcPct val="100000"/>
              </a:lnSpc>
              <a:spcBef>
                <a:spcPts val="0"/>
              </a:spcBef>
              <a:spcAft>
                <a:spcPts val="0"/>
              </a:spcAft>
              <a:buClr>
                <a:srgbClr val="4D4D4D"/>
              </a:buClr>
              <a:buSzPts val="1000"/>
              <a:buFont typeface="Calibri"/>
              <a:buNone/>
            </a:pPr>
            <a:r>
              <a:t/>
            </a:r>
            <a:endParaRPr sz="1000">
              <a:solidFill>
                <a:srgbClr val="4D4D4D"/>
              </a:solidFill>
              <a:latin typeface="Calibri"/>
              <a:ea typeface="Calibri"/>
              <a:cs typeface="Calibri"/>
              <a:sym typeface="Calibri"/>
            </a:endParaRPr>
          </a:p>
          <a:p>
            <a:pPr indent="0" lvl="0" marL="0" marR="0" rtl="0" algn="l">
              <a:lnSpc>
                <a:spcPct val="100000"/>
              </a:lnSpc>
              <a:spcBef>
                <a:spcPts val="0"/>
              </a:spcBef>
              <a:spcAft>
                <a:spcPts val="0"/>
              </a:spcAft>
              <a:buClr>
                <a:srgbClr val="4D4D4D"/>
              </a:buClr>
              <a:buSzPts val="1000"/>
              <a:buFont typeface="Calibri"/>
              <a:buNone/>
            </a:pPr>
            <a:r>
              <a:rPr b="0" i="0" lang="en-US" sz="1000" u="none" cap="none" strike="noStrike">
                <a:solidFill>
                  <a:srgbClr val="4D4D4D"/>
                </a:solidFill>
                <a:latin typeface="Calibri"/>
                <a:ea typeface="Calibri"/>
                <a:cs typeface="Calibri"/>
                <a:sym typeface="Calibri"/>
              </a:rPr>
              <a:t>Former head of worldwide exploration for Anglo Platinum</a:t>
            </a:r>
            <a:endParaRPr/>
          </a:p>
          <a:p>
            <a:pPr indent="0" lvl="0" marL="0" marR="0" rtl="0" algn="l">
              <a:lnSpc>
                <a:spcPct val="100000"/>
              </a:lnSpc>
              <a:spcBef>
                <a:spcPts val="0"/>
              </a:spcBef>
              <a:spcAft>
                <a:spcPts val="0"/>
              </a:spcAft>
              <a:buClr>
                <a:schemeClr val="dk1"/>
              </a:buClr>
              <a:buSzPts val="500"/>
              <a:buFont typeface="Calibri"/>
              <a:buNone/>
            </a:pPr>
            <a:r>
              <a:t/>
            </a:r>
            <a:endParaRPr sz="500">
              <a:solidFill>
                <a:srgbClr val="4D4D4D"/>
              </a:solidFill>
              <a:latin typeface="Calibri"/>
              <a:ea typeface="Calibri"/>
              <a:cs typeface="Calibri"/>
              <a:sym typeface="Calibri"/>
            </a:endParaRPr>
          </a:p>
          <a:p>
            <a:pPr indent="0" lvl="0" marL="0" marR="0" rtl="0" algn="l">
              <a:lnSpc>
                <a:spcPct val="100000"/>
              </a:lnSpc>
              <a:spcBef>
                <a:spcPts val="0"/>
              </a:spcBef>
              <a:spcAft>
                <a:spcPts val="0"/>
              </a:spcAft>
              <a:buClr>
                <a:srgbClr val="4D4D4D"/>
              </a:buClr>
              <a:buSzPts val="1000"/>
              <a:buFont typeface="Calibri"/>
              <a:buNone/>
            </a:pPr>
            <a:r>
              <a:rPr b="0" i="0" lang="en-US" sz="1000" u="none" cap="none" strike="noStrike">
                <a:solidFill>
                  <a:srgbClr val="4D4D4D"/>
                </a:solidFill>
                <a:latin typeface="Calibri"/>
                <a:ea typeface="Calibri"/>
                <a:cs typeface="Calibri"/>
                <a:sym typeface="Calibri"/>
              </a:rPr>
              <a:t>Internationally recognized expert in Platinum Group Metals</a:t>
            </a:r>
            <a:endParaRPr/>
          </a:p>
          <a:p>
            <a:pPr indent="0" lvl="0" marL="0" marR="0" rtl="0" algn="l">
              <a:lnSpc>
                <a:spcPct val="100000"/>
              </a:lnSpc>
              <a:spcBef>
                <a:spcPts val="0"/>
              </a:spcBef>
              <a:spcAft>
                <a:spcPts val="0"/>
              </a:spcAft>
              <a:buClr>
                <a:schemeClr val="dk1"/>
              </a:buClr>
              <a:buSzPts val="500"/>
              <a:buFont typeface="Calibri"/>
              <a:buNone/>
            </a:pPr>
            <a:r>
              <a:t/>
            </a:r>
            <a:endParaRPr sz="500">
              <a:solidFill>
                <a:srgbClr val="4D4D4D"/>
              </a:solidFill>
              <a:latin typeface="Calibri"/>
              <a:ea typeface="Calibri"/>
              <a:cs typeface="Calibri"/>
              <a:sym typeface="Calibri"/>
            </a:endParaRPr>
          </a:p>
          <a:p>
            <a:pPr indent="0" lvl="0" marL="0" marR="0" rtl="0" algn="l">
              <a:lnSpc>
                <a:spcPct val="100000"/>
              </a:lnSpc>
              <a:spcBef>
                <a:spcPts val="0"/>
              </a:spcBef>
              <a:spcAft>
                <a:spcPts val="0"/>
              </a:spcAft>
              <a:buClr>
                <a:srgbClr val="4D4D4D"/>
              </a:buClr>
              <a:buSzPts val="1000"/>
              <a:buFont typeface="Calibri"/>
              <a:buNone/>
            </a:pPr>
            <a:r>
              <a:rPr b="0" i="0" lang="en-US" sz="1000" u="none" cap="none" strike="noStrike">
                <a:solidFill>
                  <a:srgbClr val="4D4D4D"/>
                </a:solidFill>
                <a:latin typeface="Calibri"/>
                <a:ea typeface="Calibri"/>
                <a:cs typeface="Calibri"/>
                <a:sym typeface="Calibri"/>
              </a:rPr>
              <a:t>Geology graduate of Rhodes University, South Africa</a:t>
            </a:r>
            <a:r>
              <a:rPr lang="en-US" sz="1000">
                <a:solidFill>
                  <a:srgbClr val="4D4D4D"/>
                </a:solidFill>
                <a:latin typeface="Calibri"/>
                <a:ea typeface="Calibri"/>
                <a:cs typeface="Calibri"/>
                <a:sym typeface="Calibri"/>
              </a:rPr>
              <a:t>.</a:t>
            </a:r>
            <a:endParaRPr b="0" i="0" sz="1000" u="none" cap="none" strike="noStrike">
              <a:solidFill>
                <a:srgbClr val="A5A5A5"/>
              </a:solidFill>
              <a:latin typeface="Montserrat"/>
              <a:ea typeface="Montserrat"/>
              <a:cs typeface="Montserrat"/>
              <a:sym typeface="Montserrat"/>
            </a:endParaRPr>
          </a:p>
        </p:txBody>
      </p:sp>
      <p:sp>
        <p:nvSpPr>
          <p:cNvPr id="222" name="Google Shape;222;p18"/>
          <p:cNvSpPr txBox="1"/>
          <p:nvPr/>
        </p:nvSpPr>
        <p:spPr>
          <a:xfrm>
            <a:off x="8131172" y="1451620"/>
            <a:ext cx="3235200" cy="2100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D4D4D"/>
              </a:buClr>
              <a:buSzPts val="1600"/>
              <a:buFont typeface="Montserrat"/>
              <a:buNone/>
            </a:pPr>
            <a:r>
              <a:rPr b="1" lang="en-US" sz="1600">
                <a:solidFill>
                  <a:srgbClr val="4D4D4D"/>
                </a:solidFill>
                <a:latin typeface="Montserrat"/>
                <a:ea typeface="Montserrat"/>
                <a:cs typeface="Montserrat"/>
                <a:sym typeface="Montserrat"/>
              </a:rPr>
              <a:t>CHRIS BERLET</a:t>
            </a:r>
            <a:endParaRPr/>
          </a:p>
          <a:p>
            <a:pPr indent="0" lvl="0" marL="0" marR="0" rtl="0" algn="l">
              <a:lnSpc>
                <a:spcPct val="100000"/>
              </a:lnSpc>
              <a:spcBef>
                <a:spcPts val="0"/>
              </a:spcBef>
              <a:spcAft>
                <a:spcPts val="0"/>
              </a:spcAft>
              <a:buClr>
                <a:srgbClr val="4D4D4D"/>
              </a:buClr>
              <a:buSzPts val="500"/>
              <a:buFont typeface="Montserrat"/>
              <a:buNone/>
            </a:pPr>
            <a:br>
              <a:rPr b="1" lang="en-US" sz="500">
                <a:solidFill>
                  <a:srgbClr val="4D4D4D"/>
                </a:solidFill>
                <a:latin typeface="Montserrat"/>
                <a:ea typeface="Montserrat"/>
                <a:cs typeface="Montserrat"/>
                <a:sym typeface="Montserrat"/>
              </a:rPr>
            </a:br>
            <a:r>
              <a:rPr b="0" i="0" lang="en-US" sz="1050" u="none" cap="none" strike="noStrike">
                <a:solidFill>
                  <a:srgbClr val="A5A5A5"/>
                </a:solidFill>
                <a:latin typeface="Montserrat"/>
                <a:ea typeface="Montserrat"/>
                <a:cs typeface="Montserrat"/>
                <a:sym typeface="Montserrat"/>
              </a:rPr>
              <a:t>DIRECTOR</a:t>
            </a:r>
            <a:endParaRPr/>
          </a:p>
          <a:p>
            <a:pPr indent="0" lvl="0" marL="0" marR="0" rtl="0" algn="l">
              <a:lnSpc>
                <a:spcPct val="100000"/>
              </a:lnSpc>
              <a:spcBef>
                <a:spcPts val="0"/>
              </a:spcBef>
              <a:spcAft>
                <a:spcPts val="0"/>
              </a:spcAft>
              <a:buClr>
                <a:schemeClr val="dk1"/>
              </a:buClr>
              <a:buSzPts val="900"/>
              <a:buFont typeface="Calibri"/>
              <a:buNone/>
            </a:pPr>
            <a:r>
              <a:t/>
            </a:r>
            <a:endParaRPr sz="900" cap="none">
              <a:solidFill>
                <a:srgbClr val="A5A5A5"/>
              </a:solidFill>
              <a:latin typeface="Montserrat"/>
              <a:ea typeface="Montserrat"/>
              <a:cs typeface="Montserrat"/>
              <a:sym typeface="Montserrat"/>
            </a:endParaRPr>
          </a:p>
          <a:p>
            <a:pPr indent="0" lvl="0" marL="0" marR="0" rtl="0" algn="l">
              <a:lnSpc>
                <a:spcPct val="100000"/>
              </a:lnSpc>
              <a:spcBef>
                <a:spcPts val="0"/>
              </a:spcBef>
              <a:spcAft>
                <a:spcPts val="0"/>
              </a:spcAft>
              <a:buClr>
                <a:srgbClr val="4D4D4D"/>
              </a:buClr>
              <a:buSzPts val="1000"/>
              <a:buFont typeface="Calibri"/>
              <a:buNone/>
            </a:pPr>
            <a:r>
              <a:rPr b="0" i="0" lang="en-US" sz="1000" u="none" cap="none" strike="noStrike">
                <a:solidFill>
                  <a:srgbClr val="4D4D4D"/>
                </a:solidFill>
                <a:latin typeface="Calibri"/>
                <a:ea typeface="Calibri"/>
                <a:cs typeface="Calibri"/>
                <a:sym typeface="Calibri"/>
              </a:rPr>
              <a:t>Currently serving as the President &amp; CEO, Director of Canuc</a:t>
            </a:r>
            <a:endParaRPr b="0" i="0" sz="1000" u="none" cap="none" strike="noStrike">
              <a:solidFill>
                <a:srgbClr val="4D4D4D"/>
              </a:solidFill>
              <a:latin typeface="Calibri"/>
              <a:ea typeface="Calibri"/>
              <a:cs typeface="Calibri"/>
              <a:sym typeface="Calibri"/>
            </a:endParaRPr>
          </a:p>
          <a:p>
            <a:pPr indent="0" lvl="0" marL="0" marR="0" rtl="0" algn="l">
              <a:lnSpc>
                <a:spcPct val="100000"/>
              </a:lnSpc>
              <a:spcBef>
                <a:spcPts val="0"/>
              </a:spcBef>
              <a:spcAft>
                <a:spcPts val="0"/>
              </a:spcAft>
              <a:buClr>
                <a:srgbClr val="4D4D4D"/>
              </a:buClr>
              <a:buSzPts val="1000"/>
              <a:buFont typeface="Calibri"/>
              <a:buNone/>
            </a:pPr>
            <a:r>
              <a:rPr b="0" i="0" lang="en-US" sz="1000" u="none" cap="none" strike="noStrike">
                <a:solidFill>
                  <a:srgbClr val="4D4D4D"/>
                </a:solidFill>
                <a:latin typeface="Calibri"/>
                <a:ea typeface="Calibri"/>
                <a:cs typeface="Calibri"/>
                <a:sym typeface="Calibri"/>
              </a:rPr>
              <a:t>Resources, and Stakeholder Gold Corp.</a:t>
            </a:r>
            <a:endParaRPr/>
          </a:p>
          <a:p>
            <a:pPr indent="0" lvl="0" marL="0" marR="0" rtl="0" algn="l">
              <a:lnSpc>
                <a:spcPct val="100000"/>
              </a:lnSpc>
              <a:spcBef>
                <a:spcPts val="0"/>
              </a:spcBef>
              <a:spcAft>
                <a:spcPts val="0"/>
              </a:spcAft>
              <a:buClr>
                <a:schemeClr val="dk1"/>
              </a:buClr>
              <a:buSzPts val="500"/>
              <a:buFont typeface="Calibri"/>
              <a:buNone/>
            </a:pPr>
            <a:r>
              <a:t/>
            </a:r>
            <a:endParaRPr sz="500">
              <a:solidFill>
                <a:srgbClr val="4D4D4D"/>
              </a:solidFill>
              <a:latin typeface="Calibri"/>
              <a:ea typeface="Calibri"/>
              <a:cs typeface="Calibri"/>
              <a:sym typeface="Calibri"/>
            </a:endParaRPr>
          </a:p>
          <a:p>
            <a:pPr indent="0" lvl="0" marL="0" marR="0" rtl="0" algn="l">
              <a:lnSpc>
                <a:spcPct val="100000"/>
              </a:lnSpc>
              <a:spcBef>
                <a:spcPts val="0"/>
              </a:spcBef>
              <a:spcAft>
                <a:spcPts val="0"/>
              </a:spcAft>
              <a:buClr>
                <a:srgbClr val="4D4D4D"/>
              </a:buClr>
              <a:buSzPts val="1000"/>
              <a:buFont typeface="Calibri"/>
              <a:buNone/>
            </a:pPr>
            <a:r>
              <a:rPr lang="en-US" sz="1000">
                <a:solidFill>
                  <a:srgbClr val="4D4D4D"/>
                </a:solidFill>
                <a:latin typeface="Calibri"/>
                <a:ea typeface="Calibri"/>
                <a:cs typeface="Calibri"/>
                <a:sym typeface="Calibri"/>
              </a:rPr>
              <a:t>35 years</a:t>
            </a:r>
            <a:r>
              <a:rPr b="0" i="0" lang="en-US" sz="1000" u="none" cap="none" strike="noStrike">
                <a:solidFill>
                  <a:srgbClr val="4D4D4D"/>
                </a:solidFill>
                <a:latin typeface="Calibri"/>
                <a:ea typeface="Calibri"/>
                <a:cs typeface="Calibri"/>
                <a:sym typeface="Calibri"/>
              </a:rPr>
              <a:t> of experience in both finance and the mineral industries</a:t>
            </a:r>
            <a:endParaRPr/>
          </a:p>
          <a:p>
            <a:pPr indent="0" lvl="0" marL="0" marR="0" rtl="0" algn="l">
              <a:lnSpc>
                <a:spcPct val="100000"/>
              </a:lnSpc>
              <a:spcBef>
                <a:spcPts val="0"/>
              </a:spcBef>
              <a:spcAft>
                <a:spcPts val="0"/>
              </a:spcAft>
              <a:buClr>
                <a:schemeClr val="dk1"/>
              </a:buClr>
              <a:buSzPts val="500"/>
              <a:buFont typeface="Calibri"/>
              <a:buNone/>
            </a:pPr>
            <a:r>
              <a:t/>
            </a:r>
            <a:endParaRPr sz="500">
              <a:solidFill>
                <a:srgbClr val="4D4D4D"/>
              </a:solidFill>
              <a:latin typeface="Calibri"/>
              <a:ea typeface="Calibri"/>
              <a:cs typeface="Calibri"/>
              <a:sym typeface="Calibri"/>
            </a:endParaRPr>
          </a:p>
          <a:p>
            <a:pPr indent="0" lvl="0" marL="0" marR="0" rtl="0" algn="l">
              <a:lnSpc>
                <a:spcPct val="100000"/>
              </a:lnSpc>
              <a:spcBef>
                <a:spcPts val="0"/>
              </a:spcBef>
              <a:spcAft>
                <a:spcPts val="0"/>
              </a:spcAft>
              <a:buClr>
                <a:srgbClr val="4D4D4D"/>
              </a:buClr>
              <a:buSzPts val="1000"/>
              <a:buFont typeface="Calibri"/>
              <a:buNone/>
            </a:pPr>
            <a:r>
              <a:rPr b="0" i="0" lang="en-US" sz="1000" u="none" cap="none" strike="noStrike">
                <a:solidFill>
                  <a:srgbClr val="4D4D4D"/>
                </a:solidFill>
                <a:latin typeface="Calibri"/>
                <a:ea typeface="Calibri"/>
                <a:cs typeface="Calibri"/>
                <a:sym typeface="Calibri"/>
              </a:rPr>
              <a:t>Graduate of Mining Engineering from Queen’s University</a:t>
            </a:r>
            <a:endParaRPr/>
          </a:p>
          <a:p>
            <a:pPr indent="0" lvl="0" marL="0" marR="0" rtl="0" algn="l">
              <a:lnSpc>
                <a:spcPct val="100000"/>
              </a:lnSpc>
              <a:spcBef>
                <a:spcPts val="0"/>
              </a:spcBef>
              <a:spcAft>
                <a:spcPts val="0"/>
              </a:spcAft>
              <a:buClr>
                <a:srgbClr val="4D4D4D"/>
              </a:buClr>
              <a:buSzPts val="1000"/>
              <a:buFont typeface="Calibri"/>
              <a:buNone/>
            </a:pPr>
            <a:r>
              <a:rPr b="0" i="0" lang="en-US" sz="1000" u="none" cap="none" strike="noStrike">
                <a:solidFill>
                  <a:srgbClr val="4D4D4D"/>
                </a:solidFill>
                <a:latin typeface="Calibri"/>
                <a:ea typeface="Calibri"/>
                <a:cs typeface="Calibri"/>
                <a:sym typeface="Calibri"/>
              </a:rPr>
              <a:t>(Canada); Diploma in Accounting &amp; Finance from London School of Economics and Political Science (UK); CFA Charter Holder (USA)</a:t>
            </a:r>
            <a:endParaRPr/>
          </a:p>
        </p:txBody>
      </p:sp>
      <p:sp>
        <p:nvSpPr>
          <p:cNvPr id="223" name="Google Shape;223;p18"/>
          <p:cNvSpPr/>
          <p:nvPr/>
        </p:nvSpPr>
        <p:spPr>
          <a:xfrm>
            <a:off x="757450" y="6346200"/>
            <a:ext cx="1259100" cy="378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a:solidFill>
                  <a:srgbClr val="AEABAB"/>
                </a:solidFill>
                <a:latin typeface="Montserrat"/>
                <a:ea typeface="Montserrat"/>
                <a:cs typeface="Montserrat"/>
                <a:sym typeface="Montserrat"/>
              </a:rPr>
              <a:t>H2 2026</a:t>
            </a:r>
            <a:endParaRPr>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1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AEABAB"/>
              </a:buClr>
              <a:buSzPts val="1400"/>
              <a:buFont typeface="Montserrat"/>
              <a:buNone/>
            </a:pPr>
            <a:fld id="{00000000-1234-1234-1234-123412341234}" type="slidenum">
              <a:rPr lang="en-US" sz="1400">
                <a:latin typeface="Montserrat"/>
                <a:ea typeface="Montserrat"/>
                <a:cs typeface="Montserrat"/>
                <a:sym typeface="Montserrat"/>
              </a:rPr>
              <a:t>‹#›</a:t>
            </a:fld>
            <a:endParaRPr sz="1400">
              <a:latin typeface="Montserrat"/>
              <a:ea typeface="Montserrat"/>
              <a:cs typeface="Montserrat"/>
              <a:sym typeface="Montserrat"/>
            </a:endParaRPr>
          </a:p>
        </p:txBody>
      </p:sp>
      <p:sp>
        <p:nvSpPr>
          <p:cNvPr id="230" name="Google Shape;230;p19"/>
          <p:cNvSpPr txBox="1"/>
          <p:nvPr>
            <p:ph type="title"/>
          </p:nvPr>
        </p:nvSpPr>
        <p:spPr>
          <a:xfrm>
            <a:off x="838199" y="80036"/>
            <a:ext cx="8648700" cy="8931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4D4D4D"/>
              </a:buClr>
              <a:buSzPts val="3200"/>
              <a:buFont typeface="Montserrat"/>
              <a:buNone/>
            </a:pPr>
            <a:r>
              <a:rPr lang="en-US" sz="3200">
                <a:solidFill>
                  <a:srgbClr val="4D4D4D"/>
                </a:solidFill>
              </a:rPr>
              <a:t>NEW AGE METALS </a:t>
            </a:r>
            <a:r>
              <a:rPr lang="en-US" sz="2000">
                <a:solidFill>
                  <a:srgbClr val="10D10D"/>
                </a:solidFill>
              </a:rPr>
              <a:t>Senior Management Team</a:t>
            </a:r>
            <a:endParaRPr sz="2000"/>
          </a:p>
        </p:txBody>
      </p:sp>
      <p:sp>
        <p:nvSpPr>
          <p:cNvPr id="231" name="Google Shape;231;p19"/>
          <p:cNvSpPr txBox="1"/>
          <p:nvPr/>
        </p:nvSpPr>
        <p:spPr>
          <a:xfrm>
            <a:off x="838203" y="1662281"/>
            <a:ext cx="27624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D4D4D"/>
              </a:buClr>
              <a:buSzPts val="1400"/>
              <a:buFont typeface="Montserrat"/>
              <a:buNone/>
            </a:pPr>
            <a:r>
              <a:rPr b="1" i="0" lang="en-US" sz="1400" u="none" cap="none" strike="noStrike">
                <a:solidFill>
                  <a:srgbClr val="4D4D4D"/>
                </a:solidFill>
                <a:latin typeface="Montserrat"/>
                <a:ea typeface="Montserrat"/>
                <a:cs typeface="Montserrat"/>
                <a:sym typeface="Montserrat"/>
              </a:rPr>
              <a:t>HARRY BARR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400"/>
              <a:buFont typeface="Calibri"/>
              <a:buNone/>
            </a:pPr>
            <a:r>
              <a:t/>
            </a:r>
            <a:endParaRPr b="0" i="0" sz="400" u="none" cap="none" strike="noStrike">
              <a:solidFill>
                <a:srgbClr val="BFBFBF"/>
              </a:solidFill>
              <a:latin typeface="Montserrat"/>
              <a:ea typeface="Montserrat"/>
              <a:cs typeface="Montserrat"/>
              <a:sym typeface="Montserrat"/>
            </a:endParaRPr>
          </a:p>
          <a:p>
            <a:pPr indent="0" lvl="0" marL="0" marR="0" rtl="0" algn="l">
              <a:lnSpc>
                <a:spcPct val="100000"/>
              </a:lnSpc>
              <a:spcBef>
                <a:spcPts val="0"/>
              </a:spcBef>
              <a:spcAft>
                <a:spcPts val="0"/>
              </a:spcAft>
              <a:buClr>
                <a:srgbClr val="A5A5A5"/>
              </a:buClr>
              <a:buSzPts val="1000"/>
              <a:buFont typeface="Montserrat"/>
              <a:buNone/>
            </a:pPr>
            <a:r>
              <a:rPr b="0" i="0" lang="en-US" sz="1000" u="none" cap="none" strike="noStrike">
                <a:solidFill>
                  <a:srgbClr val="A5A5A5"/>
                </a:solidFill>
                <a:latin typeface="Montserrat"/>
                <a:ea typeface="Montserrat"/>
                <a:cs typeface="Montserrat"/>
                <a:sym typeface="Montserrat"/>
              </a:rPr>
              <a:t>CHAIRMAN &amp; CEO</a:t>
            </a:r>
            <a:endParaRPr b="0" i="0" sz="1400" u="none" cap="none" strike="noStrike">
              <a:solidFill>
                <a:srgbClr val="000000"/>
              </a:solidFill>
              <a:latin typeface="Arial"/>
              <a:ea typeface="Arial"/>
              <a:cs typeface="Arial"/>
              <a:sym typeface="Arial"/>
            </a:endParaRPr>
          </a:p>
        </p:txBody>
      </p:sp>
      <p:sp>
        <p:nvSpPr>
          <p:cNvPr id="232" name="Google Shape;232;p19"/>
          <p:cNvSpPr txBox="1"/>
          <p:nvPr/>
        </p:nvSpPr>
        <p:spPr>
          <a:xfrm>
            <a:off x="838203" y="2580804"/>
            <a:ext cx="27624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D4D4D"/>
              </a:buClr>
              <a:buSzPts val="1400"/>
              <a:buFont typeface="Montserrat"/>
              <a:buNone/>
            </a:pPr>
            <a:r>
              <a:rPr b="1" i="0" lang="en-US" sz="1400" u="none" cap="none" strike="noStrike">
                <a:solidFill>
                  <a:srgbClr val="4D4D4D"/>
                </a:solidFill>
                <a:latin typeface="Montserrat"/>
                <a:ea typeface="Montserrat"/>
                <a:cs typeface="Montserrat"/>
                <a:sym typeface="Montserrat"/>
              </a:rPr>
              <a:t>ROBERT GUANZON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400"/>
              <a:buFont typeface="Calibri"/>
              <a:buNone/>
            </a:pPr>
            <a:r>
              <a:t/>
            </a:r>
            <a:endParaRPr b="0" i="0" sz="400" u="none" cap="none" strike="noStrike">
              <a:solidFill>
                <a:srgbClr val="BFBFBF"/>
              </a:solidFill>
              <a:latin typeface="Montserrat"/>
              <a:ea typeface="Montserrat"/>
              <a:cs typeface="Montserrat"/>
              <a:sym typeface="Montserrat"/>
            </a:endParaRPr>
          </a:p>
          <a:p>
            <a:pPr indent="0" lvl="0" marL="0" marR="0" rtl="0" algn="l">
              <a:lnSpc>
                <a:spcPct val="100000"/>
              </a:lnSpc>
              <a:spcBef>
                <a:spcPts val="0"/>
              </a:spcBef>
              <a:spcAft>
                <a:spcPts val="0"/>
              </a:spcAft>
              <a:buClr>
                <a:srgbClr val="A5A5A5"/>
              </a:buClr>
              <a:buSzPts val="1000"/>
              <a:buFont typeface="Montserrat"/>
              <a:buNone/>
            </a:pPr>
            <a:r>
              <a:rPr b="0" i="0" lang="en-US" sz="1000" u="none" cap="none" strike="noStrike">
                <a:solidFill>
                  <a:srgbClr val="A5A5A5"/>
                </a:solidFill>
                <a:latin typeface="Montserrat"/>
                <a:ea typeface="Montserrat"/>
                <a:cs typeface="Montserrat"/>
                <a:sym typeface="Montserrat"/>
              </a:rPr>
              <a:t>CHIEF FINANCIAL OFFICER</a:t>
            </a:r>
            <a:endParaRPr b="0" i="0" sz="1400" u="none" cap="none" strike="noStrike">
              <a:solidFill>
                <a:srgbClr val="000000"/>
              </a:solidFill>
              <a:latin typeface="Arial"/>
              <a:ea typeface="Arial"/>
              <a:cs typeface="Arial"/>
              <a:sym typeface="Arial"/>
            </a:endParaRPr>
          </a:p>
        </p:txBody>
      </p:sp>
      <p:sp>
        <p:nvSpPr>
          <p:cNvPr id="233" name="Google Shape;233;p19"/>
          <p:cNvSpPr txBox="1"/>
          <p:nvPr/>
        </p:nvSpPr>
        <p:spPr>
          <a:xfrm>
            <a:off x="838211" y="3535536"/>
            <a:ext cx="27624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D4D4D"/>
              </a:buClr>
              <a:buSzPts val="1400"/>
              <a:buFont typeface="Montserrat"/>
              <a:buNone/>
            </a:pPr>
            <a:r>
              <a:rPr b="1" i="0" lang="en-US" sz="1400" u="none" cap="none" strike="noStrike">
                <a:solidFill>
                  <a:srgbClr val="4D4D4D"/>
                </a:solidFill>
                <a:latin typeface="Montserrat"/>
                <a:ea typeface="Montserrat"/>
                <a:cs typeface="Montserrat"/>
                <a:sym typeface="Montserrat"/>
              </a:rPr>
              <a:t>CHARLOTTE BROWN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400"/>
              <a:buFont typeface="Calibri"/>
              <a:buNone/>
            </a:pPr>
            <a:r>
              <a:t/>
            </a:r>
            <a:endParaRPr b="0" i="0" sz="400" u="none" cap="none" strike="noStrike">
              <a:solidFill>
                <a:srgbClr val="BFBFBF"/>
              </a:solidFill>
              <a:latin typeface="Montserrat"/>
              <a:ea typeface="Montserrat"/>
              <a:cs typeface="Montserrat"/>
              <a:sym typeface="Montserrat"/>
            </a:endParaRPr>
          </a:p>
          <a:p>
            <a:pPr indent="0" lvl="0" marL="0" marR="0" rtl="0" algn="l">
              <a:lnSpc>
                <a:spcPct val="100000"/>
              </a:lnSpc>
              <a:spcBef>
                <a:spcPts val="0"/>
              </a:spcBef>
              <a:spcAft>
                <a:spcPts val="0"/>
              </a:spcAft>
              <a:buClr>
                <a:srgbClr val="A5A5A5"/>
              </a:buClr>
              <a:buSzPts val="1000"/>
              <a:buFont typeface="Montserrat"/>
              <a:buNone/>
            </a:pPr>
            <a:r>
              <a:rPr b="0" i="0" lang="en-US" sz="1000" u="none" cap="none" strike="noStrike">
                <a:solidFill>
                  <a:srgbClr val="A5A5A5"/>
                </a:solidFill>
                <a:latin typeface="Montserrat"/>
                <a:ea typeface="Montserrat"/>
                <a:cs typeface="Montserrat"/>
                <a:sym typeface="Montserrat"/>
              </a:rPr>
              <a:t>CORPORATE SECRETARY</a:t>
            </a:r>
            <a:endParaRPr b="0" i="0" sz="1400" u="none" cap="none" strike="noStrike">
              <a:solidFill>
                <a:srgbClr val="000000"/>
              </a:solidFill>
              <a:latin typeface="Arial"/>
              <a:ea typeface="Arial"/>
              <a:cs typeface="Arial"/>
              <a:sym typeface="Arial"/>
            </a:endParaRPr>
          </a:p>
        </p:txBody>
      </p:sp>
      <p:sp>
        <p:nvSpPr>
          <p:cNvPr id="234" name="Google Shape;234;p19"/>
          <p:cNvSpPr txBox="1"/>
          <p:nvPr/>
        </p:nvSpPr>
        <p:spPr>
          <a:xfrm>
            <a:off x="3949766" y="3485236"/>
            <a:ext cx="27624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D4D4D"/>
              </a:buClr>
              <a:buSzPts val="1400"/>
              <a:buFont typeface="Montserrat"/>
              <a:buNone/>
            </a:pPr>
            <a:r>
              <a:rPr b="1" i="0" lang="en-US" sz="1400" u="none" cap="none" strike="noStrike">
                <a:solidFill>
                  <a:srgbClr val="4D4D4D"/>
                </a:solidFill>
                <a:latin typeface="Montserrat"/>
                <a:ea typeface="Montserrat"/>
                <a:cs typeface="Montserrat"/>
                <a:sym typeface="Montserrat"/>
              </a:rPr>
              <a:t>GORDON </a:t>
            </a:r>
            <a:r>
              <a:rPr b="1" lang="en-US">
                <a:solidFill>
                  <a:srgbClr val="4D4D4D"/>
                </a:solidFill>
                <a:latin typeface="Montserrat"/>
                <a:ea typeface="Montserrat"/>
                <a:cs typeface="Montserrat"/>
                <a:sym typeface="Montserrat"/>
              </a:rPr>
              <a:t>CHUNNETT</a:t>
            </a:r>
            <a:r>
              <a:rPr b="0" i="0" lang="en-US" sz="1200" u="none" cap="none" strike="noStrike">
                <a:solidFill>
                  <a:srgbClr val="4D4D4D"/>
                </a:solidFill>
                <a:latin typeface="Montserrat"/>
                <a:ea typeface="Montserrat"/>
                <a:cs typeface="Montserrat"/>
                <a:sym typeface="Montserrat"/>
              </a:rPr>
              <a:t>,  B.Sc.</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400"/>
              <a:buFont typeface="Calibri"/>
              <a:buNone/>
            </a:pPr>
            <a:r>
              <a:t/>
            </a:r>
            <a:endParaRPr b="0" i="0" sz="400" u="none" cap="none" strike="noStrike">
              <a:solidFill>
                <a:srgbClr val="BFBFBF"/>
              </a:solidFill>
              <a:latin typeface="Montserrat"/>
              <a:ea typeface="Montserrat"/>
              <a:cs typeface="Montserrat"/>
              <a:sym typeface="Montserrat"/>
            </a:endParaRPr>
          </a:p>
          <a:p>
            <a:pPr indent="0" lvl="0" marL="0" marR="0" rtl="0" algn="l">
              <a:lnSpc>
                <a:spcPct val="100000"/>
              </a:lnSpc>
              <a:spcBef>
                <a:spcPts val="0"/>
              </a:spcBef>
              <a:spcAft>
                <a:spcPts val="0"/>
              </a:spcAft>
              <a:buClr>
                <a:srgbClr val="A5A5A5"/>
              </a:buClr>
              <a:buSzPts val="1000"/>
              <a:buFont typeface="Montserrat"/>
              <a:buNone/>
            </a:pPr>
            <a:r>
              <a:rPr b="0" i="0" lang="en-US" sz="1000" u="none" cap="none" strike="noStrike">
                <a:solidFill>
                  <a:srgbClr val="A5A5A5"/>
                </a:solidFill>
                <a:latin typeface="Montserrat"/>
                <a:ea typeface="Montserrat"/>
                <a:cs typeface="Montserrat"/>
                <a:sym typeface="Montserrat"/>
              </a:rPr>
              <a:t>PGM SPECIALIST, ADVISOR</a:t>
            </a:r>
            <a:endParaRPr b="0" i="0" sz="1400" u="none" cap="none" strike="noStrike">
              <a:solidFill>
                <a:srgbClr val="000000"/>
              </a:solidFill>
              <a:latin typeface="Arial"/>
              <a:ea typeface="Arial"/>
              <a:cs typeface="Arial"/>
              <a:sym typeface="Arial"/>
            </a:endParaRPr>
          </a:p>
        </p:txBody>
      </p:sp>
      <p:sp>
        <p:nvSpPr>
          <p:cNvPr id="235" name="Google Shape;235;p19"/>
          <p:cNvSpPr txBox="1"/>
          <p:nvPr/>
        </p:nvSpPr>
        <p:spPr>
          <a:xfrm>
            <a:off x="3954697" y="1657498"/>
            <a:ext cx="44364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D4D4D"/>
              </a:buClr>
              <a:buSzPts val="1400"/>
              <a:buFont typeface="Montserrat"/>
              <a:buNone/>
            </a:pPr>
            <a:r>
              <a:rPr b="1" i="0" lang="en-US" sz="1400" u="none" cap="none" strike="noStrike">
                <a:solidFill>
                  <a:srgbClr val="4D4D4D"/>
                </a:solidFill>
                <a:latin typeface="Montserrat"/>
                <a:ea typeface="Montserrat"/>
                <a:cs typeface="Montserrat"/>
                <a:sym typeface="Montserrat"/>
              </a:rPr>
              <a:t>MAX KACZMER </a:t>
            </a:r>
            <a:r>
              <a:rPr b="0" i="0" lang="en-US" sz="1200" u="none" cap="none" strike="noStrike">
                <a:solidFill>
                  <a:schemeClr val="dk1"/>
                </a:solidFill>
                <a:latin typeface="Montserrat"/>
                <a:ea typeface="Montserrat"/>
                <a:cs typeface="Montserrat"/>
                <a:sym typeface="Montserrat"/>
              </a:rPr>
              <a:t>P. Geo.</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400"/>
              <a:buFont typeface="Calibri"/>
              <a:buNone/>
            </a:pPr>
            <a:r>
              <a:t/>
            </a:r>
            <a:endParaRPr b="0" i="0" sz="400" u="none" cap="none" strike="noStrike">
              <a:solidFill>
                <a:srgbClr val="BFBFBF"/>
              </a:solidFill>
              <a:latin typeface="Montserrat"/>
              <a:ea typeface="Montserrat"/>
              <a:cs typeface="Montserrat"/>
              <a:sym typeface="Montserrat"/>
            </a:endParaRPr>
          </a:p>
          <a:p>
            <a:pPr indent="0" lvl="0" marL="0" marR="0" rtl="0" algn="l">
              <a:lnSpc>
                <a:spcPct val="100000"/>
              </a:lnSpc>
              <a:spcBef>
                <a:spcPts val="0"/>
              </a:spcBef>
              <a:spcAft>
                <a:spcPts val="0"/>
              </a:spcAft>
              <a:buClr>
                <a:srgbClr val="A5A5A5"/>
              </a:buClr>
              <a:buSzPts val="1000"/>
              <a:buFont typeface="Montserrat"/>
              <a:buNone/>
            </a:pPr>
            <a:r>
              <a:rPr lang="en-US" sz="1000">
                <a:solidFill>
                  <a:srgbClr val="A5A5A5"/>
                </a:solidFill>
                <a:latin typeface="Montserrat"/>
                <a:ea typeface="Montserrat"/>
                <a:cs typeface="Montserrat"/>
                <a:sym typeface="Montserrat"/>
              </a:rPr>
              <a:t>SENIOR GEOSCIENCE CONSULTANT</a:t>
            </a:r>
            <a:endParaRPr sz="1000">
              <a:solidFill>
                <a:srgbClr val="A5A5A5"/>
              </a:solidFill>
              <a:latin typeface="Montserrat"/>
              <a:ea typeface="Montserrat"/>
              <a:cs typeface="Montserrat"/>
              <a:sym typeface="Montserrat"/>
            </a:endParaRPr>
          </a:p>
        </p:txBody>
      </p:sp>
      <p:sp>
        <p:nvSpPr>
          <p:cNvPr id="236" name="Google Shape;236;p19"/>
          <p:cNvSpPr txBox="1"/>
          <p:nvPr/>
        </p:nvSpPr>
        <p:spPr>
          <a:xfrm>
            <a:off x="7383055" y="1525728"/>
            <a:ext cx="3721712" cy="70784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D4D4D"/>
              </a:buClr>
              <a:buSzPts val="1400"/>
              <a:buFont typeface="Montserrat"/>
              <a:buNone/>
            </a:pPr>
            <a:r>
              <a:rPr b="1" i="0" lang="en-US" sz="1400" u="none" cap="none" strike="noStrike">
                <a:solidFill>
                  <a:srgbClr val="4D4D4D"/>
                </a:solidFill>
                <a:latin typeface="Montserrat"/>
                <a:ea typeface="Montserrat"/>
                <a:cs typeface="Montserrat"/>
                <a:sym typeface="Montserrat"/>
              </a:rPr>
              <a:t>ALI HASSANALIZADEH</a:t>
            </a:r>
            <a:r>
              <a:rPr b="0" i="0" lang="en-US" sz="1200" u="none" cap="none" strike="noStrike">
                <a:solidFill>
                  <a:srgbClr val="4D4D4D"/>
                </a:solidFill>
                <a:latin typeface="Montserrat"/>
                <a:ea typeface="Montserrat"/>
                <a:cs typeface="Montserrat"/>
                <a:sym typeface="Montserrat"/>
              </a:rPr>
              <a:t>,  M.Sc., P. Geo., MBA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400"/>
              <a:buFont typeface="Calibri"/>
              <a:buNone/>
            </a:pPr>
            <a:r>
              <a:t/>
            </a:r>
            <a:endParaRPr b="0" i="0" sz="400" u="none" cap="none" strike="noStrike">
              <a:solidFill>
                <a:srgbClr val="BFBFBF"/>
              </a:solidFill>
              <a:latin typeface="Montserrat"/>
              <a:ea typeface="Montserrat"/>
              <a:cs typeface="Montserrat"/>
              <a:sym typeface="Montserrat"/>
            </a:endParaRPr>
          </a:p>
          <a:p>
            <a:pPr indent="0" lvl="0" marL="0" marR="0" rtl="0" algn="l">
              <a:lnSpc>
                <a:spcPct val="100000"/>
              </a:lnSpc>
              <a:spcBef>
                <a:spcPts val="0"/>
              </a:spcBef>
              <a:spcAft>
                <a:spcPts val="0"/>
              </a:spcAft>
              <a:buClr>
                <a:srgbClr val="A5A5A5"/>
              </a:buClr>
              <a:buSzPts val="1000"/>
              <a:buFont typeface="Montserrat"/>
              <a:buNone/>
            </a:pPr>
            <a:r>
              <a:rPr b="0" i="0" lang="en-US" sz="1000" u="none" cap="none" strike="noStrike">
                <a:solidFill>
                  <a:srgbClr val="A5A5A5"/>
                </a:solidFill>
                <a:latin typeface="Montserrat"/>
                <a:ea typeface="Montserrat"/>
                <a:cs typeface="Montserrat"/>
                <a:sym typeface="Montserrat"/>
              </a:rPr>
              <a:t>ADVISORY BOARD, CONSULTING GEOLOGIST</a:t>
            </a:r>
            <a:endParaRPr b="0" i="0" sz="1400" u="none" cap="none" strike="noStrike">
              <a:solidFill>
                <a:srgbClr val="000000"/>
              </a:solidFill>
              <a:latin typeface="Arial"/>
              <a:ea typeface="Arial"/>
              <a:cs typeface="Arial"/>
              <a:sym typeface="Arial"/>
            </a:endParaRPr>
          </a:p>
        </p:txBody>
      </p:sp>
      <p:pic>
        <p:nvPicPr>
          <p:cNvPr descr="Construction worker male outline" id="237" name="Google Shape;237;p19"/>
          <p:cNvPicPr preferRelativeResize="0"/>
          <p:nvPr/>
        </p:nvPicPr>
        <p:blipFill rotWithShape="1">
          <a:blip r:embed="rId3">
            <a:alphaModFix/>
          </a:blip>
          <a:srcRect b="0" l="0" r="0" t="0"/>
          <a:stretch/>
        </p:blipFill>
        <p:spPr>
          <a:xfrm>
            <a:off x="7455949" y="4379923"/>
            <a:ext cx="523221" cy="523221"/>
          </a:xfrm>
          <a:prstGeom prst="rect">
            <a:avLst/>
          </a:prstGeom>
          <a:noFill/>
          <a:ln>
            <a:noFill/>
          </a:ln>
        </p:spPr>
      </p:pic>
      <p:pic>
        <p:nvPicPr>
          <p:cNvPr descr="Construction worker male outline" id="238" name="Google Shape;238;p19"/>
          <p:cNvPicPr preferRelativeResize="0"/>
          <p:nvPr/>
        </p:nvPicPr>
        <p:blipFill rotWithShape="1">
          <a:blip r:embed="rId3">
            <a:alphaModFix/>
          </a:blip>
          <a:srcRect b="0" l="0" r="0" t="0"/>
          <a:stretch/>
        </p:blipFill>
        <p:spPr>
          <a:xfrm>
            <a:off x="7375199" y="5610367"/>
            <a:ext cx="523221" cy="523221"/>
          </a:xfrm>
          <a:prstGeom prst="rect">
            <a:avLst/>
          </a:prstGeom>
          <a:noFill/>
          <a:ln>
            <a:noFill/>
          </a:ln>
        </p:spPr>
      </p:pic>
      <p:pic>
        <p:nvPicPr>
          <p:cNvPr descr="Construction worker male outline" id="239" name="Google Shape;239;p19"/>
          <p:cNvPicPr preferRelativeResize="0"/>
          <p:nvPr/>
        </p:nvPicPr>
        <p:blipFill rotWithShape="1">
          <a:blip r:embed="rId3">
            <a:alphaModFix/>
          </a:blip>
          <a:srcRect b="0" l="0" r="0" t="0"/>
          <a:stretch/>
        </p:blipFill>
        <p:spPr>
          <a:xfrm>
            <a:off x="7451049" y="3418870"/>
            <a:ext cx="523221" cy="523221"/>
          </a:xfrm>
          <a:prstGeom prst="rect">
            <a:avLst/>
          </a:prstGeom>
          <a:noFill/>
          <a:ln>
            <a:noFill/>
          </a:ln>
        </p:spPr>
      </p:pic>
      <p:pic>
        <p:nvPicPr>
          <p:cNvPr descr="Construction worker male outline" id="240" name="Google Shape;240;p19"/>
          <p:cNvPicPr preferRelativeResize="0"/>
          <p:nvPr/>
        </p:nvPicPr>
        <p:blipFill rotWithShape="1">
          <a:blip r:embed="rId3">
            <a:alphaModFix/>
          </a:blip>
          <a:srcRect b="0" l="0" r="0" t="0"/>
          <a:stretch/>
        </p:blipFill>
        <p:spPr>
          <a:xfrm>
            <a:off x="7459599" y="2785195"/>
            <a:ext cx="523221" cy="523221"/>
          </a:xfrm>
          <a:prstGeom prst="rect">
            <a:avLst/>
          </a:prstGeom>
          <a:noFill/>
          <a:ln>
            <a:noFill/>
          </a:ln>
        </p:spPr>
      </p:pic>
      <p:pic>
        <p:nvPicPr>
          <p:cNvPr descr="Bank outline" id="241" name="Google Shape;241;p19"/>
          <p:cNvPicPr preferRelativeResize="0"/>
          <p:nvPr/>
        </p:nvPicPr>
        <p:blipFill rotWithShape="1">
          <a:blip r:embed="rId3">
            <a:alphaModFix/>
          </a:blip>
          <a:srcRect b="0" l="0" r="0" t="0"/>
          <a:stretch/>
        </p:blipFill>
        <p:spPr>
          <a:xfrm>
            <a:off x="1223328" y="3447291"/>
            <a:ext cx="523222" cy="523222"/>
          </a:xfrm>
          <a:prstGeom prst="rect">
            <a:avLst/>
          </a:prstGeom>
          <a:noFill/>
          <a:ln>
            <a:noFill/>
          </a:ln>
        </p:spPr>
      </p:pic>
      <p:pic>
        <p:nvPicPr>
          <p:cNvPr descr="Office Chair outline" id="242" name="Google Shape;242;p19"/>
          <p:cNvPicPr preferRelativeResize="0"/>
          <p:nvPr/>
        </p:nvPicPr>
        <p:blipFill rotWithShape="1">
          <a:blip r:embed="rId3">
            <a:alphaModFix/>
          </a:blip>
          <a:srcRect b="0" l="0" r="0" t="0"/>
          <a:stretch/>
        </p:blipFill>
        <p:spPr>
          <a:xfrm>
            <a:off x="3600607" y="1973384"/>
            <a:ext cx="523223" cy="523223"/>
          </a:xfrm>
          <a:prstGeom prst="rect">
            <a:avLst/>
          </a:prstGeom>
          <a:noFill/>
          <a:ln>
            <a:noFill/>
          </a:ln>
        </p:spPr>
      </p:pic>
      <p:pic>
        <p:nvPicPr>
          <p:cNvPr descr="Questions outline" id="243" name="Google Shape;243;p19"/>
          <p:cNvPicPr preferRelativeResize="0"/>
          <p:nvPr/>
        </p:nvPicPr>
        <p:blipFill rotWithShape="1">
          <a:blip r:embed="rId3">
            <a:alphaModFix/>
          </a:blip>
          <a:srcRect b="0" l="0" r="0" t="0"/>
          <a:stretch/>
        </p:blipFill>
        <p:spPr>
          <a:xfrm>
            <a:off x="4348370" y="1267482"/>
            <a:ext cx="523221" cy="523221"/>
          </a:xfrm>
          <a:prstGeom prst="rect">
            <a:avLst/>
          </a:prstGeom>
          <a:noFill/>
          <a:ln>
            <a:noFill/>
          </a:ln>
        </p:spPr>
      </p:pic>
      <p:pic>
        <p:nvPicPr>
          <p:cNvPr descr="Questions outline" id="244" name="Google Shape;244;p19"/>
          <p:cNvPicPr preferRelativeResize="0"/>
          <p:nvPr/>
        </p:nvPicPr>
        <p:blipFill rotWithShape="1">
          <a:blip r:embed="rId3">
            <a:alphaModFix/>
          </a:blip>
          <a:srcRect b="0" l="0" r="0" t="0"/>
          <a:stretch/>
        </p:blipFill>
        <p:spPr>
          <a:xfrm>
            <a:off x="7540349" y="5503107"/>
            <a:ext cx="523221" cy="523221"/>
          </a:xfrm>
          <a:prstGeom prst="rect">
            <a:avLst/>
          </a:prstGeom>
          <a:noFill/>
          <a:ln>
            <a:noFill/>
          </a:ln>
        </p:spPr>
      </p:pic>
      <p:sp>
        <p:nvSpPr>
          <p:cNvPr id="245" name="Google Shape;245;p19"/>
          <p:cNvSpPr txBox="1"/>
          <p:nvPr/>
        </p:nvSpPr>
        <p:spPr>
          <a:xfrm>
            <a:off x="3958324" y="2580809"/>
            <a:ext cx="27624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D4D4D"/>
              </a:buClr>
              <a:buSzPts val="1400"/>
              <a:buFont typeface="Montserrat"/>
              <a:buNone/>
            </a:pPr>
            <a:r>
              <a:rPr b="1" i="0" lang="en-US" sz="1400" u="none" cap="none" strike="noStrike">
                <a:solidFill>
                  <a:srgbClr val="4D4D4D"/>
                </a:solidFill>
                <a:latin typeface="Montserrat"/>
                <a:ea typeface="Montserrat"/>
                <a:cs typeface="Montserrat"/>
                <a:sym typeface="Montserrat"/>
              </a:rPr>
              <a:t>RICHARD ZEMOROZ</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400"/>
              <a:buFont typeface="Calibri"/>
              <a:buNone/>
            </a:pPr>
            <a:r>
              <a:t/>
            </a:r>
            <a:endParaRPr b="0" i="0" sz="400" u="none" cap="none" strike="noStrike">
              <a:solidFill>
                <a:srgbClr val="BFBFBF"/>
              </a:solidFill>
              <a:latin typeface="Montserrat"/>
              <a:ea typeface="Montserrat"/>
              <a:cs typeface="Montserrat"/>
              <a:sym typeface="Montserrat"/>
            </a:endParaRPr>
          </a:p>
          <a:p>
            <a:pPr indent="0" lvl="0" marL="0" marR="0" rtl="0" algn="l">
              <a:lnSpc>
                <a:spcPct val="100000"/>
              </a:lnSpc>
              <a:spcBef>
                <a:spcPts val="0"/>
              </a:spcBef>
              <a:spcAft>
                <a:spcPts val="0"/>
              </a:spcAft>
              <a:buClr>
                <a:srgbClr val="A5A5A5"/>
              </a:buClr>
              <a:buSzPts val="1000"/>
              <a:buFont typeface="Montserrat"/>
              <a:buNone/>
            </a:pPr>
            <a:r>
              <a:rPr b="0" i="0" lang="en-US" sz="1000" u="none" cap="none" strike="noStrike">
                <a:solidFill>
                  <a:srgbClr val="A5A5A5"/>
                </a:solidFill>
                <a:latin typeface="Montserrat"/>
                <a:ea typeface="Montserrat"/>
                <a:cs typeface="Montserrat"/>
                <a:sym typeface="Montserrat"/>
              </a:rPr>
              <a:t>SENIOR PROJECT GEOLOGIST</a:t>
            </a:r>
            <a:endParaRPr b="0" i="0" sz="1400" u="none" cap="none" strike="noStrike">
              <a:solidFill>
                <a:srgbClr val="000000"/>
              </a:solidFill>
              <a:latin typeface="Arial"/>
              <a:ea typeface="Arial"/>
              <a:cs typeface="Arial"/>
              <a:sym typeface="Arial"/>
            </a:endParaRPr>
          </a:p>
        </p:txBody>
      </p:sp>
      <p:sp>
        <p:nvSpPr>
          <p:cNvPr id="246" name="Google Shape;246;p19"/>
          <p:cNvSpPr txBox="1"/>
          <p:nvPr/>
        </p:nvSpPr>
        <p:spPr>
          <a:xfrm>
            <a:off x="7379416" y="2524777"/>
            <a:ext cx="43296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D4D4D"/>
              </a:buClr>
              <a:buSzPts val="1400"/>
              <a:buFont typeface="Montserrat"/>
              <a:buNone/>
            </a:pPr>
            <a:r>
              <a:rPr b="1" i="0" lang="en-US" sz="1400" u="none" cap="none" strike="noStrike">
                <a:solidFill>
                  <a:srgbClr val="4D4D4D"/>
                </a:solidFill>
                <a:latin typeface="Montserrat"/>
                <a:ea typeface="Montserrat"/>
                <a:cs typeface="Montserrat"/>
                <a:sym typeface="Montserrat"/>
              </a:rPr>
              <a:t>PAUL POGGIONE</a:t>
            </a:r>
            <a:r>
              <a:rPr b="0" i="0" lang="en-US" sz="1400" u="none" cap="none" strike="noStrike">
                <a:solidFill>
                  <a:srgbClr val="4D4D4D"/>
                </a:solidFill>
                <a:latin typeface="Montserrat"/>
                <a:ea typeface="Montserrat"/>
                <a:cs typeface="Montserrat"/>
                <a:sym typeface="Montserrat"/>
              </a:rPr>
              <a:t>,</a:t>
            </a:r>
            <a:r>
              <a:rPr b="1" i="0" lang="en-US" sz="1400" u="none" cap="none" strike="noStrike">
                <a:solidFill>
                  <a:srgbClr val="4D4D4D"/>
                </a:solidFill>
                <a:latin typeface="Montserrat"/>
                <a:ea typeface="Montserrat"/>
                <a:cs typeface="Montserrat"/>
                <a:sym typeface="Montserrat"/>
              </a:rPr>
              <a:t> </a:t>
            </a:r>
            <a:r>
              <a:rPr b="0" i="0" lang="en-US" sz="1200" u="none" cap="none" strike="noStrike">
                <a:solidFill>
                  <a:srgbClr val="4D4D4D"/>
                </a:solidFill>
                <a:latin typeface="Montserrat"/>
                <a:ea typeface="Montserrat"/>
                <a:cs typeface="Montserrat"/>
                <a:sym typeface="Montserrat"/>
              </a:rPr>
              <a:t>CIM</a:t>
            </a:r>
            <a:endParaRPr b="0" i="0" sz="1200" u="none" cap="none" strike="noStrike">
              <a:solidFill>
                <a:srgbClr val="4D4D4D"/>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400"/>
              <a:buFont typeface="Calibri"/>
              <a:buNone/>
            </a:pPr>
            <a:r>
              <a:t/>
            </a:r>
            <a:endParaRPr b="0" i="0" sz="400" u="none" cap="none" strike="noStrike">
              <a:solidFill>
                <a:srgbClr val="BFBFBF"/>
              </a:solidFill>
              <a:latin typeface="Montserrat"/>
              <a:ea typeface="Montserrat"/>
              <a:cs typeface="Montserrat"/>
              <a:sym typeface="Montserrat"/>
            </a:endParaRPr>
          </a:p>
          <a:p>
            <a:pPr indent="0" lvl="0" marL="0" marR="0" rtl="0" algn="l">
              <a:lnSpc>
                <a:spcPct val="100000"/>
              </a:lnSpc>
              <a:spcBef>
                <a:spcPts val="0"/>
              </a:spcBef>
              <a:spcAft>
                <a:spcPts val="0"/>
              </a:spcAft>
              <a:buClr>
                <a:srgbClr val="A5A5A5"/>
              </a:buClr>
              <a:buSzPts val="1000"/>
              <a:buFont typeface="Montserrat"/>
              <a:buNone/>
            </a:pPr>
            <a:r>
              <a:rPr b="0" i="0" lang="en-US" sz="1000" u="none" cap="none" strike="noStrike">
                <a:solidFill>
                  <a:srgbClr val="A5A5A5"/>
                </a:solidFill>
                <a:latin typeface="Montserrat"/>
                <a:ea typeface="Montserrat"/>
                <a:cs typeface="Montserrat"/>
                <a:sym typeface="Montserrat"/>
              </a:rPr>
              <a:t>STRATEGIC DEVELOPMENT </a:t>
            </a:r>
            <a:endParaRPr b="0" i="0" sz="1400" u="none" cap="none" strike="noStrike">
              <a:solidFill>
                <a:srgbClr val="000000"/>
              </a:solidFill>
              <a:latin typeface="Arial"/>
              <a:ea typeface="Arial"/>
              <a:cs typeface="Arial"/>
              <a:sym typeface="Arial"/>
            </a:endParaRPr>
          </a:p>
        </p:txBody>
      </p:sp>
      <p:sp>
        <p:nvSpPr>
          <p:cNvPr id="247" name="Google Shape;247;p19"/>
          <p:cNvSpPr txBox="1"/>
          <p:nvPr/>
        </p:nvSpPr>
        <p:spPr>
          <a:xfrm>
            <a:off x="838192" y="4377591"/>
            <a:ext cx="43296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D4D4D"/>
              </a:buClr>
              <a:buSzPts val="1400"/>
              <a:buFont typeface="Montserrat"/>
              <a:buNone/>
            </a:pPr>
            <a:r>
              <a:rPr b="1" i="0" lang="en-US" sz="1400" u="none" cap="none" strike="noStrike">
                <a:solidFill>
                  <a:srgbClr val="4D4D4D"/>
                </a:solidFill>
                <a:latin typeface="Montserrat"/>
                <a:ea typeface="Montserrat"/>
                <a:cs typeface="Montserrat"/>
                <a:sym typeface="Montserrat"/>
              </a:rPr>
              <a:t>RON HEBERT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400"/>
              <a:buFont typeface="Calibri"/>
              <a:buNone/>
            </a:pPr>
            <a:r>
              <a:t/>
            </a:r>
            <a:endParaRPr b="0" i="0" sz="400" u="none" cap="none" strike="noStrike">
              <a:solidFill>
                <a:srgbClr val="BFBFBF"/>
              </a:solidFill>
              <a:latin typeface="Montserrat"/>
              <a:ea typeface="Montserrat"/>
              <a:cs typeface="Montserrat"/>
              <a:sym typeface="Montserrat"/>
            </a:endParaRPr>
          </a:p>
          <a:p>
            <a:pPr indent="0" lvl="0" marL="0" marR="0" rtl="0" algn="l">
              <a:lnSpc>
                <a:spcPct val="100000"/>
              </a:lnSpc>
              <a:spcBef>
                <a:spcPts val="0"/>
              </a:spcBef>
              <a:spcAft>
                <a:spcPts val="0"/>
              </a:spcAft>
              <a:buClr>
                <a:srgbClr val="A5A5A5"/>
              </a:buClr>
              <a:buSzPts val="1000"/>
              <a:buFont typeface="Montserrat"/>
              <a:buNone/>
            </a:pPr>
            <a:r>
              <a:rPr b="0" i="0" lang="en-US" sz="1000" u="none" cap="none" strike="noStrike">
                <a:solidFill>
                  <a:srgbClr val="A5A5A5"/>
                </a:solidFill>
                <a:latin typeface="Montserrat"/>
                <a:ea typeface="Montserrat"/>
                <a:cs typeface="Montserrat"/>
                <a:sym typeface="Montserrat"/>
              </a:rPr>
              <a:t>LEAD DIRECTOR, PGM SPECIALIST</a:t>
            </a:r>
            <a:endParaRPr b="0" i="0" sz="1400" u="none" cap="none" strike="noStrike">
              <a:solidFill>
                <a:srgbClr val="000000"/>
              </a:solidFill>
              <a:latin typeface="Arial"/>
              <a:ea typeface="Arial"/>
              <a:cs typeface="Arial"/>
              <a:sym typeface="Arial"/>
            </a:endParaRPr>
          </a:p>
        </p:txBody>
      </p:sp>
      <p:sp>
        <p:nvSpPr>
          <p:cNvPr id="248" name="Google Shape;248;p19"/>
          <p:cNvSpPr txBox="1"/>
          <p:nvPr/>
        </p:nvSpPr>
        <p:spPr>
          <a:xfrm>
            <a:off x="3954686" y="4376088"/>
            <a:ext cx="43296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D4D4D"/>
              </a:buClr>
              <a:buSzPts val="1400"/>
              <a:buFont typeface="Montserrat"/>
              <a:buNone/>
            </a:pPr>
            <a:r>
              <a:rPr b="1" i="0" lang="en-US" sz="1400" u="none" cap="none" strike="noStrike">
                <a:solidFill>
                  <a:srgbClr val="4D4D4D"/>
                </a:solidFill>
                <a:latin typeface="Montserrat"/>
                <a:ea typeface="Montserrat"/>
                <a:cs typeface="Montserrat"/>
                <a:sym typeface="Montserrat"/>
              </a:rPr>
              <a:t>CURT FREEMAN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400"/>
              <a:buFont typeface="Calibri"/>
              <a:buNone/>
            </a:pPr>
            <a:r>
              <a:t/>
            </a:r>
            <a:endParaRPr b="0" i="0" sz="400" u="none" cap="none" strike="noStrike">
              <a:solidFill>
                <a:srgbClr val="BFBFBF"/>
              </a:solidFill>
              <a:latin typeface="Montserrat"/>
              <a:ea typeface="Montserrat"/>
              <a:cs typeface="Montserrat"/>
              <a:sym typeface="Montserrat"/>
            </a:endParaRPr>
          </a:p>
          <a:p>
            <a:pPr indent="0" lvl="0" marL="0" marR="0" rtl="0" algn="l">
              <a:lnSpc>
                <a:spcPct val="100000"/>
              </a:lnSpc>
              <a:spcBef>
                <a:spcPts val="0"/>
              </a:spcBef>
              <a:spcAft>
                <a:spcPts val="0"/>
              </a:spcAft>
              <a:buClr>
                <a:srgbClr val="A5A5A5"/>
              </a:buClr>
              <a:buSzPts val="1000"/>
              <a:buFont typeface="Montserrat"/>
              <a:buNone/>
            </a:pPr>
            <a:r>
              <a:rPr b="0" i="0" lang="en-US" sz="1000" u="none" cap="none" strike="noStrike">
                <a:solidFill>
                  <a:srgbClr val="A5A5A5"/>
                </a:solidFill>
                <a:latin typeface="Montserrat"/>
                <a:ea typeface="Montserrat"/>
                <a:cs typeface="Montserrat"/>
                <a:sym typeface="Montserrat"/>
              </a:rPr>
              <a:t>LEAD DIRECTOR, ALASKA GEOSCIENCE EXPERT</a:t>
            </a:r>
            <a:endParaRPr b="0" i="0" sz="1400" u="none" cap="none" strike="noStrike">
              <a:solidFill>
                <a:srgbClr val="000000"/>
              </a:solidFill>
              <a:latin typeface="Arial"/>
              <a:ea typeface="Arial"/>
              <a:cs typeface="Arial"/>
              <a:sym typeface="Arial"/>
            </a:endParaRPr>
          </a:p>
        </p:txBody>
      </p:sp>
      <p:sp>
        <p:nvSpPr>
          <p:cNvPr id="249" name="Google Shape;249;p19"/>
          <p:cNvSpPr txBox="1"/>
          <p:nvPr/>
        </p:nvSpPr>
        <p:spPr>
          <a:xfrm>
            <a:off x="7374949" y="3420378"/>
            <a:ext cx="43296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A5A5A5"/>
              </a:buClr>
              <a:buSzPts val="1000"/>
              <a:buFont typeface="Montserrat"/>
              <a:buNone/>
            </a:pPr>
            <a:r>
              <a:t/>
            </a:r>
            <a:endParaRPr b="0" i="0" sz="1400" u="none" cap="none" strike="noStrike">
              <a:solidFill>
                <a:srgbClr val="000000"/>
              </a:solidFill>
              <a:latin typeface="Arial"/>
              <a:ea typeface="Arial"/>
              <a:cs typeface="Arial"/>
              <a:sym typeface="Arial"/>
            </a:endParaRPr>
          </a:p>
        </p:txBody>
      </p:sp>
      <p:sp>
        <p:nvSpPr>
          <p:cNvPr id="250" name="Google Shape;250;p19"/>
          <p:cNvSpPr txBox="1"/>
          <p:nvPr/>
        </p:nvSpPr>
        <p:spPr>
          <a:xfrm>
            <a:off x="7370871" y="3460559"/>
            <a:ext cx="43296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D4D4D"/>
              </a:buClr>
              <a:buSzPts val="1400"/>
              <a:buFont typeface="Montserrat"/>
              <a:buNone/>
            </a:pPr>
            <a:r>
              <a:rPr b="1" i="0" lang="en-US" sz="1400" u="none" cap="none" strike="noStrike">
                <a:solidFill>
                  <a:srgbClr val="4D4D4D"/>
                </a:solidFill>
                <a:latin typeface="Montserrat"/>
                <a:ea typeface="Montserrat"/>
                <a:cs typeface="Montserrat"/>
                <a:sym typeface="Montserrat"/>
              </a:rPr>
              <a:t>AXIOM EXPLORATION</a:t>
            </a:r>
            <a:r>
              <a:rPr b="0" i="0" lang="en-US" sz="1200" u="none" cap="none" strike="noStrike">
                <a:solidFill>
                  <a:srgbClr val="4D4D4D"/>
                </a:solidFill>
                <a:latin typeface="Montserrat"/>
                <a:ea typeface="Montserrat"/>
                <a:cs typeface="Montserrat"/>
                <a:sym typeface="Montserrat"/>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400"/>
              <a:buFont typeface="Calibri"/>
              <a:buNone/>
            </a:pPr>
            <a:r>
              <a:t/>
            </a:r>
            <a:endParaRPr b="0" i="0" sz="400" u="none" cap="none" strike="noStrike">
              <a:solidFill>
                <a:srgbClr val="BFBFBF"/>
              </a:solidFill>
              <a:latin typeface="Montserrat"/>
              <a:ea typeface="Montserrat"/>
              <a:cs typeface="Montserrat"/>
              <a:sym typeface="Montserrat"/>
            </a:endParaRPr>
          </a:p>
          <a:p>
            <a:pPr indent="0" lvl="0" marL="0" marR="0" rtl="0" algn="l">
              <a:lnSpc>
                <a:spcPct val="100000"/>
              </a:lnSpc>
              <a:spcBef>
                <a:spcPts val="0"/>
              </a:spcBef>
              <a:spcAft>
                <a:spcPts val="0"/>
              </a:spcAft>
              <a:buClr>
                <a:srgbClr val="A5A5A5"/>
              </a:buClr>
              <a:buSzPts val="1000"/>
              <a:buFont typeface="Montserrat"/>
              <a:buNone/>
            </a:pPr>
            <a:r>
              <a:rPr b="0" i="0" lang="en-US" sz="1000" u="none" cap="none" strike="noStrike">
                <a:solidFill>
                  <a:srgbClr val="A5A5A5"/>
                </a:solidFill>
                <a:latin typeface="Montserrat"/>
                <a:ea typeface="Montserrat"/>
                <a:cs typeface="Montserrat"/>
                <a:sym typeface="Montserrat"/>
              </a:rPr>
              <a:t>MULTI DISCIPLINARY CONSULTING GROUP</a:t>
            </a:r>
            <a:endParaRPr b="0" i="0" sz="1400" u="none" cap="none" strike="noStrike">
              <a:solidFill>
                <a:srgbClr val="000000"/>
              </a:solidFill>
              <a:latin typeface="Arial"/>
              <a:ea typeface="Arial"/>
              <a:cs typeface="Arial"/>
              <a:sym typeface="Arial"/>
            </a:endParaRPr>
          </a:p>
        </p:txBody>
      </p:sp>
      <p:sp>
        <p:nvSpPr>
          <p:cNvPr id="251" name="Google Shape;251;p19"/>
          <p:cNvSpPr/>
          <p:nvPr/>
        </p:nvSpPr>
        <p:spPr>
          <a:xfrm>
            <a:off x="757450" y="6346200"/>
            <a:ext cx="1259100" cy="378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a:solidFill>
                  <a:srgbClr val="AEABAB"/>
                </a:solidFill>
                <a:latin typeface="Montserrat"/>
                <a:ea typeface="Montserrat"/>
                <a:cs typeface="Montserrat"/>
                <a:sym typeface="Montserrat"/>
              </a:rPr>
              <a:t>H2 2026</a:t>
            </a:r>
            <a:endParaRPr>
              <a:latin typeface="Calibri"/>
              <a:ea typeface="Calibri"/>
              <a:cs typeface="Calibri"/>
              <a:sym typeface="Calibri"/>
            </a:endParaRPr>
          </a:p>
        </p:txBody>
      </p:sp>
      <p:sp>
        <p:nvSpPr>
          <p:cNvPr id="252" name="Google Shape;252;p19"/>
          <p:cNvSpPr txBox="1"/>
          <p:nvPr/>
        </p:nvSpPr>
        <p:spPr>
          <a:xfrm>
            <a:off x="7379421" y="4328134"/>
            <a:ext cx="43296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D4D4D"/>
              </a:buClr>
              <a:buSzPts val="1400"/>
              <a:buFont typeface="Montserrat"/>
              <a:buNone/>
            </a:pPr>
            <a:r>
              <a:rPr b="1" lang="en-US">
                <a:solidFill>
                  <a:srgbClr val="4D4D4D"/>
                </a:solidFill>
                <a:latin typeface="Montserrat"/>
                <a:ea typeface="Montserrat"/>
                <a:cs typeface="Montserrat"/>
                <a:sym typeface="Montserrat"/>
              </a:rPr>
              <a:t>CLARK</a:t>
            </a:r>
            <a:r>
              <a:rPr b="1" i="0" lang="en-US" sz="1400" u="none" cap="none" strike="noStrike">
                <a:solidFill>
                  <a:srgbClr val="4D4D4D"/>
                </a:solidFill>
                <a:latin typeface="Montserrat"/>
                <a:ea typeface="Montserrat"/>
                <a:cs typeface="Montserrat"/>
                <a:sym typeface="Montserrat"/>
              </a:rPr>
              <a:t> EXPLORATION</a:t>
            </a:r>
            <a:r>
              <a:rPr b="0" i="0" lang="en-US" sz="1200" u="none" cap="none" strike="noStrike">
                <a:solidFill>
                  <a:srgbClr val="4D4D4D"/>
                </a:solidFill>
                <a:latin typeface="Montserrat"/>
                <a:ea typeface="Montserrat"/>
                <a:cs typeface="Montserrat"/>
                <a:sym typeface="Montserrat"/>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400"/>
              <a:buFont typeface="Calibri"/>
              <a:buNone/>
            </a:pPr>
            <a:r>
              <a:t/>
            </a:r>
            <a:endParaRPr b="0" i="0" sz="400" u="none" cap="none" strike="noStrike">
              <a:solidFill>
                <a:srgbClr val="BFBFBF"/>
              </a:solidFill>
              <a:latin typeface="Montserrat"/>
              <a:ea typeface="Montserrat"/>
              <a:cs typeface="Montserrat"/>
              <a:sym typeface="Montserrat"/>
            </a:endParaRPr>
          </a:p>
          <a:p>
            <a:pPr indent="0" lvl="0" marL="0" marR="0" rtl="0" algn="l">
              <a:lnSpc>
                <a:spcPct val="100000"/>
              </a:lnSpc>
              <a:spcBef>
                <a:spcPts val="0"/>
              </a:spcBef>
              <a:spcAft>
                <a:spcPts val="0"/>
              </a:spcAft>
              <a:buClr>
                <a:srgbClr val="A5A5A5"/>
              </a:buClr>
              <a:buSzPts val="1000"/>
              <a:buFont typeface="Montserrat"/>
              <a:buNone/>
            </a:pPr>
            <a:r>
              <a:rPr lang="en-US" sz="1000">
                <a:solidFill>
                  <a:srgbClr val="A5A5A5"/>
                </a:solidFill>
                <a:latin typeface="Montserrat"/>
                <a:ea typeface="Montserrat"/>
                <a:cs typeface="Montserrat"/>
                <a:sym typeface="Montserrat"/>
              </a:rPr>
              <a:t>GEO </a:t>
            </a:r>
            <a:r>
              <a:rPr b="0" i="0" lang="en-US" sz="1000" u="none" cap="none" strike="noStrike">
                <a:solidFill>
                  <a:srgbClr val="A5A5A5"/>
                </a:solidFill>
                <a:latin typeface="Montserrat"/>
                <a:ea typeface="Montserrat"/>
                <a:cs typeface="Montserrat"/>
                <a:sym typeface="Montserrat"/>
              </a:rPr>
              <a:t>CONSULTING GROUP | SPECIALIST IN NW ON</a:t>
            </a:r>
            <a:r>
              <a:rPr lang="en-US" sz="1000">
                <a:solidFill>
                  <a:srgbClr val="A5A5A5"/>
                </a:solidFill>
                <a:latin typeface="Montserrat"/>
                <a:ea typeface="Montserrat"/>
                <a:cs typeface="Montserrat"/>
                <a:sym typeface="Montserrat"/>
              </a:rPr>
              <a:t>TARIO</a:t>
            </a:r>
            <a:endParaRPr b="0" i="0" sz="1400" u="none" cap="none" strike="noStrike">
              <a:solidFill>
                <a:srgbClr val="000000"/>
              </a:solidFill>
              <a:latin typeface="Arial"/>
              <a:ea typeface="Arial"/>
              <a:cs typeface="Arial"/>
              <a:sym typeface="Arial"/>
            </a:endParaRPr>
          </a:p>
        </p:txBody>
      </p:sp>
      <p:sp>
        <p:nvSpPr>
          <p:cNvPr id="253" name="Google Shape;253;p19"/>
          <p:cNvSpPr txBox="1"/>
          <p:nvPr/>
        </p:nvSpPr>
        <p:spPr>
          <a:xfrm>
            <a:off x="838196" y="5361159"/>
            <a:ext cx="4329600" cy="677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D4D4D"/>
              </a:buClr>
              <a:buSzPts val="1400"/>
              <a:buFont typeface="Montserrat"/>
              <a:buNone/>
            </a:pPr>
            <a:r>
              <a:rPr b="1" lang="en-US">
                <a:solidFill>
                  <a:srgbClr val="4D4D4D"/>
                </a:solidFill>
                <a:latin typeface="Montserrat"/>
                <a:ea typeface="Montserrat"/>
                <a:cs typeface="Montserrat"/>
                <a:sym typeface="Montserrat"/>
              </a:rPr>
              <a:t>DOUG BUNDY</a:t>
            </a:r>
            <a:r>
              <a:rPr b="0" i="0" lang="en-US" sz="1200" u="none" cap="none" strike="noStrike">
                <a:solidFill>
                  <a:srgbClr val="4D4D4D"/>
                </a:solidFill>
                <a:latin typeface="Montserrat"/>
                <a:ea typeface="Montserrat"/>
                <a:cs typeface="Montserrat"/>
                <a:sym typeface="Montserrat"/>
              </a:rPr>
              <a:t>,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400"/>
              <a:buFont typeface="Calibri"/>
              <a:buNone/>
            </a:pPr>
            <a:r>
              <a:t/>
            </a:r>
            <a:endParaRPr b="0" i="0" sz="400" u="none" cap="none" strike="noStrike">
              <a:solidFill>
                <a:srgbClr val="BFBFBF"/>
              </a:solidFill>
              <a:latin typeface="Montserrat"/>
              <a:ea typeface="Montserrat"/>
              <a:cs typeface="Montserrat"/>
              <a:sym typeface="Montserrat"/>
            </a:endParaRPr>
          </a:p>
          <a:p>
            <a:pPr indent="0" lvl="0" marL="0" marR="0" rtl="0" algn="l">
              <a:lnSpc>
                <a:spcPct val="100000"/>
              </a:lnSpc>
              <a:spcBef>
                <a:spcPts val="0"/>
              </a:spcBef>
              <a:spcAft>
                <a:spcPts val="0"/>
              </a:spcAft>
              <a:buClr>
                <a:srgbClr val="A5A5A5"/>
              </a:buClr>
              <a:buSzPts val="1000"/>
              <a:buFont typeface="Montserrat"/>
              <a:buNone/>
            </a:pPr>
            <a:r>
              <a:rPr lang="en-US" sz="1000">
                <a:solidFill>
                  <a:srgbClr val="A5A5A5"/>
                </a:solidFill>
                <a:latin typeface="Montserrat"/>
                <a:ea typeface="Montserrat"/>
                <a:cs typeface="Montserrat"/>
                <a:sym typeface="Montserrat"/>
              </a:rPr>
              <a:t>MANAGER, </a:t>
            </a:r>
            <a:r>
              <a:rPr lang="en-US" sz="1000">
                <a:solidFill>
                  <a:srgbClr val="A5A5A5"/>
                </a:solidFill>
                <a:latin typeface="Montserrat"/>
                <a:ea typeface="Montserrat"/>
                <a:cs typeface="Montserrat"/>
                <a:sym typeface="Montserrat"/>
              </a:rPr>
              <a:t>EXPEDITOR</a:t>
            </a:r>
            <a:r>
              <a:rPr lang="en-US" sz="1000">
                <a:solidFill>
                  <a:srgbClr val="A5A5A5"/>
                </a:solidFill>
                <a:latin typeface="Montserrat"/>
                <a:ea typeface="Montserrat"/>
                <a:cs typeface="Montserrat"/>
                <a:sym typeface="Montserrat"/>
              </a:rPr>
              <a:t>, </a:t>
            </a:r>
            <a:endParaRPr sz="1000">
              <a:solidFill>
                <a:srgbClr val="A5A5A5"/>
              </a:solidFill>
              <a:latin typeface="Montserrat"/>
              <a:ea typeface="Montserrat"/>
              <a:cs typeface="Montserrat"/>
              <a:sym typeface="Montserrat"/>
            </a:endParaRPr>
          </a:p>
          <a:p>
            <a:pPr indent="0" lvl="0" marL="0" marR="0" rtl="0" algn="l">
              <a:lnSpc>
                <a:spcPct val="100000"/>
              </a:lnSpc>
              <a:spcBef>
                <a:spcPts val="0"/>
              </a:spcBef>
              <a:spcAft>
                <a:spcPts val="0"/>
              </a:spcAft>
              <a:buClr>
                <a:srgbClr val="A5A5A5"/>
              </a:buClr>
              <a:buSzPts val="1000"/>
              <a:buFont typeface="Montserrat"/>
              <a:buNone/>
            </a:pPr>
            <a:r>
              <a:rPr lang="en-US" sz="1000">
                <a:solidFill>
                  <a:srgbClr val="A5A5A5"/>
                </a:solidFill>
                <a:latin typeface="Montserrat"/>
                <a:ea typeface="Montserrat"/>
                <a:cs typeface="Montserrat"/>
                <a:sym typeface="Montserrat"/>
              </a:rPr>
              <a:t>PROSPECTOR (NW ONTARIO)</a:t>
            </a:r>
            <a:endParaRPr b="0" i="0" sz="1400" u="none" cap="none" strike="noStrike">
              <a:solidFill>
                <a:srgbClr val="000000"/>
              </a:solidFill>
              <a:latin typeface="Arial"/>
              <a:ea typeface="Arial"/>
              <a:cs typeface="Arial"/>
              <a:sym typeface="Arial"/>
            </a:endParaRPr>
          </a:p>
        </p:txBody>
      </p:sp>
      <p:sp>
        <p:nvSpPr>
          <p:cNvPr id="254" name="Google Shape;254;p19"/>
          <p:cNvSpPr txBox="1"/>
          <p:nvPr/>
        </p:nvSpPr>
        <p:spPr>
          <a:xfrm>
            <a:off x="4008096" y="5299334"/>
            <a:ext cx="43296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D4D4D"/>
              </a:buClr>
              <a:buSzPts val="1400"/>
              <a:buFont typeface="Montserrat"/>
              <a:buNone/>
            </a:pPr>
            <a:r>
              <a:rPr b="1" lang="en-US">
                <a:solidFill>
                  <a:srgbClr val="4D4D4D"/>
                </a:solidFill>
                <a:latin typeface="Montserrat"/>
                <a:ea typeface="Montserrat"/>
                <a:cs typeface="Montserrat"/>
                <a:sym typeface="Montserrat"/>
              </a:rPr>
              <a:t>CRAIG RAVNAAS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400"/>
              <a:buFont typeface="Calibri"/>
              <a:buNone/>
            </a:pPr>
            <a:r>
              <a:t/>
            </a:r>
            <a:endParaRPr b="0" i="0" sz="400" u="none" cap="none" strike="noStrike">
              <a:solidFill>
                <a:srgbClr val="BFBFBF"/>
              </a:solidFill>
              <a:latin typeface="Montserrat"/>
              <a:ea typeface="Montserrat"/>
              <a:cs typeface="Montserrat"/>
              <a:sym typeface="Montserrat"/>
            </a:endParaRPr>
          </a:p>
          <a:p>
            <a:pPr indent="0" lvl="0" marL="0" marR="0" rtl="0" algn="l">
              <a:lnSpc>
                <a:spcPct val="100000"/>
              </a:lnSpc>
              <a:spcBef>
                <a:spcPts val="0"/>
              </a:spcBef>
              <a:spcAft>
                <a:spcPts val="0"/>
              </a:spcAft>
              <a:buClr>
                <a:srgbClr val="A5A5A5"/>
              </a:buClr>
              <a:buSzPts val="1000"/>
              <a:buFont typeface="Montserrat"/>
              <a:buNone/>
            </a:pPr>
            <a:r>
              <a:rPr lang="en-US" sz="1000">
                <a:solidFill>
                  <a:srgbClr val="A5A5A5"/>
                </a:solidFill>
                <a:latin typeface="Montserrat"/>
                <a:ea typeface="Montserrat"/>
                <a:cs typeface="Montserrat"/>
                <a:sym typeface="Montserrat"/>
              </a:rPr>
              <a:t>SENIOR CONSULTING GEOLOGIST (NW ONTARIO</a:t>
            </a:r>
            <a:endParaRPr b="0" i="0" sz="1400" u="none" cap="none" strike="noStrike">
              <a:solidFill>
                <a:srgbClr val="000000"/>
              </a:solidFill>
              <a:latin typeface="Arial"/>
              <a:ea typeface="Arial"/>
              <a:cs typeface="Arial"/>
              <a:sym typeface="Arial"/>
            </a:endParaRPr>
          </a:p>
        </p:txBody>
      </p:sp>
      <p:sp>
        <p:nvSpPr>
          <p:cNvPr id="255" name="Google Shape;255;p19"/>
          <p:cNvSpPr txBox="1"/>
          <p:nvPr/>
        </p:nvSpPr>
        <p:spPr>
          <a:xfrm>
            <a:off x="7459596" y="5291659"/>
            <a:ext cx="4329600" cy="5232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400"/>
              <a:buFont typeface="Montserrat"/>
              <a:buNone/>
            </a:pPr>
            <a:r>
              <a:rPr b="1" lang="en-US">
                <a:solidFill>
                  <a:schemeClr val="dk1"/>
                </a:solidFill>
                <a:latin typeface="Montserrat"/>
                <a:ea typeface="Montserrat"/>
                <a:cs typeface="Montserrat"/>
                <a:sym typeface="Montserrat"/>
              </a:rPr>
              <a:t>DAVE SALARI</a:t>
            </a:r>
            <a:endParaRPr/>
          </a:p>
          <a:p>
            <a:pPr indent="0" lvl="0" marL="0" marR="0" rtl="0" algn="l">
              <a:lnSpc>
                <a:spcPct val="100000"/>
              </a:lnSpc>
              <a:spcBef>
                <a:spcPts val="0"/>
              </a:spcBef>
              <a:spcAft>
                <a:spcPts val="0"/>
              </a:spcAft>
              <a:buClr>
                <a:schemeClr val="dk1"/>
              </a:buClr>
              <a:buSzPts val="400"/>
              <a:buFont typeface="Calibri"/>
              <a:buNone/>
            </a:pPr>
            <a:r>
              <a:t/>
            </a:r>
            <a:endParaRPr b="0" i="0" sz="400" u="none" cap="none" strike="noStrike">
              <a:solidFill>
                <a:srgbClr val="BFBFBF"/>
              </a:solidFill>
              <a:latin typeface="Montserrat"/>
              <a:ea typeface="Montserrat"/>
              <a:cs typeface="Montserrat"/>
              <a:sym typeface="Montserrat"/>
            </a:endParaRPr>
          </a:p>
          <a:p>
            <a:pPr indent="0" lvl="0" marL="0" marR="0" rtl="0" algn="l">
              <a:lnSpc>
                <a:spcPct val="100000"/>
              </a:lnSpc>
              <a:spcBef>
                <a:spcPts val="0"/>
              </a:spcBef>
              <a:spcAft>
                <a:spcPts val="0"/>
              </a:spcAft>
              <a:buClr>
                <a:srgbClr val="A5A5A5"/>
              </a:buClr>
              <a:buSzPts val="1000"/>
              <a:buFont typeface="Montserrat"/>
              <a:buNone/>
            </a:pPr>
            <a:r>
              <a:rPr lang="en-US" sz="1000">
                <a:solidFill>
                  <a:srgbClr val="A5A5A5"/>
                </a:solidFill>
                <a:latin typeface="Montserrat"/>
                <a:ea typeface="Montserrat"/>
                <a:cs typeface="Montserrat"/>
                <a:sym typeface="Montserrat"/>
              </a:rPr>
              <a:t>SENIOR METALLURGICAL CONSULTANT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20"/>
          <p:cNvSpPr txBox="1"/>
          <p:nvPr>
            <p:ph type="title"/>
          </p:nvPr>
        </p:nvSpPr>
        <p:spPr>
          <a:xfrm>
            <a:off x="838200" y="365126"/>
            <a:ext cx="10515600" cy="8931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4D4D4D"/>
              </a:buClr>
              <a:buSzPts val="2600"/>
              <a:buFont typeface="Montserrat"/>
              <a:buNone/>
            </a:pPr>
            <a:r>
              <a:rPr lang="en-US">
                <a:solidFill>
                  <a:srgbClr val="4D4D4D"/>
                </a:solidFill>
              </a:rPr>
              <a:t>COMMUNITY </a:t>
            </a:r>
            <a:r>
              <a:rPr lang="en-US">
                <a:solidFill>
                  <a:srgbClr val="10D10D"/>
                </a:solidFill>
              </a:rPr>
              <a:t>ENGAGEMENT</a:t>
            </a:r>
            <a:endParaRPr/>
          </a:p>
        </p:txBody>
      </p:sp>
      <p:sp>
        <p:nvSpPr>
          <p:cNvPr id="261" name="Google Shape;261;p20"/>
          <p:cNvSpPr txBox="1"/>
          <p:nvPr>
            <p:ph idx="12" type="sldNum"/>
          </p:nvPr>
        </p:nvSpPr>
        <p:spPr>
          <a:xfrm>
            <a:off x="8610600" y="6342282"/>
            <a:ext cx="27432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AEABAB"/>
              </a:buClr>
              <a:buSzPts val="1200"/>
              <a:buFont typeface="Montserrat"/>
              <a:buNone/>
            </a:pPr>
            <a:fld id="{00000000-1234-1234-1234-123412341234}" type="slidenum">
              <a:rPr b="0" i="0" lang="en-US" sz="1200" u="none" cap="none" strike="noStrike">
                <a:solidFill>
                  <a:srgbClr val="AEABAB"/>
                </a:solidFill>
                <a:latin typeface="Montserrat"/>
                <a:ea typeface="Montserrat"/>
                <a:cs typeface="Montserrat"/>
                <a:sym typeface="Montserrat"/>
              </a:rPr>
              <a:t>‹#›</a:t>
            </a:fld>
            <a:endParaRPr b="0" i="0" sz="1200" u="none" cap="none" strike="noStrike">
              <a:solidFill>
                <a:srgbClr val="AEABAB"/>
              </a:solidFill>
              <a:latin typeface="Montserrat"/>
              <a:ea typeface="Montserrat"/>
              <a:cs typeface="Montserrat"/>
              <a:sym typeface="Montserrat"/>
            </a:endParaRPr>
          </a:p>
        </p:txBody>
      </p:sp>
      <p:sp>
        <p:nvSpPr>
          <p:cNvPr id="262" name="Google Shape;262;p20"/>
          <p:cNvSpPr txBox="1"/>
          <p:nvPr/>
        </p:nvSpPr>
        <p:spPr>
          <a:xfrm>
            <a:off x="1194190" y="1595987"/>
            <a:ext cx="4377300" cy="784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D4D4D"/>
              </a:buClr>
              <a:buSzPts val="1400"/>
              <a:buFont typeface="Montserrat"/>
              <a:buNone/>
            </a:pPr>
            <a:r>
              <a:rPr b="1" lang="en-US" sz="1400">
                <a:solidFill>
                  <a:srgbClr val="4D4D4D"/>
                </a:solidFill>
                <a:latin typeface="Montserrat"/>
                <a:ea typeface="Montserrat"/>
                <a:cs typeface="Montserrat"/>
                <a:sym typeface="Montserrat"/>
              </a:rPr>
              <a:t>ABORIGINAL COMMUNITY RELATIONS</a:t>
            </a:r>
            <a:br>
              <a:rPr b="0" i="0" lang="en-US" sz="1500" u="none" cap="none" strike="noStrike">
                <a:solidFill>
                  <a:srgbClr val="4D4D4D"/>
                </a:solidFill>
                <a:latin typeface="Montserrat"/>
                <a:ea typeface="Montserrat"/>
                <a:cs typeface="Montserrat"/>
                <a:sym typeface="Montserrat"/>
              </a:rPr>
            </a:br>
            <a:endParaRPr b="0" i="0" sz="700" u="none" cap="none" strike="noStrike">
              <a:solidFill>
                <a:srgbClr val="4D4D4D"/>
              </a:solidFill>
              <a:latin typeface="Montserrat"/>
              <a:ea typeface="Montserrat"/>
              <a:cs typeface="Montserrat"/>
              <a:sym typeface="Montserrat"/>
            </a:endParaRPr>
          </a:p>
          <a:p>
            <a:pPr indent="0" lvl="0" marL="0" marR="0" rtl="0" algn="just">
              <a:lnSpc>
                <a:spcPct val="100000"/>
              </a:lnSpc>
              <a:spcBef>
                <a:spcPts val="0"/>
              </a:spcBef>
              <a:spcAft>
                <a:spcPts val="0"/>
              </a:spcAft>
              <a:buClr>
                <a:srgbClr val="4D4D4D"/>
              </a:buClr>
              <a:buSzPts val="1200"/>
              <a:buFont typeface="Montserrat"/>
              <a:buNone/>
            </a:pPr>
            <a:r>
              <a:rPr b="0" i="0" lang="en-US" sz="1200" u="none" strike="noStrike">
                <a:solidFill>
                  <a:srgbClr val="4D4D4D"/>
                </a:solidFill>
                <a:latin typeface="Montserrat"/>
                <a:ea typeface="Montserrat"/>
                <a:cs typeface="Montserrat"/>
                <a:sym typeface="Montserrat"/>
              </a:rPr>
              <a:t>NAM has established strong relationships with aboriginal communities in Ontario and Manitoba</a:t>
            </a:r>
            <a:endParaRPr b="0" i="0" sz="1200" u="none" cap="none" strike="noStrike">
              <a:solidFill>
                <a:srgbClr val="4D4D4D"/>
              </a:solidFill>
              <a:latin typeface="Montserrat"/>
              <a:ea typeface="Montserrat"/>
              <a:cs typeface="Montserrat"/>
              <a:sym typeface="Montserrat"/>
            </a:endParaRPr>
          </a:p>
        </p:txBody>
      </p:sp>
      <p:sp>
        <p:nvSpPr>
          <p:cNvPr id="263" name="Google Shape;263;p20"/>
          <p:cNvSpPr txBox="1"/>
          <p:nvPr/>
        </p:nvSpPr>
        <p:spPr>
          <a:xfrm>
            <a:off x="1190476" y="2868441"/>
            <a:ext cx="4377300" cy="152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D4D4D"/>
              </a:buClr>
              <a:buSzPts val="1400"/>
              <a:buFont typeface="Montserrat"/>
              <a:buNone/>
            </a:pPr>
            <a:r>
              <a:rPr b="1" i="0" lang="en-US" sz="1400" u="none" cap="none" strike="noStrike">
                <a:solidFill>
                  <a:srgbClr val="4D4D4D"/>
                </a:solidFill>
                <a:latin typeface="Montserrat"/>
                <a:ea typeface="Montserrat"/>
                <a:cs typeface="Montserrat"/>
                <a:sym typeface="Montserrat"/>
              </a:rPr>
              <a:t>EXPLORATION AGREEMENTS</a:t>
            </a:r>
            <a:br>
              <a:rPr b="0" i="0" lang="en-US" sz="1500" u="none" cap="none" strike="noStrike">
                <a:solidFill>
                  <a:srgbClr val="4D4D4D"/>
                </a:solidFill>
                <a:latin typeface="Montserrat"/>
                <a:ea typeface="Montserrat"/>
                <a:cs typeface="Montserrat"/>
                <a:sym typeface="Montserrat"/>
              </a:rPr>
            </a:br>
            <a:endParaRPr b="0" i="0" sz="700" u="none" cap="none" strike="noStrike">
              <a:solidFill>
                <a:srgbClr val="4D4D4D"/>
              </a:solidFill>
              <a:latin typeface="Montserrat"/>
              <a:ea typeface="Montserrat"/>
              <a:cs typeface="Montserrat"/>
              <a:sym typeface="Montserrat"/>
            </a:endParaRPr>
          </a:p>
          <a:p>
            <a:pPr indent="0" lvl="0" marL="0" marR="0" rtl="0" algn="just">
              <a:lnSpc>
                <a:spcPct val="100000"/>
              </a:lnSpc>
              <a:spcBef>
                <a:spcPts val="0"/>
              </a:spcBef>
              <a:spcAft>
                <a:spcPts val="0"/>
              </a:spcAft>
              <a:buClr>
                <a:srgbClr val="4D4D4D"/>
              </a:buClr>
              <a:buSzPts val="1200"/>
              <a:buFont typeface="Montserrat"/>
              <a:buNone/>
            </a:pPr>
            <a:r>
              <a:rPr b="0" i="0" lang="en-US" sz="1200" u="none" strike="noStrike">
                <a:solidFill>
                  <a:srgbClr val="4D4D4D"/>
                </a:solidFill>
                <a:latin typeface="Montserrat"/>
                <a:ea typeface="Montserrat"/>
                <a:cs typeface="Montserrat"/>
                <a:sym typeface="Montserrat"/>
              </a:rPr>
              <a:t>NAM has long standing agreements with the T</a:t>
            </a:r>
            <a:r>
              <a:rPr lang="en-US" sz="1200">
                <a:solidFill>
                  <a:srgbClr val="4D4D4D"/>
                </a:solidFill>
                <a:latin typeface="Montserrat"/>
                <a:ea typeface="Montserrat"/>
                <a:cs typeface="Montserrat"/>
                <a:sym typeface="Montserrat"/>
              </a:rPr>
              <a:t>emagami First Nation (2014) and the Nipissing First Nation (2022) in Ontario and the Sagkeeng First Nation (2018) in Manitoba, </a:t>
            </a:r>
            <a:r>
              <a:rPr b="0" i="0" lang="en-US" sz="1200" u="none" strike="noStrike">
                <a:solidFill>
                  <a:srgbClr val="4D4D4D"/>
                </a:solidFill>
                <a:latin typeface="Montserrat"/>
                <a:ea typeface="Montserrat"/>
                <a:cs typeface="Montserrat"/>
                <a:sym typeface="Montserrat"/>
              </a:rPr>
              <a:t>that provide a framework for consultation and collaboration through the exploration and development of our projects</a:t>
            </a:r>
            <a:endParaRPr b="0" i="0" sz="1200" u="none" cap="none" strike="noStrike">
              <a:solidFill>
                <a:srgbClr val="4D4D4D"/>
              </a:solidFill>
              <a:latin typeface="Montserrat"/>
              <a:ea typeface="Montserrat"/>
              <a:cs typeface="Montserrat"/>
              <a:sym typeface="Montserrat"/>
            </a:endParaRPr>
          </a:p>
        </p:txBody>
      </p:sp>
      <p:sp>
        <p:nvSpPr>
          <p:cNvPr id="264" name="Google Shape;264;p20"/>
          <p:cNvSpPr txBox="1"/>
          <p:nvPr/>
        </p:nvSpPr>
        <p:spPr>
          <a:xfrm>
            <a:off x="1197914" y="4818004"/>
            <a:ext cx="4369800" cy="969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D4D4D"/>
              </a:buClr>
              <a:buSzPts val="1400"/>
              <a:buFont typeface="Montserrat"/>
              <a:buNone/>
            </a:pPr>
            <a:r>
              <a:rPr b="1" i="0" lang="en-US" sz="1400" u="none" cap="none" strike="noStrike">
                <a:solidFill>
                  <a:srgbClr val="4D4D4D"/>
                </a:solidFill>
                <a:latin typeface="Montserrat"/>
                <a:ea typeface="Montserrat"/>
                <a:cs typeface="Montserrat"/>
                <a:sym typeface="Montserrat"/>
              </a:rPr>
              <a:t>CAPACITY BUILDING</a:t>
            </a:r>
            <a:br>
              <a:rPr b="0" i="0" lang="en-US" sz="1500" u="none" cap="none" strike="noStrike">
                <a:solidFill>
                  <a:srgbClr val="4D4D4D"/>
                </a:solidFill>
                <a:latin typeface="Montserrat"/>
                <a:ea typeface="Montserrat"/>
                <a:cs typeface="Montserrat"/>
                <a:sym typeface="Montserrat"/>
              </a:rPr>
            </a:br>
            <a:endParaRPr b="0" i="0" sz="700" u="none" cap="none" strike="noStrike">
              <a:solidFill>
                <a:srgbClr val="4D4D4D"/>
              </a:solidFill>
              <a:latin typeface="Montserrat"/>
              <a:ea typeface="Montserrat"/>
              <a:cs typeface="Montserrat"/>
              <a:sym typeface="Montserrat"/>
            </a:endParaRPr>
          </a:p>
          <a:p>
            <a:pPr indent="0" lvl="0" marL="0" marR="0" rtl="0" algn="just">
              <a:lnSpc>
                <a:spcPct val="100000"/>
              </a:lnSpc>
              <a:spcBef>
                <a:spcPts val="0"/>
              </a:spcBef>
              <a:spcAft>
                <a:spcPts val="0"/>
              </a:spcAft>
              <a:buClr>
                <a:srgbClr val="4D4D4D"/>
              </a:buClr>
              <a:buSzPts val="1200"/>
              <a:buFont typeface="Montserrat"/>
              <a:buNone/>
            </a:pPr>
            <a:r>
              <a:rPr lang="en-US" sz="1200">
                <a:solidFill>
                  <a:srgbClr val="4D4D4D"/>
                </a:solidFill>
                <a:latin typeface="Montserrat"/>
                <a:ea typeface="Montserrat"/>
                <a:cs typeface="Montserrat"/>
                <a:sym typeface="Montserrat"/>
              </a:rPr>
              <a:t>NAM </a:t>
            </a:r>
            <a:r>
              <a:rPr b="0" i="0" lang="en-US" sz="1200" u="none" strike="noStrike">
                <a:solidFill>
                  <a:srgbClr val="4D4D4D"/>
                </a:solidFill>
                <a:latin typeface="Montserrat"/>
                <a:ea typeface="Montserrat"/>
                <a:cs typeface="Montserrat"/>
                <a:sym typeface="Montserrat"/>
              </a:rPr>
              <a:t>has provided training and employment to aboriginal community members throughout the exploration phases of work at </a:t>
            </a:r>
            <a:r>
              <a:rPr lang="en-US" sz="1200">
                <a:solidFill>
                  <a:srgbClr val="4D4D4D"/>
                </a:solidFill>
                <a:latin typeface="Montserrat"/>
                <a:ea typeface="Montserrat"/>
                <a:cs typeface="Montserrat"/>
                <a:sym typeface="Montserrat"/>
              </a:rPr>
              <a:t>our</a:t>
            </a:r>
            <a:r>
              <a:rPr b="0" i="0" lang="en-US" sz="1200" u="none" strike="noStrike">
                <a:solidFill>
                  <a:srgbClr val="4D4D4D"/>
                </a:solidFill>
                <a:latin typeface="Montserrat"/>
                <a:ea typeface="Montserrat"/>
                <a:cs typeface="Montserrat"/>
                <a:sym typeface="Montserrat"/>
              </a:rPr>
              <a:t> projects</a:t>
            </a:r>
            <a:endParaRPr b="0" i="0" sz="1200" u="none" cap="none" strike="noStrike">
              <a:solidFill>
                <a:srgbClr val="4D4D4D"/>
              </a:solidFill>
              <a:latin typeface="Montserrat"/>
              <a:ea typeface="Montserrat"/>
              <a:cs typeface="Montserrat"/>
              <a:sym typeface="Montserrat"/>
            </a:endParaRPr>
          </a:p>
        </p:txBody>
      </p:sp>
      <p:pic>
        <p:nvPicPr>
          <p:cNvPr id="265" name="Google Shape;265;p20"/>
          <p:cNvPicPr preferRelativeResize="0"/>
          <p:nvPr/>
        </p:nvPicPr>
        <p:blipFill rotWithShape="1">
          <a:blip r:embed="rId3">
            <a:alphaModFix/>
          </a:blip>
          <a:srcRect b="0" l="0" r="0" t="0"/>
          <a:stretch/>
        </p:blipFill>
        <p:spPr>
          <a:xfrm>
            <a:off x="5800114" y="1258112"/>
            <a:ext cx="6133028" cy="4599771"/>
          </a:xfrm>
          <a:prstGeom prst="rect">
            <a:avLst/>
          </a:prstGeom>
          <a:noFill/>
          <a:ln>
            <a:noFill/>
          </a:ln>
        </p:spPr>
      </p:pic>
      <p:pic>
        <p:nvPicPr>
          <p:cNvPr descr="Transfer outline" id="266" name="Google Shape;266;p20"/>
          <p:cNvPicPr preferRelativeResize="0"/>
          <p:nvPr/>
        </p:nvPicPr>
        <p:blipFill rotWithShape="1">
          <a:blip r:embed="rId4">
            <a:alphaModFix/>
          </a:blip>
          <a:srcRect b="0" l="0" r="0" t="0"/>
          <a:stretch/>
        </p:blipFill>
        <p:spPr>
          <a:xfrm>
            <a:off x="260996" y="1684635"/>
            <a:ext cx="577204" cy="577204"/>
          </a:xfrm>
          <a:prstGeom prst="rect">
            <a:avLst/>
          </a:prstGeom>
          <a:noFill/>
          <a:ln>
            <a:noFill/>
          </a:ln>
        </p:spPr>
      </p:pic>
      <p:sp>
        <p:nvSpPr>
          <p:cNvPr descr="Handshake outline" id="267" name="Google Shape;267;p20"/>
          <p:cNvSpPr/>
          <p:nvPr/>
        </p:nvSpPr>
        <p:spPr>
          <a:xfrm>
            <a:off x="246808" y="3053103"/>
            <a:ext cx="591194" cy="375863"/>
          </a:xfrm>
          <a:custGeom>
            <a:rect b="b" l="l" r="r" t="t"/>
            <a:pathLst>
              <a:path extrusionOk="0" h="250575" w="407018">
                <a:moveTo>
                  <a:pt x="403041" y="90596"/>
                </a:moveTo>
                <a:lnTo>
                  <a:pt x="353103" y="7513"/>
                </a:lnTo>
                <a:lnTo>
                  <a:pt x="348684" y="0"/>
                </a:lnTo>
                <a:lnTo>
                  <a:pt x="341171" y="4861"/>
                </a:lnTo>
                <a:lnTo>
                  <a:pt x="307584" y="25632"/>
                </a:lnTo>
                <a:cubicBezTo>
                  <a:pt x="303607" y="27842"/>
                  <a:pt x="300513" y="31819"/>
                  <a:pt x="299187" y="36238"/>
                </a:cubicBezTo>
                <a:cubicBezTo>
                  <a:pt x="298304" y="39332"/>
                  <a:pt x="298304" y="42867"/>
                  <a:pt x="299629" y="45961"/>
                </a:cubicBezTo>
                <a:cubicBezTo>
                  <a:pt x="290349" y="49054"/>
                  <a:pt x="281068" y="50822"/>
                  <a:pt x="271346" y="50822"/>
                </a:cubicBezTo>
                <a:cubicBezTo>
                  <a:pt x="258088" y="50380"/>
                  <a:pt x="244830" y="48171"/>
                  <a:pt x="232014" y="44193"/>
                </a:cubicBezTo>
                <a:cubicBezTo>
                  <a:pt x="225827" y="42425"/>
                  <a:pt x="219198" y="41100"/>
                  <a:pt x="212569" y="39774"/>
                </a:cubicBezTo>
                <a:lnTo>
                  <a:pt x="211685" y="39774"/>
                </a:lnTo>
                <a:lnTo>
                  <a:pt x="211685" y="39774"/>
                </a:lnTo>
                <a:cubicBezTo>
                  <a:pt x="211243" y="39774"/>
                  <a:pt x="210801" y="39774"/>
                  <a:pt x="210801" y="39774"/>
                </a:cubicBezTo>
                <a:lnTo>
                  <a:pt x="209917" y="39774"/>
                </a:lnTo>
                <a:lnTo>
                  <a:pt x="209033" y="39774"/>
                </a:lnTo>
                <a:cubicBezTo>
                  <a:pt x="208150" y="39774"/>
                  <a:pt x="207708" y="39774"/>
                  <a:pt x="206824" y="39774"/>
                </a:cubicBezTo>
                <a:lnTo>
                  <a:pt x="206824" y="39774"/>
                </a:lnTo>
                <a:cubicBezTo>
                  <a:pt x="199311" y="39774"/>
                  <a:pt x="191798" y="42867"/>
                  <a:pt x="186937" y="48612"/>
                </a:cubicBezTo>
                <a:lnTo>
                  <a:pt x="183401" y="52590"/>
                </a:lnTo>
                <a:cubicBezTo>
                  <a:pt x="177656" y="50380"/>
                  <a:pt x="171469" y="49054"/>
                  <a:pt x="165282" y="49054"/>
                </a:cubicBezTo>
                <a:cubicBezTo>
                  <a:pt x="163957" y="49054"/>
                  <a:pt x="163073" y="49054"/>
                  <a:pt x="161747" y="49054"/>
                </a:cubicBezTo>
                <a:cubicBezTo>
                  <a:pt x="159095" y="49054"/>
                  <a:pt x="156886" y="49496"/>
                  <a:pt x="154234" y="49496"/>
                </a:cubicBezTo>
                <a:cubicBezTo>
                  <a:pt x="148489" y="49938"/>
                  <a:pt x="142744" y="50380"/>
                  <a:pt x="136999" y="50380"/>
                </a:cubicBezTo>
                <a:cubicBezTo>
                  <a:pt x="127276" y="50822"/>
                  <a:pt x="117554" y="48612"/>
                  <a:pt x="108715" y="44635"/>
                </a:cubicBezTo>
                <a:cubicBezTo>
                  <a:pt x="109157" y="41983"/>
                  <a:pt x="109157" y="39332"/>
                  <a:pt x="108715" y="36238"/>
                </a:cubicBezTo>
                <a:cubicBezTo>
                  <a:pt x="107389" y="31819"/>
                  <a:pt x="104296" y="27842"/>
                  <a:pt x="100318" y="25632"/>
                </a:cubicBezTo>
                <a:lnTo>
                  <a:pt x="67174" y="4861"/>
                </a:lnTo>
                <a:lnTo>
                  <a:pt x="59661" y="0"/>
                </a:lnTo>
                <a:lnTo>
                  <a:pt x="55241" y="7513"/>
                </a:lnTo>
                <a:lnTo>
                  <a:pt x="4419" y="90596"/>
                </a:lnTo>
                <a:lnTo>
                  <a:pt x="0" y="98109"/>
                </a:lnTo>
                <a:lnTo>
                  <a:pt x="7513" y="102528"/>
                </a:lnTo>
                <a:lnTo>
                  <a:pt x="41542" y="123299"/>
                </a:lnTo>
                <a:cubicBezTo>
                  <a:pt x="47729" y="127276"/>
                  <a:pt x="55241" y="126834"/>
                  <a:pt x="60987" y="122415"/>
                </a:cubicBezTo>
                <a:lnTo>
                  <a:pt x="89712" y="156002"/>
                </a:lnTo>
                <a:lnTo>
                  <a:pt x="90154" y="156886"/>
                </a:lnTo>
                <a:lnTo>
                  <a:pt x="91038" y="157328"/>
                </a:lnTo>
                <a:lnTo>
                  <a:pt x="91038" y="157328"/>
                </a:lnTo>
                <a:lnTo>
                  <a:pt x="84851" y="164398"/>
                </a:lnTo>
                <a:cubicBezTo>
                  <a:pt x="76896" y="173679"/>
                  <a:pt x="77780" y="187379"/>
                  <a:pt x="86619" y="195334"/>
                </a:cubicBezTo>
                <a:lnTo>
                  <a:pt x="86619" y="195334"/>
                </a:lnTo>
                <a:lnTo>
                  <a:pt x="86619" y="195334"/>
                </a:lnTo>
                <a:cubicBezTo>
                  <a:pt x="90596" y="198869"/>
                  <a:pt x="95457" y="200637"/>
                  <a:pt x="100760" y="200637"/>
                </a:cubicBezTo>
                <a:cubicBezTo>
                  <a:pt x="101644" y="200637"/>
                  <a:pt x="102528" y="200637"/>
                  <a:pt x="103412" y="200637"/>
                </a:cubicBezTo>
                <a:cubicBezTo>
                  <a:pt x="106505" y="200195"/>
                  <a:pt x="109157" y="199311"/>
                  <a:pt x="111809" y="197543"/>
                </a:cubicBezTo>
                <a:cubicBezTo>
                  <a:pt x="112251" y="202846"/>
                  <a:pt x="114902" y="208150"/>
                  <a:pt x="118880" y="211685"/>
                </a:cubicBezTo>
                <a:lnTo>
                  <a:pt x="118880" y="211685"/>
                </a:lnTo>
                <a:lnTo>
                  <a:pt x="118880" y="211685"/>
                </a:lnTo>
                <a:cubicBezTo>
                  <a:pt x="122857" y="215221"/>
                  <a:pt x="127718" y="216988"/>
                  <a:pt x="133021" y="216988"/>
                </a:cubicBezTo>
                <a:cubicBezTo>
                  <a:pt x="133463" y="216988"/>
                  <a:pt x="134347" y="216988"/>
                  <a:pt x="134789" y="216988"/>
                </a:cubicBezTo>
                <a:cubicBezTo>
                  <a:pt x="136999" y="216988"/>
                  <a:pt x="139208" y="216546"/>
                  <a:pt x="141418" y="215662"/>
                </a:cubicBezTo>
                <a:cubicBezTo>
                  <a:pt x="141860" y="220524"/>
                  <a:pt x="144070" y="225385"/>
                  <a:pt x="148047" y="228478"/>
                </a:cubicBezTo>
                <a:lnTo>
                  <a:pt x="148047" y="228478"/>
                </a:lnTo>
                <a:lnTo>
                  <a:pt x="148047" y="228478"/>
                </a:lnTo>
                <a:cubicBezTo>
                  <a:pt x="151582" y="231572"/>
                  <a:pt x="156002" y="233340"/>
                  <a:pt x="160421" y="233340"/>
                </a:cubicBezTo>
                <a:cubicBezTo>
                  <a:pt x="161305" y="233340"/>
                  <a:pt x="161747" y="233340"/>
                  <a:pt x="162631" y="233340"/>
                </a:cubicBezTo>
                <a:cubicBezTo>
                  <a:pt x="165724" y="233340"/>
                  <a:pt x="168376" y="232014"/>
                  <a:pt x="171027" y="230688"/>
                </a:cubicBezTo>
                <a:cubicBezTo>
                  <a:pt x="171911" y="233782"/>
                  <a:pt x="173679" y="236875"/>
                  <a:pt x="176331" y="239085"/>
                </a:cubicBezTo>
                <a:cubicBezTo>
                  <a:pt x="179866" y="242178"/>
                  <a:pt x="184285" y="243946"/>
                  <a:pt x="189147" y="243504"/>
                </a:cubicBezTo>
                <a:lnTo>
                  <a:pt x="190030" y="243504"/>
                </a:lnTo>
                <a:lnTo>
                  <a:pt x="190914" y="243504"/>
                </a:lnTo>
                <a:cubicBezTo>
                  <a:pt x="193566" y="243062"/>
                  <a:pt x="196217" y="241736"/>
                  <a:pt x="198427" y="240411"/>
                </a:cubicBezTo>
                <a:lnTo>
                  <a:pt x="198869" y="240853"/>
                </a:lnTo>
                <a:lnTo>
                  <a:pt x="205056" y="245714"/>
                </a:lnTo>
                <a:lnTo>
                  <a:pt x="205498" y="246156"/>
                </a:lnTo>
                <a:lnTo>
                  <a:pt x="205940" y="246598"/>
                </a:lnTo>
                <a:cubicBezTo>
                  <a:pt x="209917" y="249249"/>
                  <a:pt x="214779" y="250575"/>
                  <a:pt x="219198" y="250575"/>
                </a:cubicBezTo>
                <a:cubicBezTo>
                  <a:pt x="220082" y="250575"/>
                  <a:pt x="220966" y="250575"/>
                  <a:pt x="221849" y="250575"/>
                </a:cubicBezTo>
                <a:cubicBezTo>
                  <a:pt x="232898" y="249691"/>
                  <a:pt x="241736" y="241736"/>
                  <a:pt x="244830" y="231130"/>
                </a:cubicBezTo>
                <a:cubicBezTo>
                  <a:pt x="254552" y="229362"/>
                  <a:pt x="262507" y="221849"/>
                  <a:pt x="265159" y="212127"/>
                </a:cubicBezTo>
                <a:cubicBezTo>
                  <a:pt x="275323" y="209917"/>
                  <a:pt x="283278" y="202405"/>
                  <a:pt x="285488" y="192682"/>
                </a:cubicBezTo>
                <a:cubicBezTo>
                  <a:pt x="285930" y="192682"/>
                  <a:pt x="286813" y="192682"/>
                  <a:pt x="287255" y="192682"/>
                </a:cubicBezTo>
                <a:cubicBezTo>
                  <a:pt x="301397" y="191356"/>
                  <a:pt x="312003" y="178982"/>
                  <a:pt x="311120" y="164840"/>
                </a:cubicBezTo>
                <a:cubicBezTo>
                  <a:pt x="311120" y="163956"/>
                  <a:pt x="311120" y="162631"/>
                  <a:pt x="311120" y="161747"/>
                </a:cubicBezTo>
                <a:lnTo>
                  <a:pt x="314655" y="157328"/>
                </a:lnTo>
                <a:lnTo>
                  <a:pt x="345148" y="121973"/>
                </a:lnTo>
                <a:cubicBezTo>
                  <a:pt x="350893" y="126834"/>
                  <a:pt x="358848" y="126834"/>
                  <a:pt x="365477" y="122857"/>
                </a:cubicBezTo>
                <a:lnTo>
                  <a:pt x="399506" y="102086"/>
                </a:lnTo>
                <a:lnTo>
                  <a:pt x="407019" y="97667"/>
                </a:lnTo>
                <a:lnTo>
                  <a:pt x="403041" y="90596"/>
                </a:lnTo>
                <a:close/>
                <a:moveTo>
                  <a:pt x="45961" y="115786"/>
                </a:moveTo>
                <a:lnTo>
                  <a:pt x="11932" y="95015"/>
                </a:lnTo>
                <a:lnTo>
                  <a:pt x="62312" y="11932"/>
                </a:lnTo>
                <a:lnTo>
                  <a:pt x="95899" y="32703"/>
                </a:lnTo>
                <a:cubicBezTo>
                  <a:pt x="99435" y="34471"/>
                  <a:pt x="101202" y="38890"/>
                  <a:pt x="99876" y="42425"/>
                </a:cubicBezTo>
                <a:lnTo>
                  <a:pt x="97225" y="46845"/>
                </a:lnTo>
                <a:lnTo>
                  <a:pt x="58777" y="110483"/>
                </a:lnTo>
                <a:lnTo>
                  <a:pt x="56125" y="114460"/>
                </a:lnTo>
                <a:cubicBezTo>
                  <a:pt x="54799" y="115786"/>
                  <a:pt x="52590" y="116670"/>
                  <a:pt x="50380" y="116670"/>
                </a:cubicBezTo>
                <a:cubicBezTo>
                  <a:pt x="49054" y="117112"/>
                  <a:pt x="47287" y="116670"/>
                  <a:pt x="45961" y="115786"/>
                </a:cubicBezTo>
                <a:close/>
                <a:moveTo>
                  <a:pt x="102528" y="191798"/>
                </a:moveTo>
                <a:cubicBezTo>
                  <a:pt x="102086" y="191798"/>
                  <a:pt x="101644" y="191798"/>
                  <a:pt x="101202" y="191798"/>
                </a:cubicBezTo>
                <a:cubicBezTo>
                  <a:pt x="94131" y="191798"/>
                  <a:pt x="88386" y="185611"/>
                  <a:pt x="88386" y="178540"/>
                </a:cubicBezTo>
                <a:cubicBezTo>
                  <a:pt x="88386" y="175447"/>
                  <a:pt x="89712" y="172353"/>
                  <a:pt x="91480" y="170144"/>
                </a:cubicBezTo>
                <a:lnTo>
                  <a:pt x="114902" y="143628"/>
                </a:lnTo>
                <a:cubicBezTo>
                  <a:pt x="117554" y="140976"/>
                  <a:pt x="121089" y="139208"/>
                  <a:pt x="125067" y="139208"/>
                </a:cubicBezTo>
                <a:cubicBezTo>
                  <a:pt x="128160" y="139208"/>
                  <a:pt x="131254" y="140534"/>
                  <a:pt x="133463" y="142302"/>
                </a:cubicBezTo>
                <a:cubicBezTo>
                  <a:pt x="138766" y="147163"/>
                  <a:pt x="139650" y="155560"/>
                  <a:pt x="134789" y="160863"/>
                </a:cubicBezTo>
                <a:lnTo>
                  <a:pt x="111367" y="187379"/>
                </a:lnTo>
                <a:cubicBezTo>
                  <a:pt x="109157" y="190030"/>
                  <a:pt x="106064" y="191356"/>
                  <a:pt x="102528" y="191798"/>
                </a:cubicBezTo>
                <a:close/>
                <a:moveTo>
                  <a:pt x="135231" y="208592"/>
                </a:moveTo>
                <a:cubicBezTo>
                  <a:pt x="134789" y="208592"/>
                  <a:pt x="134347" y="208592"/>
                  <a:pt x="133905" y="208592"/>
                </a:cubicBezTo>
                <a:cubicBezTo>
                  <a:pt x="126834" y="208592"/>
                  <a:pt x="121089" y="202405"/>
                  <a:pt x="121089" y="195334"/>
                </a:cubicBezTo>
                <a:cubicBezTo>
                  <a:pt x="121089" y="192240"/>
                  <a:pt x="122415" y="189147"/>
                  <a:pt x="124183" y="186937"/>
                </a:cubicBezTo>
                <a:lnTo>
                  <a:pt x="144512" y="163515"/>
                </a:lnTo>
                <a:cubicBezTo>
                  <a:pt x="147163" y="160863"/>
                  <a:pt x="150699" y="159095"/>
                  <a:pt x="154676" y="159095"/>
                </a:cubicBezTo>
                <a:cubicBezTo>
                  <a:pt x="157769" y="159095"/>
                  <a:pt x="160863" y="160421"/>
                  <a:pt x="163073" y="162189"/>
                </a:cubicBezTo>
                <a:cubicBezTo>
                  <a:pt x="168376" y="167050"/>
                  <a:pt x="169260" y="175447"/>
                  <a:pt x="164398" y="180750"/>
                </a:cubicBezTo>
                <a:lnTo>
                  <a:pt x="144070" y="204172"/>
                </a:lnTo>
                <a:cubicBezTo>
                  <a:pt x="141860" y="206824"/>
                  <a:pt x="138766" y="208592"/>
                  <a:pt x="135231" y="208592"/>
                </a:cubicBezTo>
                <a:lnTo>
                  <a:pt x="135231" y="208592"/>
                </a:lnTo>
                <a:close/>
                <a:moveTo>
                  <a:pt x="163073" y="224943"/>
                </a:moveTo>
                <a:cubicBezTo>
                  <a:pt x="162631" y="224943"/>
                  <a:pt x="162189" y="224943"/>
                  <a:pt x="161747" y="224943"/>
                </a:cubicBezTo>
                <a:cubicBezTo>
                  <a:pt x="159095" y="224943"/>
                  <a:pt x="156886" y="224059"/>
                  <a:pt x="154676" y="222291"/>
                </a:cubicBezTo>
                <a:cubicBezTo>
                  <a:pt x="150257" y="218314"/>
                  <a:pt x="149815" y="211243"/>
                  <a:pt x="153792" y="206824"/>
                </a:cubicBezTo>
                <a:lnTo>
                  <a:pt x="174121" y="183401"/>
                </a:lnTo>
                <a:cubicBezTo>
                  <a:pt x="176331" y="181192"/>
                  <a:pt x="179424" y="179866"/>
                  <a:pt x="182518" y="179866"/>
                </a:cubicBezTo>
                <a:cubicBezTo>
                  <a:pt x="185169" y="179866"/>
                  <a:pt x="187821" y="180750"/>
                  <a:pt x="189589" y="182518"/>
                </a:cubicBezTo>
                <a:cubicBezTo>
                  <a:pt x="194008" y="186495"/>
                  <a:pt x="194450" y="193566"/>
                  <a:pt x="190472" y="197985"/>
                </a:cubicBezTo>
                <a:lnTo>
                  <a:pt x="170144" y="221408"/>
                </a:lnTo>
                <a:cubicBezTo>
                  <a:pt x="168376" y="223617"/>
                  <a:pt x="165724" y="224943"/>
                  <a:pt x="163073" y="224943"/>
                </a:cubicBezTo>
                <a:lnTo>
                  <a:pt x="163073" y="224943"/>
                </a:lnTo>
                <a:close/>
                <a:moveTo>
                  <a:pt x="190030" y="235549"/>
                </a:moveTo>
                <a:cubicBezTo>
                  <a:pt x="187821" y="235549"/>
                  <a:pt x="185169" y="235107"/>
                  <a:pt x="183401" y="233340"/>
                </a:cubicBezTo>
                <a:cubicBezTo>
                  <a:pt x="179866" y="230246"/>
                  <a:pt x="179424" y="224501"/>
                  <a:pt x="182518" y="220966"/>
                </a:cubicBezTo>
                <a:lnTo>
                  <a:pt x="199753" y="201079"/>
                </a:lnTo>
                <a:cubicBezTo>
                  <a:pt x="201521" y="199311"/>
                  <a:pt x="203730" y="197985"/>
                  <a:pt x="206382" y="197985"/>
                </a:cubicBezTo>
                <a:cubicBezTo>
                  <a:pt x="208592" y="197985"/>
                  <a:pt x="210359" y="198869"/>
                  <a:pt x="212127" y="200195"/>
                </a:cubicBezTo>
                <a:cubicBezTo>
                  <a:pt x="215662" y="203288"/>
                  <a:pt x="216104" y="209033"/>
                  <a:pt x="213011" y="212569"/>
                </a:cubicBezTo>
                <a:lnTo>
                  <a:pt x="195776" y="232456"/>
                </a:lnTo>
                <a:cubicBezTo>
                  <a:pt x="194450" y="234224"/>
                  <a:pt x="192240" y="235107"/>
                  <a:pt x="190030" y="235549"/>
                </a:cubicBezTo>
                <a:lnTo>
                  <a:pt x="190030" y="235549"/>
                </a:lnTo>
                <a:close/>
                <a:moveTo>
                  <a:pt x="287255" y="183843"/>
                </a:moveTo>
                <a:cubicBezTo>
                  <a:pt x="286813" y="183843"/>
                  <a:pt x="285930" y="183843"/>
                  <a:pt x="285488" y="183843"/>
                </a:cubicBezTo>
                <a:cubicBezTo>
                  <a:pt x="282836" y="183843"/>
                  <a:pt x="280184" y="182960"/>
                  <a:pt x="277975" y="182076"/>
                </a:cubicBezTo>
                <a:cubicBezTo>
                  <a:pt x="277975" y="182960"/>
                  <a:pt x="278417" y="183843"/>
                  <a:pt x="278417" y="184727"/>
                </a:cubicBezTo>
                <a:cubicBezTo>
                  <a:pt x="279301" y="194450"/>
                  <a:pt x="272230" y="202846"/>
                  <a:pt x="262507" y="203730"/>
                </a:cubicBezTo>
                <a:cubicBezTo>
                  <a:pt x="262507" y="203730"/>
                  <a:pt x="262507" y="203730"/>
                  <a:pt x="262507" y="203730"/>
                </a:cubicBezTo>
                <a:cubicBezTo>
                  <a:pt x="261181" y="203730"/>
                  <a:pt x="259414" y="203730"/>
                  <a:pt x="258088" y="203288"/>
                </a:cubicBezTo>
                <a:lnTo>
                  <a:pt x="258088" y="203730"/>
                </a:lnTo>
                <a:cubicBezTo>
                  <a:pt x="258972" y="213453"/>
                  <a:pt x="251901" y="221849"/>
                  <a:pt x="242178" y="222733"/>
                </a:cubicBezTo>
                <a:cubicBezTo>
                  <a:pt x="242178" y="222733"/>
                  <a:pt x="242178" y="222733"/>
                  <a:pt x="242178" y="222733"/>
                </a:cubicBezTo>
                <a:cubicBezTo>
                  <a:pt x="240853" y="222733"/>
                  <a:pt x="239085" y="222733"/>
                  <a:pt x="237759" y="222291"/>
                </a:cubicBezTo>
                <a:lnTo>
                  <a:pt x="237759" y="222733"/>
                </a:lnTo>
                <a:cubicBezTo>
                  <a:pt x="238643" y="232456"/>
                  <a:pt x="231572" y="240853"/>
                  <a:pt x="221849" y="241736"/>
                </a:cubicBezTo>
                <a:cubicBezTo>
                  <a:pt x="221849" y="241736"/>
                  <a:pt x="221849" y="241736"/>
                  <a:pt x="221849" y="241736"/>
                </a:cubicBezTo>
                <a:cubicBezTo>
                  <a:pt x="221408" y="241736"/>
                  <a:pt x="220966" y="241736"/>
                  <a:pt x="220524" y="241736"/>
                </a:cubicBezTo>
                <a:cubicBezTo>
                  <a:pt x="217430" y="241736"/>
                  <a:pt x="214337" y="240853"/>
                  <a:pt x="211243" y="239085"/>
                </a:cubicBezTo>
                <a:lnTo>
                  <a:pt x="205498" y="234666"/>
                </a:lnTo>
                <a:lnTo>
                  <a:pt x="219640" y="218314"/>
                </a:lnTo>
                <a:cubicBezTo>
                  <a:pt x="225827" y="210801"/>
                  <a:pt x="224943" y="199753"/>
                  <a:pt x="217872" y="193566"/>
                </a:cubicBezTo>
                <a:cubicBezTo>
                  <a:pt x="214779" y="190914"/>
                  <a:pt x="210801" y="189147"/>
                  <a:pt x="206382" y="189147"/>
                </a:cubicBezTo>
                <a:cubicBezTo>
                  <a:pt x="205056" y="189147"/>
                  <a:pt x="203288" y="189147"/>
                  <a:pt x="201963" y="189589"/>
                </a:cubicBezTo>
                <a:cubicBezTo>
                  <a:pt x="201521" y="184285"/>
                  <a:pt x="199311" y="179424"/>
                  <a:pt x="195334" y="175889"/>
                </a:cubicBezTo>
                <a:cubicBezTo>
                  <a:pt x="191798" y="172795"/>
                  <a:pt x="186937" y="171027"/>
                  <a:pt x="182076" y="171027"/>
                </a:cubicBezTo>
                <a:lnTo>
                  <a:pt x="182076" y="171027"/>
                </a:lnTo>
                <a:cubicBezTo>
                  <a:pt x="179866" y="171027"/>
                  <a:pt x="178098" y="171469"/>
                  <a:pt x="175889" y="171911"/>
                </a:cubicBezTo>
                <a:cubicBezTo>
                  <a:pt x="175889" y="165724"/>
                  <a:pt x="173237" y="159979"/>
                  <a:pt x="168376" y="155560"/>
                </a:cubicBezTo>
                <a:cubicBezTo>
                  <a:pt x="164398" y="152024"/>
                  <a:pt x="159537" y="149815"/>
                  <a:pt x="154234" y="150257"/>
                </a:cubicBezTo>
                <a:lnTo>
                  <a:pt x="154234" y="150257"/>
                </a:lnTo>
                <a:cubicBezTo>
                  <a:pt x="151582" y="150257"/>
                  <a:pt x="148931" y="150699"/>
                  <a:pt x="146279" y="151582"/>
                </a:cubicBezTo>
                <a:cubicBezTo>
                  <a:pt x="145837" y="145395"/>
                  <a:pt x="143186" y="139650"/>
                  <a:pt x="138766" y="135673"/>
                </a:cubicBezTo>
                <a:cubicBezTo>
                  <a:pt x="134789" y="132137"/>
                  <a:pt x="129928" y="129928"/>
                  <a:pt x="124625" y="130370"/>
                </a:cubicBezTo>
                <a:lnTo>
                  <a:pt x="124625" y="130370"/>
                </a:lnTo>
                <a:cubicBezTo>
                  <a:pt x="118438" y="130370"/>
                  <a:pt x="112251" y="133021"/>
                  <a:pt x="107831" y="137883"/>
                </a:cubicBezTo>
                <a:lnTo>
                  <a:pt x="96341" y="151140"/>
                </a:lnTo>
                <a:lnTo>
                  <a:pt x="95899" y="150699"/>
                </a:lnTo>
                <a:lnTo>
                  <a:pt x="65848" y="115786"/>
                </a:lnTo>
                <a:lnTo>
                  <a:pt x="104296" y="52148"/>
                </a:lnTo>
                <a:cubicBezTo>
                  <a:pt x="114018" y="57009"/>
                  <a:pt x="125067" y="59219"/>
                  <a:pt x="136115" y="58777"/>
                </a:cubicBezTo>
                <a:cubicBezTo>
                  <a:pt x="144953" y="58777"/>
                  <a:pt x="153792" y="57893"/>
                  <a:pt x="161747" y="57009"/>
                </a:cubicBezTo>
                <a:cubicBezTo>
                  <a:pt x="162631" y="57009"/>
                  <a:pt x="163515" y="57009"/>
                  <a:pt x="164398" y="57009"/>
                </a:cubicBezTo>
                <a:cubicBezTo>
                  <a:pt x="168376" y="57009"/>
                  <a:pt x="172353" y="57451"/>
                  <a:pt x="175889" y="58777"/>
                </a:cubicBezTo>
                <a:lnTo>
                  <a:pt x="151582" y="87502"/>
                </a:lnTo>
                <a:cubicBezTo>
                  <a:pt x="146721" y="92806"/>
                  <a:pt x="144512" y="99876"/>
                  <a:pt x="144953" y="106947"/>
                </a:cubicBezTo>
                <a:cubicBezTo>
                  <a:pt x="145395" y="114018"/>
                  <a:pt x="148931" y="120205"/>
                  <a:pt x="154234" y="125067"/>
                </a:cubicBezTo>
                <a:lnTo>
                  <a:pt x="154234" y="125067"/>
                </a:lnTo>
                <a:lnTo>
                  <a:pt x="154234" y="125067"/>
                </a:lnTo>
                <a:cubicBezTo>
                  <a:pt x="159095" y="129044"/>
                  <a:pt x="165282" y="131254"/>
                  <a:pt x="171469" y="131254"/>
                </a:cubicBezTo>
                <a:cubicBezTo>
                  <a:pt x="172353" y="131254"/>
                  <a:pt x="172795" y="131254"/>
                  <a:pt x="173679" y="131254"/>
                </a:cubicBezTo>
                <a:cubicBezTo>
                  <a:pt x="180750" y="130812"/>
                  <a:pt x="187379" y="127276"/>
                  <a:pt x="191798" y="121973"/>
                </a:cubicBezTo>
                <a:lnTo>
                  <a:pt x="221849" y="87502"/>
                </a:lnTo>
                <a:lnTo>
                  <a:pt x="221849" y="87502"/>
                </a:lnTo>
                <a:lnTo>
                  <a:pt x="226711" y="91922"/>
                </a:lnTo>
                <a:lnTo>
                  <a:pt x="297862" y="152908"/>
                </a:lnTo>
                <a:cubicBezTo>
                  <a:pt x="300955" y="155560"/>
                  <a:pt x="302723" y="159979"/>
                  <a:pt x="302723" y="163956"/>
                </a:cubicBezTo>
                <a:cubicBezTo>
                  <a:pt x="302723" y="164398"/>
                  <a:pt x="302723" y="165724"/>
                  <a:pt x="302723" y="165724"/>
                </a:cubicBezTo>
                <a:cubicBezTo>
                  <a:pt x="303607" y="175005"/>
                  <a:pt x="296536" y="182960"/>
                  <a:pt x="287255" y="183843"/>
                </a:cubicBezTo>
                <a:cubicBezTo>
                  <a:pt x="287255" y="183843"/>
                  <a:pt x="287255" y="183843"/>
                  <a:pt x="287255" y="183843"/>
                </a:cubicBezTo>
                <a:close/>
                <a:moveTo>
                  <a:pt x="308910" y="151582"/>
                </a:moveTo>
                <a:cubicBezTo>
                  <a:pt x="307584" y="149373"/>
                  <a:pt x="305816" y="147605"/>
                  <a:pt x="304049" y="145837"/>
                </a:cubicBezTo>
                <a:lnTo>
                  <a:pt x="221408" y="74686"/>
                </a:lnTo>
                <a:lnTo>
                  <a:pt x="185169" y="116228"/>
                </a:lnTo>
                <a:cubicBezTo>
                  <a:pt x="182076" y="119763"/>
                  <a:pt x="178098" y="121973"/>
                  <a:pt x="173237" y="122415"/>
                </a:cubicBezTo>
                <a:cubicBezTo>
                  <a:pt x="172795" y="122415"/>
                  <a:pt x="172353" y="122415"/>
                  <a:pt x="171911" y="122415"/>
                </a:cubicBezTo>
                <a:cubicBezTo>
                  <a:pt x="167492" y="122415"/>
                  <a:pt x="163515" y="120647"/>
                  <a:pt x="159979" y="117996"/>
                </a:cubicBezTo>
                <a:cubicBezTo>
                  <a:pt x="152466" y="111809"/>
                  <a:pt x="151582" y="101202"/>
                  <a:pt x="157769" y="93689"/>
                </a:cubicBezTo>
                <a:cubicBezTo>
                  <a:pt x="157769" y="93689"/>
                  <a:pt x="158211" y="93247"/>
                  <a:pt x="158211" y="93247"/>
                </a:cubicBezTo>
                <a:lnTo>
                  <a:pt x="193124" y="53474"/>
                </a:lnTo>
                <a:cubicBezTo>
                  <a:pt x="196659" y="49496"/>
                  <a:pt x="201521" y="47729"/>
                  <a:pt x="206382" y="47729"/>
                </a:cubicBezTo>
                <a:cubicBezTo>
                  <a:pt x="206824" y="47729"/>
                  <a:pt x="207266" y="47729"/>
                  <a:pt x="208150" y="47729"/>
                </a:cubicBezTo>
                <a:cubicBezTo>
                  <a:pt x="209033" y="47729"/>
                  <a:pt x="209475" y="48171"/>
                  <a:pt x="210359" y="48171"/>
                </a:cubicBezTo>
                <a:cubicBezTo>
                  <a:pt x="230688" y="52148"/>
                  <a:pt x="249249" y="59219"/>
                  <a:pt x="270904" y="59219"/>
                </a:cubicBezTo>
                <a:cubicBezTo>
                  <a:pt x="281952" y="59219"/>
                  <a:pt x="293000" y="57451"/>
                  <a:pt x="303165" y="53474"/>
                </a:cubicBezTo>
                <a:lnTo>
                  <a:pt x="328797" y="95015"/>
                </a:lnTo>
                <a:lnTo>
                  <a:pt x="340729" y="114902"/>
                </a:lnTo>
                <a:lnTo>
                  <a:pt x="308910" y="151582"/>
                </a:lnTo>
                <a:close/>
                <a:moveTo>
                  <a:pt x="361500" y="115786"/>
                </a:moveTo>
                <a:cubicBezTo>
                  <a:pt x="360174" y="116670"/>
                  <a:pt x="358406" y="117112"/>
                  <a:pt x="357080" y="117112"/>
                </a:cubicBezTo>
                <a:cubicBezTo>
                  <a:pt x="354871" y="117112"/>
                  <a:pt x="352661" y="116228"/>
                  <a:pt x="350893" y="114460"/>
                </a:cubicBezTo>
                <a:lnTo>
                  <a:pt x="348242" y="110041"/>
                </a:lnTo>
                <a:lnTo>
                  <a:pt x="336310" y="90596"/>
                </a:lnTo>
                <a:lnTo>
                  <a:pt x="308468" y="44635"/>
                </a:lnTo>
                <a:cubicBezTo>
                  <a:pt x="305816" y="40658"/>
                  <a:pt x="307142" y="35796"/>
                  <a:pt x="310678" y="33145"/>
                </a:cubicBezTo>
                <a:cubicBezTo>
                  <a:pt x="311120" y="33145"/>
                  <a:pt x="311120" y="32703"/>
                  <a:pt x="311562" y="32703"/>
                </a:cubicBezTo>
                <a:lnTo>
                  <a:pt x="345590" y="11932"/>
                </a:lnTo>
                <a:lnTo>
                  <a:pt x="395528" y="95015"/>
                </a:lnTo>
                <a:lnTo>
                  <a:pt x="361500" y="115786"/>
                </a:lnTo>
                <a:close/>
              </a:path>
            </a:pathLst>
          </a:custGeom>
          <a:solidFill>
            <a:srgbClr val="A6A6A6"/>
          </a:solidFill>
          <a:ln cap="flat" cmpd="sng" w="9525">
            <a:solidFill>
              <a:srgbClr val="B7B7B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descr="Labor outline" id="268" name="Google Shape;268;p20"/>
          <p:cNvGrpSpPr/>
          <p:nvPr/>
        </p:nvGrpSpPr>
        <p:grpSpPr>
          <a:xfrm>
            <a:off x="221514" y="4932042"/>
            <a:ext cx="616610" cy="501316"/>
            <a:chOff x="6581852" y="3289820"/>
            <a:chExt cx="332279" cy="296356"/>
          </a:xfrm>
        </p:grpSpPr>
        <p:sp>
          <p:nvSpPr>
            <p:cNvPr id="269" name="Google Shape;269;p20"/>
            <p:cNvSpPr/>
            <p:nvPr/>
          </p:nvSpPr>
          <p:spPr>
            <a:xfrm>
              <a:off x="6581852" y="3289820"/>
              <a:ext cx="261688" cy="260216"/>
            </a:xfrm>
            <a:custGeom>
              <a:rect b="b" l="l" r="r" t="t"/>
              <a:pathLst>
                <a:path extrusionOk="0" h="260216" w="261688">
                  <a:moveTo>
                    <a:pt x="186810" y="104817"/>
                  </a:moveTo>
                  <a:cubicBezTo>
                    <a:pt x="206076" y="124892"/>
                    <a:pt x="232754" y="154689"/>
                    <a:pt x="249563" y="187251"/>
                  </a:cubicBezTo>
                  <a:cubicBezTo>
                    <a:pt x="251167" y="190407"/>
                    <a:pt x="255027" y="191665"/>
                    <a:pt x="258183" y="190060"/>
                  </a:cubicBezTo>
                  <a:cubicBezTo>
                    <a:pt x="260461" y="188902"/>
                    <a:pt x="261834" y="186501"/>
                    <a:pt x="261677" y="183951"/>
                  </a:cubicBezTo>
                  <a:cubicBezTo>
                    <a:pt x="259736" y="152073"/>
                    <a:pt x="240940" y="111553"/>
                    <a:pt x="212505" y="77810"/>
                  </a:cubicBezTo>
                  <a:cubicBezTo>
                    <a:pt x="213068" y="75281"/>
                    <a:pt x="213161" y="72671"/>
                    <a:pt x="212780" y="70108"/>
                  </a:cubicBezTo>
                  <a:lnTo>
                    <a:pt x="219599" y="62982"/>
                  </a:lnTo>
                  <a:cubicBezTo>
                    <a:pt x="223209" y="59180"/>
                    <a:pt x="223147" y="53198"/>
                    <a:pt x="219459" y="49473"/>
                  </a:cubicBezTo>
                  <a:lnTo>
                    <a:pt x="210720" y="40745"/>
                  </a:lnTo>
                  <a:cubicBezTo>
                    <a:pt x="206994" y="37059"/>
                    <a:pt x="201015" y="36995"/>
                    <a:pt x="197211" y="40601"/>
                  </a:cubicBezTo>
                  <a:lnTo>
                    <a:pt x="190215" y="47315"/>
                  </a:lnTo>
                  <a:cubicBezTo>
                    <a:pt x="187432" y="46851"/>
                    <a:pt x="184584" y="46953"/>
                    <a:pt x="181841" y="47615"/>
                  </a:cubicBezTo>
                  <a:cubicBezTo>
                    <a:pt x="147646" y="19586"/>
                    <a:pt x="105721" y="952"/>
                    <a:pt x="74691" y="13"/>
                  </a:cubicBezTo>
                  <a:cubicBezTo>
                    <a:pt x="71593" y="-181"/>
                    <a:pt x="68812" y="1900"/>
                    <a:pt x="68125" y="4927"/>
                  </a:cubicBezTo>
                  <a:cubicBezTo>
                    <a:pt x="67426" y="7883"/>
                    <a:pt x="68885" y="10925"/>
                    <a:pt x="71627" y="12231"/>
                  </a:cubicBezTo>
                  <a:cubicBezTo>
                    <a:pt x="97745" y="24613"/>
                    <a:pt x="123570" y="43499"/>
                    <a:pt x="155145" y="73336"/>
                  </a:cubicBezTo>
                  <a:cubicBezTo>
                    <a:pt x="154282" y="76056"/>
                    <a:pt x="153983" y="78924"/>
                    <a:pt x="154267" y="81763"/>
                  </a:cubicBezTo>
                  <a:lnTo>
                    <a:pt x="2987" y="226682"/>
                  </a:lnTo>
                  <a:cubicBezTo>
                    <a:pt x="1126" y="228448"/>
                    <a:pt x="51" y="230886"/>
                    <a:pt x="2" y="233451"/>
                  </a:cubicBezTo>
                  <a:cubicBezTo>
                    <a:pt x="-53" y="236082"/>
                    <a:pt x="963" y="238624"/>
                    <a:pt x="2817" y="240491"/>
                  </a:cubicBezTo>
                  <a:lnTo>
                    <a:pt x="19738" y="257401"/>
                  </a:lnTo>
                  <a:cubicBezTo>
                    <a:pt x="21547" y="259213"/>
                    <a:pt x="24004" y="260226"/>
                    <a:pt x="26565" y="260216"/>
                  </a:cubicBezTo>
                  <a:cubicBezTo>
                    <a:pt x="29198" y="260209"/>
                    <a:pt x="31716" y="259134"/>
                    <a:pt x="33543" y="257238"/>
                  </a:cubicBezTo>
                  <a:lnTo>
                    <a:pt x="178610" y="105782"/>
                  </a:lnTo>
                  <a:cubicBezTo>
                    <a:pt x="181380" y="106004"/>
                    <a:pt x="184167" y="105676"/>
                    <a:pt x="186810" y="104817"/>
                  </a:cubicBezTo>
                  <a:close/>
                  <a:moveTo>
                    <a:pt x="254029" y="180261"/>
                  </a:moveTo>
                  <a:cubicBezTo>
                    <a:pt x="236943" y="148690"/>
                    <a:pt x="211515" y="120190"/>
                    <a:pt x="192719" y="100559"/>
                  </a:cubicBezTo>
                  <a:lnTo>
                    <a:pt x="208320" y="84152"/>
                  </a:lnTo>
                  <a:cubicBezTo>
                    <a:pt x="233799" y="114932"/>
                    <a:pt x="250990" y="151010"/>
                    <a:pt x="254102" y="180258"/>
                  </a:cubicBezTo>
                  <a:cubicBezTo>
                    <a:pt x="254127" y="180348"/>
                    <a:pt x="254094" y="180366"/>
                    <a:pt x="254048" y="180276"/>
                  </a:cubicBezTo>
                  <a:close/>
                  <a:moveTo>
                    <a:pt x="202191" y="45823"/>
                  </a:moveTo>
                  <a:cubicBezTo>
                    <a:pt x="203143" y="44901"/>
                    <a:pt x="204660" y="44917"/>
                    <a:pt x="205592" y="45859"/>
                  </a:cubicBezTo>
                  <a:lnTo>
                    <a:pt x="214330" y="54590"/>
                  </a:lnTo>
                  <a:cubicBezTo>
                    <a:pt x="215259" y="55526"/>
                    <a:pt x="215273" y="57031"/>
                    <a:pt x="214363" y="57984"/>
                  </a:cubicBezTo>
                  <a:lnTo>
                    <a:pt x="208826" y="63799"/>
                  </a:lnTo>
                  <a:lnTo>
                    <a:pt x="196481" y="51330"/>
                  </a:lnTo>
                  <a:close/>
                  <a:moveTo>
                    <a:pt x="189528" y="54583"/>
                  </a:moveTo>
                  <a:lnTo>
                    <a:pt x="205509" y="70737"/>
                  </a:lnTo>
                  <a:cubicBezTo>
                    <a:pt x="205884" y="72787"/>
                    <a:pt x="205795" y="74895"/>
                    <a:pt x="205249" y="76906"/>
                  </a:cubicBezTo>
                  <a:lnTo>
                    <a:pt x="185668" y="97506"/>
                  </a:lnTo>
                  <a:cubicBezTo>
                    <a:pt x="183529" y="98401"/>
                    <a:pt x="181198" y="98741"/>
                    <a:pt x="178892" y="98496"/>
                  </a:cubicBezTo>
                  <a:lnTo>
                    <a:pt x="161545" y="81384"/>
                  </a:lnTo>
                  <a:cubicBezTo>
                    <a:pt x="161242" y="78997"/>
                    <a:pt x="161570" y="76571"/>
                    <a:pt x="162499" y="74351"/>
                  </a:cubicBezTo>
                  <a:lnTo>
                    <a:pt x="180746" y="55530"/>
                  </a:lnTo>
                  <a:lnTo>
                    <a:pt x="182192" y="55024"/>
                  </a:lnTo>
                  <a:cubicBezTo>
                    <a:pt x="184552" y="54215"/>
                    <a:pt x="187088" y="54063"/>
                    <a:pt x="189528" y="54583"/>
                  </a:cubicBezTo>
                  <a:close/>
                  <a:moveTo>
                    <a:pt x="78544" y="7479"/>
                  </a:moveTo>
                  <a:cubicBezTo>
                    <a:pt x="106989" y="9767"/>
                    <a:pt x="143815" y="26521"/>
                    <a:pt x="174819" y="51269"/>
                  </a:cubicBezTo>
                  <a:lnTo>
                    <a:pt x="159279" y="67304"/>
                  </a:lnTo>
                  <a:cubicBezTo>
                    <a:pt x="129031" y="38819"/>
                    <a:pt x="103841" y="20153"/>
                    <a:pt x="78533" y="7548"/>
                  </a:cubicBezTo>
                  <a:cubicBezTo>
                    <a:pt x="78432" y="7501"/>
                    <a:pt x="78439" y="7472"/>
                    <a:pt x="78544" y="7479"/>
                  </a:cubicBezTo>
                  <a:close/>
                  <a:moveTo>
                    <a:pt x="28281" y="252265"/>
                  </a:moveTo>
                  <a:cubicBezTo>
                    <a:pt x="27333" y="253213"/>
                    <a:pt x="25796" y="253213"/>
                    <a:pt x="24848" y="252265"/>
                  </a:cubicBezTo>
                  <a:lnTo>
                    <a:pt x="7899" y="235330"/>
                  </a:lnTo>
                  <a:cubicBezTo>
                    <a:pt x="6971" y="234356"/>
                    <a:pt x="7008" y="232815"/>
                    <a:pt x="7981" y="231887"/>
                  </a:cubicBezTo>
                  <a:cubicBezTo>
                    <a:pt x="7981" y="231887"/>
                    <a:pt x="7982" y="231886"/>
                    <a:pt x="7982" y="231886"/>
                  </a:cubicBezTo>
                  <a:lnTo>
                    <a:pt x="158087" y="88128"/>
                  </a:lnTo>
                  <a:lnTo>
                    <a:pt x="172181" y="102038"/>
                  </a:lnTo>
                  <a:close/>
                </a:path>
              </a:pathLst>
            </a:custGeom>
            <a:solidFill>
              <a:srgbClr val="4D4D4D"/>
            </a:solidFill>
            <a:ln cap="flat" cmpd="sng" w="9525">
              <a:solidFill>
                <a:srgbClr val="B7B7B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0" name="Google Shape;270;p20"/>
            <p:cNvSpPr/>
            <p:nvPr/>
          </p:nvSpPr>
          <p:spPr>
            <a:xfrm>
              <a:off x="6632244" y="3469446"/>
              <a:ext cx="281887" cy="116730"/>
            </a:xfrm>
            <a:custGeom>
              <a:rect b="b" l="l" r="r" t="t"/>
              <a:pathLst>
                <a:path extrusionOk="0" h="116730" w="281887">
                  <a:moveTo>
                    <a:pt x="270449" y="109502"/>
                  </a:moveTo>
                  <a:lnTo>
                    <a:pt x="255708" y="28189"/>
                  </a:lnTo>
                  <a:lnTo>
                    <a:pt x="226551" y="0"/>
                  </a:lnTo>
                  <a:lnTo>
                    <a:pt x="213634" y="9190"/>
                  </a:lnTo>
                  <a:lnTo>
                    <a:pt x="207162" y="36259"/>
                  </a:lnTo>
                  <a:lnTo>
                    <a:pt x="197870" y="13404"/>
                  </a:lnTo>
                  <a:lnTo>
                    <a:pt x="172815" y="264"/>
                  </a:lnTo>
                  <a:lnTo>
                    <a:pt x="136245" y="36212"/>
                  </a:lnTo>
                  <a:lnTo>
                    <a:pt x="114724" y="42240"/>
                  </a:lnTo>
                  <a:lnTo>
                    <a:pt x="120669" y="48065"/>
                  </a:lnTo>
                  <a:lnTo>
                    <a:pt x="139979" y="42644"/>
                  </a:lnTo>
                  <a:lnTo>
                    <a:pt x="174123" y="9093"/>
                  </a:lnTo>
                  <a:lnTo>
                    <a:pt x="192171" y="18561"/>
                  </a:lnTo>
                  <a:lnTo>
                    <a:pt x="208947" y="59832"/>
                  </a:lnTo>
                  <a:lnTo>
                    <a:pt x="220038" y="13516"/>
                  </a:lnTo>
                  <a:lnTo>
                    <a:pt x="225842" y="9396"/>
                  </a:lnTo>
                  <a:lnTo>
                    <a:pt x="249000" y="31767"/>
                  </a:lnTo>
                  <a:lnTo>
                    <a:pt x="263095" y="109502"/>
                  </a:lnTo>
                  <a:lnTo>
                    <a:pt x="168048" y="109502"/>
                  </a:lnTo>
                  <a:lnTo>
                    <a:pt x="157893" y="95614"/>
                  </a:lnTo>
                  <a:lnTo>
                    <a:pt x="143542" y="65774"/>
                  </a:lnTo>
                  <a:lnTo>
                    <a:pt x="122325" y="59829"/>
                  </a:lnTo>
                  <a:lnTo>
                    <a:pt x="95592" y="33610"/>
                  </a:lnTo>
                  <a:lnTo>
                    <a:pt x="45536" y="54885"/>
                  </a:lnTo>
                  <a:lnTo>
                    <a:pt x="12421" y="109502"/>
                  </a:lnTo>
                  <a:lnTo>
                    <a:pt x="0" y="109502"/>
                  </a:lnTo>
                  <a:lnTo>
                    <a:pt x="0" y="116730"/>
                  </a:lnTo>
                  <a:lnTo>
                    <a:pt x="281887" y="116730"/>
                  </a:lnTo>
                  <a:lnTo>
                    <a:pt x="281887" y="109502"/>
                  </a:lnTo>
                  <a:close/>
                  <a:moveTo>
                    <a:pt x="50501" y="60624"/>
                  </a:moveTo>
                  <a:lnTo>
                    <a:pt x="93962" y="42146"/>
                  </a:lnTo>
                  <a:lnTo>
                    <a:pt x="118573" y="66287"/>
                  </a:lnTo>
                  <a:lnTo>
                    <a:pt x="138432" y="71849"/>
                  </a:lnTo>
                  <a:lnTo>
                    <a:pt x="151511" y="99047"/>
                  </a:lnTo>
                  <a:lnTo>
                    <a:pt x="159140" y="109502"/>
                  </a:lnTo>
                  <a:lnTo>
                    <a:pt x="20874" y="109502"/>
                  </a:lnTo>
                  <a:close/>
                </a:path>
              </a:pathLst>
            </a:custGeom>
            <a:solidFill>
              <a:srgbClr val="4D4D4D"/>
            </a:solidFill>
            <a:ln cap="flat" cmpd="sng" w="9525">
              <a:solidFill>
                <a:srgbClr val="B7B7B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1" name="Google Shape;271;p20"/>
            <p:cNvSpPr/>
            <p:nvPr/>
          </p:nvSpPr>
          <p:spPr>
            <a:xfrm rot="-4734872">
              <a:off x="6779982" y="3432654"/>
              <a:ext cx="7236" cy="26087"/>
            </a:xfrm>
            <a:custGeom>
              <a:rect b="b" l="l" r="r" t="t"/>
              <a:pathLst>
                <a:path extrusionOk="0" h="26056" w="7227">
                  <a:moveTo>
                    <a:pt x="0" y="0"/>
                  </a:moveTo>
                  <a:lnTo>
                    <a:pt x="7228" y="0"/>
                  </a:lnTo>
                  <a:lnTo>
                    <a:pt x="7228" y="26056"/>
                  </a:lnTo>
                  <a:lnTo>
                    <a:pt x="0" y="26056"/>
                  </a:lnTo>
                  <a:close/>
                </a:path>
              </a:pathLst>
            </a:custGeom>
            <a:solidFill>
              <a:srgbClr val="4D4D4D"/>
            </a:solidFill>
            <a:ln cap="flat" cmpd="sng" w="9525">
              <a:solidFill>
                <a:srgbClr val="B7B7B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2" name="Google Shape;272;p20"/>
            <p:cNvSpPr/>
            <p:nvPr/>
          </p:nvSpPr>
          <p:spPr>
            <a:xfrm rot="-3218761">
              <a:off x="6843839" y="3412255"/>
              <a:ext cx="26308" cy="7224"/>
            </a:xfrm>
            <a:custGeom>
              <a:rect b="b" l="l" r="r" t="t"/>
              <a:pathLst>
                <a:path extrusionOk="0" h="7227" w="26320">
                  <a:moveTo>
                    <a:pt x="0" y="0"/>
                  </a:moveTo>
                  <a:lnTo>
                    <a:pt x="26320" y="0"/>
                  </a:lnTo>
                  <a:lnTo>
                    <a:pt x="26320" y="7228"/>
                  </a:lnTo>
                  <a:lnTo>
                    <a:pt x="0" y="7228"/>
                  </a:lnTo>
                  <a:close/>
                </a:path>
              </a:pathLst>
            </a:custGeom>
            <a:solidFill>
              <a:srgbClr val="4D4D4D"/>
            </a:solidFill>
            <a:ln cap="flat" cmpd="sng" w="9525">
              <a:solidFill>
                <a:srgbClr val="B7B7B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73" name="Google Shape;273;p20"/>
            <p:cNvSpPr/>
            <p:nvPr/>
          </p:nvSpPr>
          <p:spPr>
            <a:xfrm rot="-465910">
              <a:off x="6858795" y="3438522"/>
              <a:ext cx="26030" cy="7221"/>
            </a:xfrm>
            <a:custGeom>
              <a:rect b="b" l="l" r="r" t="t"/>
              <a:pathLst>
                <a:path extrusionOk="0" h="7227" w="26052">
                  <a:moveTo>
                    <a:pt x="0" y="0"/>
                  </a:moveTo>
                  <a:lnTo>
                    <a:pt x="26053" y="0"/>
                  </a:lnTo>
                  <a:lnTo>
                    <a:pt x="26053" y="7228"/>
                  </a:lnTo>
                  <a:lnTo>
                    <a:pt x="0" y="7228"/>
                  </a:lnTo>
                  <a:close/>
                </a:path>
              </a:pathLst>
            </a:custGeom>
            <a:solidFill>
              <a:srgbClr val="4D4D4D"/>
            </a:solidFill>
            <a:ln cap="flat" cmpd="sng" w="9525">
              <a:solidFill>
                <a:srgbClr val="B7B7B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274" name="Google Shape;274;p20"/>
          <p:cNvSpPr/>
          <p:nvPr/>
        </p:nvSpPr>
        <p:spPr>
          <a:xfrm>
            <a:off x="757450" y="6346200"/>
            <a:ext cx="1259100" cy="378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a:solidFill>
                  <a:srgbClr val="AEABAB"/>
                </a:solidFill>
                <a:latin typeface="Montserrat"/>
                <a:ea typeface="Montserrat"/>
                <a:cs typeface="Montserrat"/>
                <a:sym typeface="Montserrat"/>
              </a:rPr>
              <a:t>H2 2026</a:t>
            </a:r>
            <a:endParaRPr>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21"/>
          <p:cNvSpPr txBox="1"/>
          <p:nvPr/>
        </p:nvSpPr>
        <p:spPr>
          <a:xfrm>
            <a:off x="4372104" y="5215389"/>
            <a:ext cx="2934900" cy="717300"/>
          </a:xfrm>
          <a:prstGeom prst="rect">
            <a:avLst/>
          </a:prstGeom>
          <a:noFill/>
          <a:ln>
            <a:noFill/>
          </a:ln>
        </p:spPr>
        <p:txBody>
          <a:bodyPr anchorCtr="0" anchor="t" bIns="45700" lIns="91425" spcFirstLastPara="1" rIns="91425" wrap="square" tIns="45700">
            <a:noAutofit/>
          </a:bodyPr>
          <a:lstStyle/>
          <a:p>
            <a:pPr indent="0" lvl="0" marL="0" marR="0" rtl="0" algn="ctr">
              <a:lnSpc>
                <a:spcPct val="110000"/>
              </a:lnSpc>
              <a:spcBef>
                <a:spcPts val="0"/>
              </a:spcBef>
              <a:spcAft>
                <a:spcPts val="0"/>
              </a:spcAft>
              <a:buClr>
                <a:schemeClr val="accent2"/>
              </a:buClr>
              <a:buSzPts val="2100"/>
              <a:buFont typeface="Arial"/>
              <a:buNone/>
            </a:pPr>
            <a:r>
              <a:rPr b="1" lang="en-US" sz="2100">
                <a:solidFill>
                  <a:schemeClr val="accent2"/>
                </a:solidFill>
                <a:latin typeface="Montserrat"/>
                <a:ea typeface="Montserrat"/>
                <a:cs typeface="Montserrat"/>
                <a:sym typeface="Montserrat"/>
              </a:rPr>
              <a:t>PLATINUM GROUP </a:t>
            </a:r>
            <a:r>
              <a:rPr b="1" lang="en-US" sz="2100">
                <a:solidFill>
                  <a:srgbClr val="4D4D4D"/>
                </a:solidFill>
                <a:latin typeface="Montserrat"/>
                <a:ea typeface="Montserrat"/>
                <a:cs typeface="Montserrat"/>
                <a:sym typeface="Montserrat"/>
              </a:rPr>
              <a:t>METALS </a:t>
            </a:r>
            <a:r>
              <a:rPr b="1" lang="en-US" sz="2100">
                <a:solidFill>
                  <a:schemeClr val="dk1"/>
                </a:solidFill>
                <a:latin typeface="Montserrat"/>
                <a:ea typeface="Montserrat"/>
                <a:cs typeface="Montserrat"/>
                <a:sym typeface="Montserrat"/>
              </a:rPr>
              <a:t>DIVISION</a:t>
            </a:r>
            <a:endParaRPr sz="2100">
              <a:solidFill>
                <a:srgbClr val="4D4D4D"/>
              </a:solidFill>
              <a:latin typeface="Montserrat"/>
              <a:ea typeface="Montserrat"/>
              <a:cs typeface="Montserrat"/>
              <a:sym typeface="Montserrat"/>
            </a:endParaRPr>
          </a:p>
        </p:txBody>
      </p:sp>
      <p:sp>
        <p:nvSpPr>
          <p:cNvPr id="281" name="Google Shape;281;p21"/>
          <p:cNvSpPr/>
          <p:nvPr/>
        </p:nvSpPr>
        <p:spPr>
          <a:xfrm>
            <a:off x="5505651" y="6145117"/>
            <a:ext cx="667800" cy="627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4D4D4D"/>
                </a:solidFill>
                <a:latin typeface="Montserrat"/>
                <a:ea typeface="Montserrat"/>
                <a:cs typeface="Montserrat"/>
                <a:sym typeface="Montserrat"/>
              </a:rPr>
              <a:t>Pt</a:t>
            </a:r>
            <a:endParaRPr sz="1800">
              <a:solidFill>
                <a:srgbClr val="4D4D4D"/>
              </a:solidFill>
              <a:latin typeface="Montserrat"/>
              <a:ea typeface="Montserrat"/>
              <a:cs typeface="Montserrat"/>
              <a:sym typeface="Montserrat"/>
            </a:endParaRPr>
          </a:p>
        </p:txBody>
      </p:sp>
      <p:sp>
        <p:nvSpPr>
          <p:cNvPr id="282" name="Google Shape;282;p21"/>
          <p:cNvSpPr/>
          <p:nvPr/>
        </p:nvSpPr>
        <p:spPr>
          <a:xfrm>
            <a:off x="4582953" y="6145117"/>
            <a:ext cx="667800" cy="627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4D4D4D"/>
                </a:solidFill>
                <a:latin typeface="Montserrat"/>
                <a:ea typeface="Montserrat"/>
                <a:cs typeface="Montserrat"/>
                <a:sym typeface="Montserrat"/>
              </a:rPr>
              <a:t>Pd</a:t>
            </a:r>
            <a:endParaRPr sz="1800">
              <a:solidFill>
                <a:srgbClr val="4D4D4D"/>
              </a:solidFill>
              <a:latin typeface="Montserrat"/>
              <a:ea typeface="Montserrat"/>
              <a:cs typeface="Montserrat"/>
              <a:sym typeface="Montserrat"/>
            </a:endParaRPr>
          </a:p>
        </p:txBody>
      </p:sp>
      <p:sp>
        <p:nvSpPr>
          <p:cNvPr id="283" name="Google Shape;283;p21"/>
          <p:cNvSpPr/>
          <p:nvPr/>
        </p:nvSpPr>
        <p:spPr>
          <a:xfrm>
            <a:off x="4582953" y="6083157"/>
            <a:ext cx="667800" cy="621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E7E6E6"/>
              </a:solidFill>
              <a:latin typeface="Montserrat"/>
              <a:ea typeface="Montserrat"/>
              <a:cs typeface="Montserrat"/>
              <a:sym typeface="Montserrat"/>
            </a:endParaRPr>
          </a:p>
        </p:txBody>
      </p:sp>
      <p:sp>
        <p:nvSpPr>
          <p:cNvPr id="284" name="Google Shape;284;p21"/>
          <p:cNvSpPr/>
          <p:nvPr/>
        </p:nvSpPr>
        <p:spPr>
          <a:xfrm>
            <a:off x="5505650" y="6083157"/>
            <a:ext cx="667800" cy="621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E7E6E6"/>
              </a:solidFill>
              <a:latin typeface="Montserrat"/>
              <a:ea typeface="Montserrat"/>
              <a:cs typeface="Montserrat"/>
              <a:sym typeface="Montserrat"/>
            </a:endParaRPr>
          </a:p>
        </p:txBody>
      </p:sp>
      <p:sp>
        <p:nvSpPr>
          <p:cNvPr id="285" name="Google Shape;285;p21"/>
          <p:cNvSpPr/>
          <p:nvPr/>
        </p:nvSpPr>
        <p:spPr>
          <a:xfrm>
            <a:off x="6428348" y="6145117"/>
            <a:ext cx="667800" cy="627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4D4D4D"/>
                </a:solidFill>
                <a:latin typeface="Montserrat"/>
                <a:ea typeface="Montserrat"/>
                <a:cs typeface="Montserrat"/>
                <a:sym typeface="Montserrat"/>
              </a:rPr>
              <a:t>Rh</a:t>
            </a:r>
            <a:endParaRPr sz="1800">
              <a:solidFill>
                <a:srgbClr val="4D4D4D"/>
              </a:solidFill>
              <a:latin typeface="Montserrat"/>
              <a:ea typeface="Montserrat"/>
              <a:cs typeface="Montserrat"/>
              <a:sym typeface="Montserrat"/>
            </a:endParaRPr>
          </a:p>
        </p:txBody>
      </p:sp>
      <p:sp>
        <p:nvSpPr>
          <p:cNvPr id="286" name="Google Shape;286;p21"/>
          <p:cNvSpPr/>
          <p:nvPr/>
        </p:nvSpPr>
        <p:spPr>
          <a:xfrm>
            <a:off x="6428347" y="6083157"/>
            <a:ext cx="667800" cy="62100"/>
          </a:xfrm>
          <a:prstGeom prst="rect">
            <a:avLst/>
          </a:prstGeom>
          <a:solidFill>
            <a:srgbClr val="A6A6A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949494"/>
              </a:solidFill>
              <a:latin typeface="Montserrat"/>
              <a:ea typeface="Montserrat"/>
              <a:cs typeface="Montserrat"/>
              <a:sym typeface="Montserrat"/>
            </a:endParaRPr>
          </a:p>
        </p:txBody>
      </p:sp>
      <p:pic>
        <p:nvPicPr>
          <p:cNvPr id="287" name="Google Shape;287;p21"/>
          <p:cNvPicPr preferRelativeResize="0"/>
          <p:nvPr/>
        </p:nvPicPr>
        <p:blipFill rotWithShape="1">
          <a:blip r:embed="rId3">
            <a:alphaModFix/>
          </a:blip>
          <a:srcRect b="0" l="0" r="0" t="0"/>
          <a:stretch/>
        </p:blipFill>
        <p:spPr>
          <a:xfrm>
            <a:off x="0" y="0"/>
            <a:ext cx="12177555" cy="5004619"/>
          </a:xfrm>
          <a:prstGeom prst="rect">
            <a:avLst/>
          </a:prstGeom>
          <a:noFill/>
          <a:ln>
            <a:noFill/>
          </a:ln>
        </p:spPr>
      </p:pic>
      <p:sp>
        <p:nvSpPr>
          <p:cNvPr id="288" name="Google Shape;288;p21"/>
          <p:cNvSpPr txBox="1"/>
          <p:nvPr/>
        </p:nvSpPr>
        <p:spPr>
          <a:xfrm>
            <a:off x="7096100" y="4989950"/>
            <a:ext cx="5106300" cy="276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latin typeface="Calibri"/>
                <a:ea typeface="Calibri"/>
                <a:cs typeface="Calibri"/>
                <a:sym typeface="Calibri"/>
              </a:rPr>
              <a:t>Aerial</a:t>
            </a:r>
            <a:r>
              <a:rPr lang="en-US" sz="1200">
                <a:solidFill>
                  <a:srgbClr val="000000"/>
                </a:solidFill>
                <a:latin typeface="Calibri"/>
                <a:ea typeface="Calibri"/>
                <a:cs typeface="Calibri"/>
                <a:sym typeface="Calibri"/>
              </a:rPr>
              <a:t> View of Dana North Outcrops and Access Road– View Looking westwards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400">
                <a:latin typeface="Montserrat"/>
                <a:ea typeface="Montserrat"/>
                <a:cs typeface="Montserrat"/>
                <a:sym typeface="Montserrat"/>
              </a:rPr>
              <a:t>‹#›</a:t>
            </a:fld>
            <a:endParaRPr sz="1400">
              <a:latin typeface="Montserrat"/>
              <a:ea typeface="Montserrat"/>
              <a:cs typeface="Montserrat"/>
              <a:sym typeface="Montserrat"/>
            </a:endParaRPr>
          </a:p>
        </p:txBody>
      </p:sp>
      <p:sp>
        <p:nvSpPr>
          <p:cNvPr id="295" name="Google Shape;295;p22"/>
          <p:cNvSpPr txBox="1"/>
          <p:nvPr/>
        </p:nvSpPr>
        <p:spPr>
          <a:xfrm>
            <a:off x="838200" y="365126"/>
            <a:ext cx="8648700" cy="892986"/>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4D4D4D"/>
              </a:buClr>
              <a:buSzPts val="2600"/>
              <a:buFont typeface="Montserrat"/>
              <a:buNone/>
            </a:pPr>
            <a:r>
              <a:rPr b="1" lang="en-US" sz="2600">
                <a:solidFill>
                  <a:srgbClr val="4D4D4D"/>
                </a:solidFill>
                <a:latin typeface="Montserrat"/>
                <a:ea typeface="Montserrat"/>
                <a:cs typeface="Montserrat"/>
                <a:sym typeface="Montserrat"/>
              </a:rPr>
              <a:t>PALLADIUM (Pd) </a:t>
            </a:r>
            <a:r>
              <a:rPr b="1" lang="en-US" sz="2600">
                <a:solidFill>
                  <a:srgbClr val="10D10D"/>
                </a:solidFill>
                <a:latin typeface="Montserrat"/>
                <a:ea typeface="Montserrat"/>
                <a:cs typeface="Montserrat"/>
                <a:sym typeface="Montserrat"/>
              </a:rPr>
              <a:t>MARKET</a:t>
            </a:r>
            <a:endParaRPr/>
          </a:p>
        </p:txBody>
      </p:sp>
      <p:sp>
        <p:nvSpPr>
          <p:cNvPr id="296" name="Google Shape;296;p22"/>
          <p:cNvSpPr/>
          <p:nvPr/>
        </p:nvSpPr>
        <p:spPr>
          <a:xfrm>
            <a:off x="6203701" y="5091010"/>
            <a:ext cx="158750" cy="125195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7" name="Google Shape;297;p22"/>
          <p:cNvSpPr txBox="1"/>
          <p:nvPr/>
        </p:nvSpPr>
        <p:spPr>
          <a:xfrm>
            <a:off x="1454115" y="1439373"/>
            <a:ext cx="266700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0" lang="en-US" sz="1200">
                <a:solidFill>
                  <a:srgbClr val="4D4D4D"/>
                </a:solidFill>
                <a:latin typeface="Montserrat"/>
                <a:ea typeface="Montserrat"/>
                <a:cs typeface="Montserrat"/>
                <a:sym typeface="Montserrat"/>
              </a:rPr>
              <a:t>Pd in supply deficit since 2012</a:t>
            </a:r>
            <a:endParaRPr sz="1200">
              <a:solidFill>
                <a:srgbClr val="4D4D4D"/>
              </a:solidFill>
              <a:latin typeface="Montserrat"/>
              <a:ea typeface="Montserrat"/>
              <a:cs typeface="Montserrat"/>
              <a:sym typeface="Montserrat"/>
            </a:endParaRPr>
          </a:p>
        </p:txBody>
      </p:sp>
      <p:sp>
        <p:nvSpPr>
          <p:cNvPr id="298" name="Google Shape;298;p22"/>
          <p:cNvSpPr txBox="1"/>
          <p:nvPr/>
        </p:nvSpPr>
        <p:spPr>
          <a:xfrm>
            <a:off x="1454115" y="2022648"/>
            <a:ext cx="2667000" cy="83099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i="0" lang="en-US" sz="1200">
                <a:solidFill>
                  <a:srgbClr val="4D4D4D"/>
                </a:solidFill>
                <a:latin typeface="Montserrat"/>
                <a:ea typeface="Montserrat"/>
                <a:cs typeface="Montserrat"/>
                <a:sym typeface="Montserrat"/>
              </a:rPr>
              <a:t>Auto industry demand ~85%. </a:t>
            </a:r>
            <a:endParaRPr sz="1200">
              <a:solidFill>
                <a:srgbClr val="4D4D4D"/>
              </a:solidFill>
              <a:latin typeface="Montserrat"/>
              <a:ea typeface="Montserrat"/>
              <a:cs typeface="Montserrat"/>
              <a:sym typeface="Montserrat"/>
            </a:endParaRPr>
          </a:p>
          <a:p>
            <a:pPr indent="0" lvl="0" marL="0" marR="0" rtl="0" algn="just">
              <a:spcBef>
                <a:spcPts val="0"/>
              </a:spcBef>
              <a:spcAft>
                <a:spcPts val="0"/>
              </a:spcAft>
              <a:buNone/>
            </a:pPr>
            <a:r>
              <a:rPr lang="en-US" sz="1200">
                <a:solidFill>
                  <a:srgbClr val="4D4D4D"/>
                </a:solidFill>
                <a:latin typeface="Montserrat"/>
                <a:ea typeface="Montserrat"/>
                <a:cs typeface="Montserrat"/>
                <a:sym typeface="Montserrat"/>
              </a:rPr>
              <a:t>Temporary auto chip shortage  decreasing demand for Pd.  Recovery expected in H2 2022</a:t>
            </a:r>
            <a:r>
              <a:rPr baseline="30000" lang="en-US" sz="1200">
                <a:solidFill>
                  <a:srgbClr val="4D4D4D"/>
                </a:solidFill>
                <a:latin typeface="Arial"/>
                <a:ea typeface="Arial"/>
                <a:cs typeface="Arial"/>
                <a:sym typeface="Arial"/>
              </a:rPr>
              <a:t>2</a:t>
            </a:r>
            <a:endParaRPr sz="1200">
              <a:solidFill>
                <a:srgbClr val="4D4D4D"/>
              </a:solidFill>
              <a:latin typeface="Montserrat"/>
              <a:ea typeface="Montserrat"/>
              <a:cs typeface="Montserrat"/>
              <a:sym typeface="Montserrat"/>
            </a:endParaRPr>
          </a:p>
        </p:txBody>
      </p:sp>
      <p:sp>
        <p:nvSpPr>
          <p:cNvPr id="299" name="Google Shape;299;p22"/>
          <p:cNvSpPr txBox="1"/>
          <p:nvPr/>
        </p:nvSpPr>
        <p:spPr>
          <a:xfrm>
            <a:off x="1454115" y="3100518"/>
            <a:ext cx="2667000" cy="646331"/>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i="0" lang="en-US" sz="1200">
                <a:solidFill>
                  <a:srgbClr val="4D4D4D"/>
                </a:solidFill>
                <a:latin typeface="Montserrat"/>
                <a:ea typeface="Montserrat"/>
                <a:cs typeface="Montserrat"/>
                <a:sym typeface="Montserrat"/>
              </a:rPr>
              <a:t>Pd is one out </a:t>
            </a:r>
            <a:r>
              <a:rPr lang="en-US" sz="1200">
                <a:solidFill>
                  <a:srgbClr val="4D4D4D"/>
                </a:solidFill>
                <a:latin typeface="Montserrat"/>
                <a:ea typeface="Montserrat"/>
                <a:cs typeface="Montserrat"/>
                <a:sym typeface="Montserrat"/>
              </a:rPr>
              <a:t>of the big 4 precious metals (Gold, Silver, Platinum and Palladium)</a:t>
            </a:r>
            <a:endParaRPr sz="1200">
              <a:solidFill>
                <a:srgbClr val="4D4D4D"/>
              </a:solidFill>
              <a:latin typeface="Montserrat"/>
              <a:ea typeface="Montserrat"/>
              <a:cs typeface="Montserrat"/>
              <a:sym typeface="Montserrat"/>
            </a:endParaRPr>
          </a:p>
        </p:txBody>
      </p:sp>
      <p:sp>
        <p:nvSpPr>
          <p:cNvPr id="300" name="Google Shape;300;p22"/>
          <p:cNvSpPr txBox="1"/>
          <p:nvPr/>
        </p:nvSpPr>
        <p:spPr>
          <a:xfrm>
            <a:off x="1454115" y="3944667"/>
            <a:ext cx="2667000" cy="46166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1200">
                <a:solidFill>
                  <a:srgbClr val="4D4D4D"/>
                </a:solidFill>
                <a:latin typeface="Montserrat"/>
                <a:ea typeface="Montserrat"/>
                <a:cs typeface="Montserrat"/>
                <a:sym typeface="Montserrat"/>
              </a:rPr>
              <a:t>More emissions legislation</a:t>
            </a:r>
            <a:endParaRPr/>
          </a:p>
          <a:p>
            <a:pPr indent="0" lvl="0" marL="0" marR="0" rtl="0" algn="just">
              <a:spcBef>
                <a:spcPts val="0"/>
              </a:spcBef>
              <a:spcAft>
                <a:spcPts val="0"/>
              </a:spcAft>
              <a:buNone/>
            </a:pPr>
            <a:r>
              <a:rPr lang="en-US" sz="1200">
                <a:solidFill>
                  <a:srgbClr val="4D4D4D"/>
                </a:solidFill>
                <a:latin typeface="Montserrat"/>
                <a:ea typeface="Montserrat"/>
                <a:cs typeface="Montserrat"/>
                <a:sym typeface="Montserrat"/>
              </a:rPr>
              <a:t>gives favourable outlook</a:t>
            </a:r>
            <a:endParaRPr sz="1200">
              <a:solidFill>
                <a:srgbClr val="4D4D4D"/>
              </a:solidFill>
              <a:latin typeface="Montserrat"/>
              <a:ea typeface="Montserrat"/>
              <a:cs typeface="Montserrat"/>
              <a:sym typeface="Montserrat"/>
            </a:endParaRPr>
          </a:p>
        </p:txBody>
      </p:sp>
      <p:grpSp>
        <p:nvGrpSpPr>
          <p:cNvPr descr="Empty battery outline" id="301" name="Google Shape;301;p22"/>
          <p:cNvGrpSpPr/>
          <p:nvPr/>
        </p:nvGrpSpPr>
        <p:grpSpPr>
          <a:xfrm>
            <a:off x="853736" y="1468937"/>
            <a:ext cx="376201" cy="192475"/>
            <a:chOff x="7233671" y="2355285"/>
            <a:chExt cx="376201" cy="192475"/>
          </a:xfrm>
        </p:grpSpPr>
        <p:sp>
          <p:nvSpPr>
            <p:cNvPr id="302" name="Google Shape;302;p22"/>
            <p:cNvSpPr/>
            <p:nvPr/>
          </p:nvSpPr>
          <p:spPr>
            <a:xfrm>
              <a:off x="7273041" y="2390280"/>
              <a:ext cx="8748" cy="122484"/>
            </a:xfrm>
            <a:custGeom>
              <a:rect b="b" l="l" r="r" t="t"/>
              <a:pathLst>
                <a:path extrusionOk="0" h="122484" w="8748">
                  <a:moveTo>
                    <a:pt x="0" y="0"/>
                  </a:moveTo>
                  <a:lnTo>
                    <a:pt x="8749" y="0"/>
                  </a:lnTo>
                  <a:lnTo>
                    <a:pt x="8749" y="122484"/>
                  </a:lnTo>
                  <a:lnTo>
                    <a:pt x="0" y="122484"/>
                  </a:ln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3" name="Google Shape;303;p22"/>
            <p:cNvSpPr/>
            <p:nvPr/>
          </p:nvSpPr>
          <p:spPr>
            <a:xfrm>
              <a:off x="7233671" y="2355285"/>
              <a:ext cx="376201" cy="192475"/>
            </a:xfrm>
            <a:custGeom>
              <a:rect b="b" l="l" r="r" t="t"/>
              <a:pathLst>
                <a:path extrusionOk="0" h="192475" w="376201">
                  <a:moveTo>
                    <a:pt x="363078" y="61242"/>
                  </a:moveTo>
                  <a:lnTo>
                    <a:pt x="336832" y="61242"/>
                  </a:lnTo>
                  <a:lnTo>
                    <a:pt x="336832" y="13123"/>
                  </a:lnTo>
                  <a:cubicBezTo>
                    <a:pt x="336832" y="5875"/>
                    <a:pt x="330956" y="0"/>
                    <a:pt x="323708" y="0"/>
                  </a:cubicBezTo>
                  <a:lnTo>
                    <a:pt x="13123" y="0"/>
                  </a:lnTo>
                  <a:cubicBezTo>
                    <a:pt x="5876" y="0"/>
                    <a:pt x="0" y="5875"/>
                    <a:pt x="0" y="13123"/>
                  </a:cubicBezTo>
                  <a:lnTo>
                    <a:pt x="0" y="179352"/>
                  </a:lnTo>
                  <a:cubicBezTo>
                    <a:pt x="0" y="186600"/>
                    <a:pt x="5876" y="192475"/>
                    <a:pt x="13123" y="192475"/>
                  </a:cubicBezTo>
                  <a:lnTo>
                    <a:pt x="323708" y="192475"/>
                  </a:lnTo>
                  <a:cubicBezTo>
                    <a:pt x="330956" y="192475"/>
                    <a:pt x="336832" y="186600"/>
                    <a:pt x="336832" y="179352"/>
                  </a:cubicBezTo>
                  <a:lnTo>
                    <a:pt x="336832" y="131233"/>
                  </a:lnTo>
                  <a:lnTo>
                    <a:pt x="363078" y="131233"/>
                  </a:lnTo>
                  <a:cubicBezTo>
                    <a:pt x="370326" y="131233"/>
                    <a:pt x="376202" y="125358"/>
                    <a:pt x="376202" y="118110"/>
                  </a:cubicBezTo>
                  <a:lnTo>
                    <a:pt x="376202" y="74365"/>
                  </a:lnTo>
                  <a:cubicBezTo>
                    <a:pt x="376202" y="67117"/>
                    <a:pt x="370326" y="61242"/>
                    <a:pt x="363078" y="61242"/>
                  </a:cubicBezTo>
                  <a:close/>
                  <a:moveTo>
                    <a:pt x="328083" y="179352"/>
                  </a:moveTo>
                  <a:cubicBezTo>
                    <a:pt x="328083" y="181768"/>
                    <a:pt x="326124" y="183726"/>
                    <a:pt x="323708" y="183726"/>
                  </a:cubicBezTo>
                  <a:lnTo>
                    <a:pt x="13123" y="183726"/>
                  </a:lnTo>
                  <a:cubicBezTo>
                    <a:pt x="10707" y="183726"/>
                    <a:pt x="8749" y="181768"/>
                    <a:pt x="8749" y="179352"/>
                  </a:cubicBezTo>
                  <a:lnTo>
                    <a:pt x="8749" y="13123"/>
                  </a:lnTo>
                  <a:cubicBezTo>
                    <a:pt x="8749" y="10707"/>
                    <a:pt x="10707" y="8749"/>
                    <a:pt x="13123" y="8749"/>
                  </a:cubicBezTo>
                  <a:lnTo>
                    <a:pt x="323708" y="8749"/>
                  </a:lnTo>
                  <a:cubicBezTo>
                    <a:pt x="326124" y="8749"/>
                    <a:pt x="328083" y="10707"/>
                    <a:pt x="328083" y="13123"/>
                  </a:cubicBezTo>
                  <a:close/>
                  <a:moveTo>
                    <a:pt x="367453" y="118110"/>
                  </a:moveTo>
                  <a:cubicBezTo>
                    <a:pt x="367453" y="120526"/>
                    <a:pt x="365494" y="122484"/>
                    <a:pt x="363078" y="122484"/>
                  </a:cubicBezTo>
                  <a:lnTo>
                    <a:pt x="336832" y="122484"/>
                  </a:lnTo>
                  <a:lnTo>
                    <a:pt x="336832" y="69991"/>
                  </a:lnTo>
                  <a:lnTo>
                    <a:pt x="363078" y="69991"/>
                  </a:lnTo>
                  <a:cubicBezTo>
                    <a:pt x="365494" y="69991"/>
                    <a:pt x="367453" y="71949"/>
                    <a:pt x="367453" y="74365"/>
                  </a:cubicBez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descr="Car outline" id="304" name="Google Shape;304;p22"/>
          <p:cNvGrpSpPr/>
          <p:nvPr/>
        </p:nvGrpSpPr>
        <p:grpSpPr>
          <a:xfrm>
            <a:off x="838200" y="2295445"/>
            <a:ext cx="424921" cy="217269"/>
            <a:chOff x="7207515" y="3102914"/>
            <a:chExt cx="424921" cy="217269"/>
          </a:xfrm>
        </p:grpSpPr>
        <p:sp>
          <p:nvSpPr>
            <p:cNvPr id="305" name="Google Shape;305;p22"/>
            <p:cNvSpPr/>
            <p:nvPr/>
          </p:nvSpPr>
          <p:spPr>
            <a:xfrm>
              <a:off x="7492406" y="3233268"/>
              <a:ext cx="86915" cy="86915"/>
            </a:xfrm>
            <a:custGeom>
              <a:rect b="b" l="l" r="r" t="t"/>
              <a:pathLst>
                <a:path extrusionOk="0" h="86915" w="86915">
                  <a:moveTo>
                    <a:pt x="43458" y="0"/>
                  </a:moveTo>
                  <a:cubicBezTo>
                    <a:pt x="19457" y="0"/>
                    <a:pt x="0" y="19457"/>
                    <a:pt x="0" y="43458"/>
                  </a:cubicBezTo>
                  <a:cubicBezTo>
                    <a:pt x="0" y="67459"/>
                    <a:pt x="19457" y="86916"/>
                    <a:pt x="43458" y="86916"/>
                  </a:cubicBezTo>
                  <a:cubicBezTo>
                    <a:pt x="67459" y="86916"/>
                    <a:pt x="86916" y="67459"/>
                    <a:pt x="86916" y="43458"/>
                  </a:cubicBezTo>
                  <a:cubicBezTo>
                    <a:pt x="86891" y="19467"/>
                    <a:pt x="67449" y="24"/>
                    <a:pt x="43458" y="0"/>
                  </a:cubicBezTo>
                  <a:close/>
                  <a:moveTo>
                    <a:pt x="43458" y="77258"/>
                  </a:moveTo>
                  <a:cubicBezTo>
                    <a:pt x="24790" y="77258"/>
                    <a:pt x="9657" y="62125"/>
                    <a:pt x="9657" y="43458"/>
                  </a:cubicBezTo>
                  <a:cubicBezTo>
                    <a:pt x="9657" y="24790"/>
                    <a:pt x="24790" y="9657"/>
                    <a:pt x="43458" y="9657"/>
                  </a:cubicBezTo>
                  <a:cubicBezTo>
                    <a:pt x="62125" y="9657"/>
                    <a:pt x="77258" y="24790"/>
                    <a:pt x="77258" y="43458"/>
                  </a:cubicBezTo>
                  <a:cubicBezTo>
                    <a:pt x="77258" y="62125"/>
                    <a:pt x="62125" y="77258"/>
                    <a:pt x="43458" y="77258"/>
                  </a:cubicBez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6" name="Google Shape;306;p22"/>
            <p:cNvSpPr/>
            <p:nvPr/>
          </p:nvSpPr>
          <p:spPr>
            <a:xfrm>
              <a:off x="7356291" y="3267150"/>
              <a:ext cx="127398" cy="9657"/>
            </a:xfrm>
            <a:custGeom>
              <a:rect b="b" l="l" r="r" t="t"/>
              <a:pathLst>
                <a:path extrusionOk="0" h="9657" w="127398">
                  <a:moveTo>
                    <a:pt x="0" y="0"/>
                  </a:moveTo>
                  <a:cubicBezTo>
                    <a:pt x="593" y="3157"/>
                    <a:pt x="899" y="6362"/>
                    <a:pt x="913" y="9575"/>
                  </a:cubicBezTo>
                  <a:lnTo>
                    <a:pt x="913" y="9657"/>
                  </a:lnTo>
                  <a:lnTo>
                    <a:pt x="126486" y="9657"/>
                  </a:lnTo>
                  <a:lnTo>
                    <a:pt x="126486" y="9575"/>
                  </a:lnTo>
                  <a:cubicBezTo>
                    <a:pt x="126500" y="6362"/>
                    <a:pt x="126806" y="3157"/>
                    <a:pt x="127399" y="0"/>
                  </a:cubicBez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7" name="Google Shape;307;p22"/>
            <p:cNvSpPr/>
            <p:nvPr/>
          </p:nvSpPr>
          <p:spPr>
            <a:xfrm>
              <a:off x="7207515" y="3102914"/>
              <a:ext cx="424921" cy="173894"/>
            </a:xfrm>
            <a:custGeom>
              <a:rect b="b" l="l" r="r" t="t"/>
              <a:pathLst>
                <a:path extrusionOk="0" h="173894" w="424921">
                  <a:moveTo>
                    <a:pt x="376635" y="86896"/>
                  </a:moveTo>
                  <a:cubicBezTo>
                    <a:pt x="397970" y="86896"/>
                    <a:pt x="415264" y="104191"/>
                    <a:pt x="415264" y="125525"/>
                  </a:cubicBezTo>
                  <a:lnTo>
                    <a:pt x="415264" y="154575"/>
                  </a:lnTo>
                  <a:cubicBezTo>
                    <a:pt x="415264" y="159908"/>
                    <a:pt x="410941" y="164232"/>
                    <a:pt x="405607" y="164232"/>
                  </a:cubicBezTo>
                  <a:lnTo>
                    <a:pt x="380561" y="164232"/>
                  </a:lnTo>
                  <a:cubicBezTo>
                    <a:pt x="381152" y="167391"/>
                    <a:pt x="381454" y="170598"/>
                    <a:pt x="381464" y="173812"/>
                  </a:cubicBezTo>
                  <a:lnTo>
                    <a:pt x="381464" y="173894"/>
                  </a:lnTo>
                  <a:lnTo>
                    <a:pt x="405607" y="173894"/>
                  </a:lnTo>
                  <a:cubicBezTo>
                    <a:pt x="416260" y="173860"/>
                    <a:pt x="424887" y="165232"/>
                    <a:pt x="424922" y="154579"/>
                  </a:cubicBezTo>
                  <a:lnTo>
                    <a:pt x="424922" y="125608"/>
                  </a:lnTo>
                  <a:cubicBezTo>
                    <a:pt x="424847" y="98938"/>
                    <a:pt x="403256" y="77332"/>
                    <a:pt x="376587" y="77239"/>
                  </a:cubicBezTo>
                  <a:lnTo>
                    <a:pt x="336558" y="77239"/>
                  </a:lnTo>
                  <a:cubicBezTo>
                    <a:pt x="331426" y="77404"/>
                    <a:pt x="326482" y="75305"/>
                    <a:pt x="323037" y="71498"/>
                  </a:cubicBezTo>
                  <a:lnTo>
                    <a:pt x="262196" y="11140"/>
                  </a:lnTo>
                  <a:cubicBezTo>
                    <a:pt x="254890" y="3886"/>
                    <a:pt x="244968" y="-118"/>
                    <a:pt x="234673" y="34"/>
                  </a:cubicBezTo>
                  <a:lnTo>
                    <a:pt x="154696" y="34"/>
                  </a:lnTo>
                  <a:cubicBezTo>
                    <a:pt x="154633" y="34"/>
                    <a:pt x="154580" y="0"/>
                    <a:pt x="154518" y="0"/>
                  </a:cubicBezTo>
                  <a:cubicBezTo>
                    <a:pt x="154455" y="0"/>
                    <a:pt x="154407" y="34"/>
                    <a:pt x="154344" y="34"/>
                  </a:cubicBezTo>
                  <a:lnTo>
                    <a:pt x="93194" y="34"/>
                  </a:lnTo>
                  <a:cubicBezTo>
                    <a:pt x="82917" y="-24"/>
                    <a:pt x="73029" y="3965"/>
                    <a:pt x="65671" y="11140"/>
                  </a:cubicBezTo>
                  <a:lnTo>
                    <a:pt x="5795" y="71498"/>
                  </a:lnTo>
                  <a:cubicBezTo>
                    <a:pt x="2041" y="75184"/>
                    <a:pt x="-51" y="80240"/>
                    <a:pt x="1" y="85501"/>
                  </a:cubicBezTo>
                  <a:lnTo>
                    <a:pt x="1" y="135236"/>
                  </a:lnTo>
                  <a:cubicBezTo>
                    <a:pt x="70" y="156542"/>
                    <a:pt x="17324" y="173796"/>
                    <a:pt x="38630" y="173865"/>
                  </a:cubicBezTo>
                  <a:lnTo>
                    <a:pt x="43459" y="173865"/>
                  </a:lnTo>
                  <a:lnTo>
                    <a:pt x="43459" y="173812"/>
                  </a:lnTo>
                  <a:cubicBezTo>
                    <a:pt x="43471" y="170599"/>
                    <a:pt x="43775" y="167394"/>
                    <a:pt x="44367" y="164237"/>
                  </a:cubicBezTo>
                  <a:lnTo>
                    <a:pt x="38630" y="164237"/>
                  </a:lnTo>
                  <a:cubicBezTo>
                    <a:pt x="22629" y="164237"/>
                    <a:pt x="9658" y="151266"/>
                    <a:pt x="9658" y="135265"/>
                  </a:cubicBezTo>
                  <a:lnTo>
                    <a:pt x="9658" y="86896"/>
                  </a:lnTo>
                  <a:close/>
                  <a:moveTo>
                    <a:pt x="255407" y="17982"/>
                  </a:moveTo>
                  <a:lnTo>
                    <a:pt x="315128" y="77239"/>
                  </a:lnTo>
                  <a:lnTo>
                    <a:pt x="159346" y="77239"/>
                  </a:lnTo>
                  <a:lnTo>
                    <a:pt x="159346" y="9672"/>
                  </a:lnTo>
                  <a:lnTo>
                    <a:pt x="234673" y="9672"/>
                  </a:lnTo>
                  <a:cubicBezTo>
                    <a:pt x="242426" y="9514"/>
                    <a:pt x="249910" y="12513"/>
                    <a:pt x="255407" y="17982"/>
                  </a:cubicBezTo>
                  <a:close/>
                  <a:moveTo>
                    <a:pt x="72508" y="17953"/>
                  </a:moveTo>
                  <a:cubicBezTo>
                    <a:pt x="78045" y="12578"/>
                    <a:pt x="85478" y="9603"/>
                    <a:pt x="93194" y="9672"/>
                  </a:cubicBezTo>
                  <a:lnTo>
                    <a:pt x="149689" y="9672"/>
                  </a:lnTo>
                  <a:lnTo>
                    <a:pt x="149689" y="77239"/>
                  </a:lnTo>
                  <a:lnTo>
                    <a:pt x="13825" y="77239"/>
                  </a:lnTo>
                  <a:cubicBezTo>
                    <a:pt x="13758" y="77239"/>
                    <a:pt x="13743" y="77200"/>
                    <a:pt x="13787" y="77157"/>
                  </a:cubicBez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8" name="Google Shape;308;p22"/>
            <p:cNvSpPr/>
            <p:nvPr/>
          </p:nvSpPr>
          <p:spPr>
            <a:xfrm>
              <a:off x="7260631" y="3233268"/>
              <a:ext cx="86915" cy="86915"/>
            </a:xfrm>
            <a:custGeom>
              <a:rect b="b" l="l" r="r" t="t"/>
              <a:pathLst>
                <a:path extrusionOk="0" h="86915" w="86915">
                  <a:moveTo>
                    <a:pt x="43458" y="0"/>
                  </a:moveTo>
                  <a:cubicBezTo>
                    <a:pt x="19457" y="0"/>
                    <a:pt x="0" y="19457"/>
                    <a:pt x="0" y="43458"/>
                  </a:cubicBezTo>
                  <a:cubicBezTo>
                    <a:pt x="0" y="67459"/>
                    <a:pt x="19457" y="86916"/>
                    <a:pt x="43458" y="86916"/>
                  </a:cubicBezTo>
                  <a:cubicBezTo>
                    <a:pt x="67459" y="86916"/>
                    <a:pt x="86916" y="67459"/>
                    <a:pt x="86916" y="43458"/>
                  </a:cubicBezTo>
                  <a:cubicBezTo>
                    <a:pt x="86891" y="19467"/>
                    <a:pt x="67449" y="24"/>
                    <a:pt x="43458" y="0"/>
                  </a:cubicBezTo>
                  <a:close/>
                  <a:moveTo>
                    <a:pt x="43458" y="77258"/>
                  </a:moveTo>
                  <a:cubicBezTo>
                    <a:pt x="24790" y="77258"/>
                    <a:pt x="9657" y="62125"/>
                    <a:pt x="9657" y="43458"/>
                  </a:cubicBezTo>
                  <a:cubicBezTo>
                    <a:pt x="9657" y="24790"/>
                    <a:pt x="24790" y="9657"/>
                    <a:pt x="43458" y="9657"/>
                  </a:cubicBezTo>
                  <a:cubicBezTo>
                    <a:pt x="62125" y="9657"/>
                    <a:pt x="77258" y="24790"/>
                    <a:pt x="77258" y="43458"/>
                  </a:cubicBezTo>
                  <a:cubicBezTo>
                    <a:pt x="77258" y="62125"/>
                    <a:pt x="62125" y="77258"/>
                    <a:pt x="43458" y="77258"/>
                  </a:cubicBez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descr="Safe outline" id="309" name="Google Shape;309;p22"/>
          <p:cNvGrpSpPr/>
          <p:nvPr/>
        </p:nvGrpSpPr>
        <p:grpSpPr>
          <a:xfrm>
            <a:off x="900659" y="3158975"/>
            <a:ext cx="300004" cy="326475"/>
            <a:chOff x="7269974" y="3806698"/>
            <a:chExt cx="300004" cy="326475"/>
          </a:xfrm>
        </p:grpSpPr>
        <p:sp>
          <p:nvSpPr>
            <p:cNvPr id="310" name="Google Shape;310;p22"/>
            <p:cNvSpPr/>
            <p:nvPr/>
          </p:nvSpPr>
          <p:spPr>
            <a:xfrm>
              <a:off x="7269974" y="3806698"/>
              <a:ext cx="300004" cy="326475"/>
            </a:xfrm>
            <a:custGeom>
              <a:rect b="b" l="l" r="r" t="t"/>
              <a:pathLst>
                <a:path extrusionOk="0" h="326475" w="300004">
                  <a:moveTo>
                    <a:pt x="277946" y="0"/>
                  </a:moveTo>
                  <a:lnTo>
                    <a:pt x="22059" y="0"/>
                  </a:lnTo>
                  <a:cubicBezTo>
                    <a:pt x="9882" y="15"/>
                    <a:pt x="15" y="9882"/>
                    <a:pt x="0" y="22059"/>
                  </a:cubicBezTo>
                  <a:lnTo>
                    <a:pt x="0" y="277946"/>
                  </a:lnTo>
                  <a:cubicBezTo>
                    <a:pt x="15" y="290123"/>
                    <a:pt x="9882" y="299990"/>
                    <a:pt x="22059" y="300005"/>
                  </a:cubicBezTo>
                  <a:lnTo>
                    <a:pt x="35295" y="300005"/>
                  </a:lnTo>
                  <a:lnTo>
                    <a:pt x="35295" y="326476"/>
                  </a:lnTo>
                  <a:lnTo>
                    <a:pt x="75001" y="326476"/>
                  </a:lnTo>
                  <a:lnTo>
                    <a:pt x="75001" y="300005"/>
                  </a:lnTo>
                  <a:lnTo>
                    <a:pt x="225004" y="300005"/>
                  </a:lnTo>
                  <a:lnTo>
                    <a:pt x="225004" y="326476"/>
                  </a:lnTo>
                  <a:lnTo>
                    <a:pt x="264710" y="326476"/>
                  </a:lnTo>
                  <a:lnTo>
                    <a:pt x="264710" y="300005"/>
                  </a:lnTo>
                  <a:lnTo>
                    <a:pt x="277946" y="300005"/>
                  </a:lnTo>
                  <a:cubicBezTo>
                    <a:pt x="290123" y="299990"/>
                    <a:pt x="299990" y="290123"/>
                    <a:pt x="300005" y="277946"/>
                  </a:cubicBezTo>
                  <a:lnTo>
                    <a:pt x="300005" y="22059"/>
                  </a:lnTo>
                  <a:cubicBezTo>
                    <a:pt x="299990" y="9882"/>
                    <a:pt x="290123" y="15"/>
                    <a:pt x="277946" y="0"/>
                  </a:cubicBezTo>
                  <a:close/>
                  <a:moveTo>
                    <a:pt x="66178" y="317652"/>
                  </a:moveTo>
                  <a:lnTo>
                    <a:pt x="44118" y="317652"/>
                  </a:lnTo>
                  <a:lnTo>
                    <a:pt x="44118" y="300005"/>
                  </a:lnTo>
                  <a:lnTo>
                    <a:pt x="66178" y="300005"/>
                  </a:lnTo>
                  <a:close/>
                  <a:moveTo>
                    <a:pt x="255886" y="317652"/>
                  </a:moveTo>
                  <a:lnTo>
                    <a:pt x="233827" y="317652"/>
                  </a:lnTo>
                  <a:lnTo>
                    <a:pt x="233827" y="300005"/>
                  </a:lnTo>
                  <a:lnTo>
                    <a:pt x="255886" y="300005"/>
                  </a:lnTo>
                  <a:close/>
                  <a:moveTo>
                    <a:pt x="291181" y="277946"/>
                  </a:moveTo>
                  <a:cubicBezTo>
                    <a:pt x="291181" y="285255"/>
                    <a:pt x="285255" y="291181"/>
                    <a:pt x="277946" y="291181"/>
                  </a:cubicBezTo>
                  <a:lnTo>
                    <a:pt x="22059" y="291181"/>
                  </a:lnTo>
                  <a:cubicBezTo>
                    <a:pt x="14749" y="291181"/>
                    <a:pt x="8824" y="285255"/>
                    <a:pt x="8824" y="277946"/>
                  </a:cubicBezTo>
                  <a:lnTo>
                    <a:pt x="8824" y="22059"/>
                  </a:lnTo>
                  <a:cubicBezTo>
                    <a:pt x="8824" y="14749"/>
                    <a:pt x="14749" y="8824"/>
                    <a:pt x="22059" y="8824"/>
                  </a:cubicBezTo>
                  <a:lnTo>
                    <a:pt x="277946" y="8824"/>
                  </a:lnTo>
                  <a:cubicBezTo>
                    <a:pt x="285255" y="8824"/>
                    <a:pt x="291181" y="14749"/>
                    <a:pt x="291181" y="22059"/>
                  </a:cubicBez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1" name="Google Shape;311;p22"/>
            <p:cNvSpPr/>
            <p:nvPr/>
          </p:nvSpPr>
          <p:spPr>
            <a:xfrm>
              <a:off x="7305269" y="3841992"/>
              <a:ext cx="229415" cy="229415"/>
            </a:xfrm>
            <a:custGeom>
              <a:rect b="b" l="l" r="r" t="t"/>
              <a:pathLst>
                <a:path extrusionOk="0" h="229415" w="229415">
                  <a:moveTo>
                    <a:pt x="0" y="229415"/>
                  </a:moveTo>
                  <a:lnTo>
                    <a:pt x="229415" y="229415"/>
                  </a:lnTo>
                  <a:lnTo>
                    <a:pt x="229415" y="0"/>
                  </a:lnTo>
                  <a:lnTo>
                    <a:pt x="0" y="0"/>
                  </a:lnTo>
                  <a:close/>
                  <a:moveTo>
                    <a:pt x="8824" y="8824"/>
                  </a:moveTo>
                  <a:lnTo>
                    <a:pt x="220592" y="8824"/>
                  </a:lnTo>
                  <a:lnTo>
                    <a:pt x="220592" y="220592"/>
                  </a:lnTo>
                  <a:lnTo>
                    <a:pt x="8824" y="220592"/>
                  </a:ln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2" name="Google Shape;312;p22"/>
            <p:cNvSpPr/>
            <p:nvPr/>
          </p:nvSpPr>
          <p:spPr>
            <a:xfrm>
              <a:off x="7490566" y="3912582"/>
              <a:ext cx="8823" cy="88236"/>
            </a:xfrm>
            <a:custGeom>
              <a:rect b="b" l="l" r="r" t="t"/>
              <a:pathLst>
                <a:path extrusionOk="0" h="88236" w="8823">
                  <a:moveTo>
                    <a:pt x="4412" y="0"/>
                  </a:moveTo>
                  <a:cubicBezTo>
                    <a:pt x="1975" y="0"/>
                    <a:pt x="0" y="1975"/>
                    <a:pt x="0" y="4412"/>
                  </a:cubicBezTo>
                  <a:lnTo>
                    <a:pt x="0" y="83825"/>
                  </a:lnTo>
                  <a:cubicBezTo>
                    <a:pt x="0" y="86261"/>
                    <a:pt x="1975" y="88237"/>
                    <a:pt x="4412" y="88237"/>
                  </a:cubicBezTo>
                  <a:cubicBezTo>
                    <a:pt x="6848" y="88237"/>
                    <a:pt x="8824" y="86261"/>
                    <a:pt x="8824" y="83825"/>
                  </a:cubicBezTo>
                  <a:lnTo>
                    <a:pt x="8824" y="4412"/>
                  </a:lnTo>
                  <a:cubicBezTo>
                    <a:pt x="8824" y="1975"/>
                    <a:pt x="6848" y="0"/>
                    <a:pt x="4412" y="0"/>
                  </a:cubicBez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3" name="Google Shape;313;p22"/>
            <p:cNvSpPr/>
            <p:nvPr/>
          </p:nvSpPr>
          <p:spPr>
            <a:xfrm>
              <a:off x="7331740" y="3908170"/>
              <a:ext cx="97060" cy="97060"/>
            </a:xfrm>
            <a:custGeom>
              <a:rect b="b" l="l" r="r" t="t"/>
              <a:pathLst>
                <a:path extrusionOk="0" h="97060" w="97060">
                  <a:moveTo>
                    <a:pt x="48530" y="0"/>
                  </a:moveTo>
                  <a:cubicBezTo>
                    <a:pt x="21728" y="0"/>
                    <a:pt x="0" y="21728"/>
                    <a:pt x="0" y="48530"/>
                  </a:cubicBezTo>
                  <a:cubicBezTo>
                    <a:pt x="0" y="75332"/>
                    <a:pt x="21728" y="97060"/>
                    <a:pt x="48530" y="97060"/>
                  </a:cubicBezTo>
                  <a:cubicBezTo>
                    <a:pt x="75332" y="97060"/>
                    <a:pt x="97060" y="75332"/>
                    <a:pt x="97060" y="48530"/>
                  </a:cubicBezTo>
                  <a:cubicBezTo>
                    <a:pt x="97029" y="21741"/>
                    <a:pt x="75320" y="32"/>
                    <a:pt x="48530" y="0"/>
                  </a:cubicBezTo>
                  <a:close/>
                  <a:moveTo>
                    <a:pt x="48530" y="88237"/>
                  </a:moveTo>
                  <a:cubicBezTo>
                    <a:pt x="26601" y="88237"/>
                    <a:pt x="8824" y="70460"/>
                    <a:pt x="8824" y="48530"/>
                  </a:cubicBezTo>
                  <a:cubicBezTo>
                    <a:pt x="8824" y="26601"/>
                    <a:pt x="26601" y="8824"/>
                    <a:pt x="48530" y="8824"/>
                  </a:cubicBezTo>
                  <a:cubicBezTo>
                    <a:pt x="70460" y="8824"/>
                    <a:pt x="88237" y="26601"/>
                    <a:pt x="88237" y="48530"/>
                  </a:cubicBezTo>
                  <a:cubicBezTo>
                    <a:pt x="88212" y="70449"/>
                    <a:pt x="70449" y="88212"/>
                    <a:pt x="48530" y="88237"/>
                  </a:cubicBez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4" name="Google Shape;314;p22"/>
            <p:cNvSpPr/>
            <p:nvPr/>
          </p:nvSpPr>
          <p:spPr>
            <a:xfrm>
              <a:off x="7349387" y="3925817"/>
              <a:ext cx="61765" cy="61765"/>
            </a:xfrm>
            <a:custGeom>
              <a:rect b="b" l="l" r="r" t="t"/>
              <a:pathLst>
                <a:path extrusionOk="0" h="61765" w="61765">
                  <a:moveTo>
                    <a:pt x="35295" y="13862"/>
                  </a:moveTo>
                  <a:lnTo>
                    <a:pt x="35295" y="0"/>
                  </a:lnTo>
                  <a:lnTo>
                    <a:pt x="26471" y="0"/>
                  </a:lnTo>
                  <a:lnTo>
                    <a:pt x="26471" y="13862"/>
                  </a:lnTo>
                  <a:cubicBezTo>
                    <a:pt x="20298" y="15476"/>
                    <a:pt x="15476" y="20298"/>
                    <a:pt x="13862" y="26471"/>
                  </a:cubicBezTo>
                  <a:lnTo>
                    <a:pt x="0" y="26471"/>
                  </a:lnTo>
                  <a:lnTo>
                    <a:pt x="0" y="35295"/>
                  </a:lnTo>
                  <a:lnTo>
                    <a:pt x="13862" y="35295"/>
                  </a:lnTo>
                  <a:cubicBezTo>
                    <a:pt x="15476" y="41468"/>
                    <a:pt x="20298" y="46289"/>
                    <a:pt x="26471" y="47904"/>
                  </a:cubicBezTo>
                  <a:lnTo>
                    <a:pt x="26471" y="61766"/>
                  </a:lnTo>
                  <a:lnTo>
                    <a:pt x="35295" y="61766"/>
                  </a:lnTo>
                  <a:lnTo>
                    <a:pt x="35295" y="47904"/>
                  </a:lnTo>
                  <a:cubicBezTo>
                    <a:pt x="41468" y="46289"/>
                    <a:pt x="46289" y="41468"/>
                    <a:pt x="47904" y="35295"/>
                  </a:cubicBezTo>
                  <a:lnTo>
                    <a:pt x="61766" y="35295"/>
                  </a:lnTo>
                  <a:lnTo>
                    <a:pt x="61766" y="26471"/>
                  </a:lnTo>
                  <a:lnTo>
                    <a:pt x="47904" y="26471"/>
                  </a:lnTo>
                  <a:cubicBezTo>
                    <a:pt x="46289" y="20298"/>
                    <a:pt x="41468" y="15476"/>
                    <a:pt x="35295" y="13862"/>
                  </a:cubicBezTo>
                  <a:close/>
                  <a:moveTo>
                    <a:pt x="30883" y="39707"/>
                  </a:moveTo>
                  <a:cubicBezTo>
                    <a:pt x="26010" y="39707"/>
                    <a:pt x="22059" y="35756"/>
                    <a:pt x="22059" y="30883"/>
                  </a:cubicBezTo>
                  <a:cubicBezTo>
                    <a:pt x="22059" y="26010"/>
                    <a:pt x="26010" y="22059"/>
                    <a:pt x="30883" y="22059"/>
                  </a:cubicBezTo>
                  <a:cubicBezTo>
                    <a:pt x="35756" y="22059"/>
                    <a:pt x="39707" y="26010"/>
                    <a:pt x="39707" y="30883"/>
                  </a:cubicBezTo>
                  <a:cubicBezTo>
                    <a:pt x="39707" y="35756"/>
                    <a:pt x="35756" y="39707"/>
                    <a:pt x="30883" y="39707"/>
                  </a:cubicBez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descr="Telescope outline" id="315" name="Google Shape;315;p22"/>
          <p:cNvSpPr/>
          <p:nvPr/>
        </p:nvSpPr>
        <p:spPr>
          <a:xfrm>
            <a:off x="902026" y="3989465"/>
            <a:ext cx="337994" cy="336711"/>
          </a:xfrm>
          <a:custGeom>
            <a:rect b="b" l="l" r="r" t="t"/>
            <a:pathLst>
              <a:path extrusionOk="0" h="336711" w="337994">
                <a:moveTo>
                  <a:pt x="172869" y="124458"/>
                </a:moveTo>
                <a:lnTo>
                  <a:pt x="240714" y="98256"/>
                </a:lnTo>
                <a:lnTo>
                  <a:pt x="243317" y="104631"/>
                </a:lnTo>
                <a:lnTo>
                  <a:pt x="337995" y="68070"/>
                </a:lnTo>
                <a:lnTo>
                  <a:pt x="310245" y="0"/>
                </a:lnTo>
                <a:lnTo>
                  <a:pt x="216987" y="40037"/>
                </a:lnTo>
                <a:lnTo>
                  <a:pt x="219586" y="46412"/>
                </a:lnTo>
                <a:lnTo>
                  <a:pt x="45235" y="121272"/>
                </a:lnTo>
                <a:lnTo>
                  <a:pt x="48676" y="129717"/>
                </a:lnTo>
                <a:lnTo>
                  <a:pt x="0" y="150607"/>
                </a:lnTo>
                <a:lnTo>
                  <a:pt x="10858" y="177241"/>
                </a:lnTo>
                <a:lnTo>
                  <a:pt x="60270" y="158160"/>
                </a:lnTo>
                <a:lnTo>
                  <a:pt x="63716" y="166608"/>
                </a:lnTo>
                <a:lnTo>
                  <a:pt x="153016" y="132126"/>
                </a:lnTo>
                <a:lnTo>
                  <a:pt x="76691" y="312936"/>
                </a:lnTo>
                <a:cubicBezTo>
                  <a:pt x="75696" y="315160"/>
                  <a:pt x="76693" y="317769"/>
                  <a:pt x="78917" y="318764"/>
                </a:cubicBezTo>
                <a:cubicBezTo>
                  <a:pt x="81141" y="319759"/>
                  <a:pt x="83751" y="318762"/>
                  <a:pt x="84746" y="316538"/>
                </a:cubicBezTo>
                <a:cubicBezTo>
                  <a:pt x="84771" y="316482"/>
                  <a:pt x="84795" y="316426"/>
                  <a:pt x="84817" y="316368"/>
                </a:cubicBezTo>
                <a:lnTo>
                  <a:pt x="124674" y="221955"/>
                </a:lnTo>
                <a:cubicBezTo>
                  <a:pt x="124745" y="221955"/>
                  <a:pt x="124802" y="221995"/>
                  <a:pt x="124873" y="221995"/>
                </a:cubicBezTo>
                <a:lnTo>
                  <a:pt x="160167" y="221995"/>
                </a:lnTo>
                <a:lnTo>
                  <a:pt x="160167" y="332299"/>
                </a:lnTo>
                <a:cubicBezTo>
                  <a:pt x="160167" y="334736"/>
                  <a:pt x="162142" y="336711"/>
                  <a:pt x="164579" y="336711"/>
                </a:cubicBezTo>
                <a:cubicBezTo>
                  <a:pt x="167016" y="336711"/>
                  <a:pt x="168991" y="334736"/>
                  <a:pt x="168991" y="332299"/>
                </a:cubicBezTo>
                <a:lnTo>
                  <a:pt x="168991" y="222003"/>
                </a:lnTo>
                <a:lnTo>
                  <a:pt x="204286" y="222003"/>
                </a:lnTo>
                <a:cubicBezTo>
                  <a:pt x="204356" y="222003"/>
                  <a:pt x="204413" y="221968"/>
                  <a:pt x="204484" y="221964"/>
                </a:cubicBezTo>
                <a:lnTo>
                  <a:pt x="244341" y="316377"/>
                </a:lnTo>
                <a:cubicBezTo>
                  <a:pt x="245241" y="318641"/>
                  <a:pt x="247807" y="319746"/>
                  <a:pt x="250071" y="318845"/>
                </a:cubicBezTo>
                <a:cubicBezTo>
                  <a:pt x="252335" y="317944"/>
                  <a:pt x="253440" y="315379"/>
                  <a:pt x="252539" y="313115"/>
                </a:cubicBezTo>
                <a:cubicBezTo>
                  <a:pt x="252516" y="313058"/>
                  <a:pt x="252492" y="313001"/>
                  <a:pt x="252467" y="312945"/>
                </a:cubicBezTo>
                <a:close/>
                <a:moveTo>
                  <a:pt x="305467" y="11647"/>
                </a:moveTo>
                <a:lnTo>
                  <a:pt x="326427" y="63085"/>
                </a:lnTo>
                <a:lnTo>
                  <a:pt x="248219" y="93284"/>
                </a:lnTo>
                <a:lnTo>
                  <a:pt x="238323" y="69019"/>
                </a:lnTo>
                <a:lnTo>
                  <a:pt x="228432" y="44754"/>
                </a:lnTo>
                <a:close/>
                <a:moveTo>
                  <a:pt x="15777" y="165889"/>
                </a:moveTo>
                <a:lnTo>
                  <a:pt x="11462" y="155301"/>
                </a:lnTo>
                <a:lnTo>
                  <a:pt x="52007" y="137896"/>
                </a:lnTo>
                <a:lnTo>
                  <a:pt x="54473" y="143945"/>
                </a:lnTo>
                <a:lnTo>
                  <a:pt x="56939" y="149998"/>
                </a:lnTo>
                <a:close/>
                <a:moveTo>
                  <a:pt x="68503" y="154983"/>
                </a:moveTo>
                <a:lnTo>
                  <a:pt x="68503" y="154983"/>
                </a:lnTo>
                <a:lnTo>
                  <a:pt x="56785" y="126231"/>
                </a:lnTo>
                <a:lnTo>
                  <a:pt x="56785" y="126231"/>
                </a:lnTo>
                <a:lnTo>
                  <a:pt x="56674" y="125958"/>
                </a:lnTo>
                <a:lnTo>
                  <a:pt x="222912" y="54583"/>
                </a:lnTo>
                <a:lnTo>
                  <a:pt x="230148" y="72336"/>
                </a:lnTo>
                <a:lnTo>
                  <a:pt x="237383" y="90090"/>
                </a:lnTo>
                <a:lnTo>
                  <a:pt x="68617" y="155261"/>
                </a:lnTo>
                <a:close/>
                <a:moveTo>
                  <a:pt x="160150" y="213180"/>
                </a:moveTo>
                <a:lnTo>
                  <a:pt x="128384" y="213180"/>
                </a:lnTo>
                <a:lnTo>
                  <a:pt x="160083" y="138108"/>
                </a:lnTo>
                <a:cubicBezTo>
                  <a:pt x="160127" y="137998"/>
                  <a:pt x="160167" y="138002"/>
                  <a:pt x="160167" y="138108"/>
                </a:cubicBezTo>
                <a:close/>
                <a:moveTo>
                  <a:pt x="168973" y="213180"/>
                </a:moveTo>
                <a:lnTo>
                  <a:pt x="168973" y="138126"/>
                </a:lnTo>
                <a:cubicBezTo>
                  <a:pt x="168973" y="138002"/>
                  <a:pt x="169013" y="137998"/>
                  <a:pt x="169057" y="138126"/>
                </a:cubicBezTo>
                <a:lnTo>
                  <a:pt x="200738" y="213180"/>
                </a:ln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6" name="Google Shape;316;p22"/>
          <p:cNvSpPr txBox="1"/>
          <p:nvPr/>
        </p:nvSpPr>
        <p:spPr>
          <a:xfrm>
            <a:off x="1454115" y="4639178"/>
            <a:ext cx="2667000" cy="83099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1200">
                <a:solidFill>
                  <a:srgbClr val="4D4D4D"/>
                </a:solidFill>
                <a:latin typeface="Montserrat"/>
                <a:ea typeface="Montserrat"/>
                <a:cs typeface="Montserrat"/>
                <a:sym typeface="Montserrat"/>
              </a:rPr>
              <a:t>Russia accounts for 40% Of global Pd exports. Western countries seek alternative Pd supply channels </a:t>
            </a:r>
            <a:endParaRPr sz="1200">
              <a:solidFill>
                <a:srgbClr val="4D4D4D"/>
              </a:solidFill>
              <a:latin typeface="Montserrat"/>
              <a:ea typeface="Montserrat"/>
              <a:cs typeface="Montserrat"/>
              <a:sym typeface="Montserrat"/>
            </a:endParaRPr>
          </a:p>
        </p:txBody>
      </p:sp>
      <p:grpSp>
        <p:nvGrpSpPr>
          <p:cNvPr descr="Labor outline" id="317" name="Google Shape;317;p22"/>
          <p:cNvGrpSpPr/>
          <p:nvPr/>
        </p:nvGrpSpPr>
        <p:grpSpPr>
          <a:xfrm>
            <a:off x="907937" y="4698084"/>
            <a:ext cx="348705" cy="281320"/>
            <a:chOff x="6581852" y="3289820"/>
            <a:chExt cx="332279" cy="296356"/>
          </a:xfrm>
        </p:grpSpPr>
        <p:sp>
          <p:nvSpPr>
            <p:cNvPr id="318" name="Google Shape;318;p22"/>
            <p:cNvSpPr/>
            <p:nvPr/>
          </p:nvSpPr>
          <p:spPr>
            <a:xfrm>
              <a:off x="6581852" y="3289820"/>
              <a:ext cx="261688" cy="260216"/>
            </a:xfrm>
            <a:custGeom>
              <a:rect b="b" l="l" r="r" t="t"/>
              <a:pathLst>
                <a:path extrusionOk="0" h="260216" w="261688">
                  <a:moveTo>
                    <a:pt x="186810" y="104817"/>
                  </a:moveTo>
                  <a:cubicBezTo>
                    <a:pt x="206076" y="124892"/>
                    <a:pt x="232754" y="154689"/>
                    <a:pt x="249563" y="187251"/>
                  </a:cubicBezTo>
                  <a:cubicBezTo>
                    <a:pt x="251167" y="190407"/>
                    <a:pt x="255027" y="191665"/>
                    <a:pt x="258183" y="190060"/>
                  </a:cubicBezTo>
                  <a:cubicBezTo>
                    <a:pt x="260461" y="188902"/>
                    <a:pt x="261834" y="186501"/>
                    <a:pt x="261677" y="183951"/>
                  </a:cubicBezTo>
                  <a:cubicBezTo>
                    <a:pt x="259736" y="152073"/>
                    <a:pt x="240940" y="111553"/>
                    <a:pt x="212505" y="77810"/>
                  </a:cubicBezTo>
                  <a:cubicBezTo>
                    <a:pt x="213068" y="75281"/>
                    <a:pt x="213161" y="72671"/>
                    <a:pt x="212780" y="70108"/>
                  </a:cubicBezTo>
                  <a:lnTo>
                    <a:pt x="219599" y="62982"/>
                  </a:lnTo>
                  <a:cubicBezTo>
                    <a:pt x="223209" y="59180"/>
                    <a:pt x="223147" y="53198"/>
                    <a:pt x="219459" y="49473"/>
                  </a:cubicBezTo>
                  <a:lnTo>
                    <a:pt x="210720" y="40745"/>
                  </a:lnTo>
                  <a:cubicBezTo>
                    <a:pt x="206994" y="37059"/>
                    <a:pt x="201015" y="36995"/>
                    <a:pt x="197211" y="40601"/>
                  </a:cubicBezTo>
                  <a:lnTo>
                    <a:pt x="190215" y="47315"/>
                  </a:lnTo>
                  <a:cubicBezTo>
                    <a:pt x="187432" y="46851"/>
                    <a:pt x="184584" y="46953"/>
                    <a:pt x="181841" y="47615"/>
                  </a:cubicBezTo>
                  <a:cubicBezTo>
                    <a:pt x="147646" y="19586"/>
                    <a:pt x="105721" y="952"/>
                    <a:pt x="74691" y="13"/>
                  </a:cubicBezTo>
                  <a:cubicBezTo>
                    <a:pt x="71593" y="-181"/>
                    <a:pt x="68812" y="1900"/>
                    <a:pt x="68125" y="4927"/>
                  </a:cubicBezTo>
                  <a:cubicBezTo>
                    <a:pt x="67426" y="7883"/>
                    <a:pt x="68885" y="10925"/>
                    <a:pt x="71627" y="12231"/>
                  </a:cubicBezTo>
                  <a:cubicBezTo>
                    <a:pt x="97745" y="24613"/>
                    <a:pt x="123570" y="43499"/>
                    <a:pt x="155145" y="73336"/>
                  </a:cubicBezTo>
                  <a:cubicBezTo>
                    <a:pt x="154282" y="76056"/>
                    <a:pt x="153983" y="78924"/>
                    <a:pt x="154267" y="81763"/>
                  </a:cubicBezTo>
                  <a:lnTo>
                    <a:pt x="2987" y="226682"/>
                  </a:lnTo>
                  <a:cubicBezTo>
                    <a:pt x="1126" y="228448"/>
                    <a:pt x="51" y="230886"/>
                    <a:pt x="2" y="233451"/>
                  </a:cubicBezTo>
                  <a:cubicBezTo>
                    <a:pt x="-53" y="236082"/>
                    <a:pt x="963" y="238624"/>
                    <a:pt x="2817" y="240491"/>
                  </a:cubicBezTo>
                  <a:lnTo>
                    <a:pt x="19738" y="257401"/>
                  </a:lnTo>
                  <a:cubicBezTo>
                    <a:pt x="21547" y="259213"/>
                    <a:pt x="24004" y="260226"/>
                    <a:pt x="26565" y="260216"/>
                  </a:cubicBezTo>
                  <a:cubicBezTo>
                    <a:pt x="29198" y="260209"/>
                    <a:pt x="31716" y="259134"/>
                    <a:pt x="33543" y="257238"/>
                  </a:cubicBezTo>
                  <a:lnTo>
                    <a:pt x="178610" y="105782"/>
                  </a:lnTo>
                  <a:cubicBezTo>
                    <a:pt x="181380" y="106004"/>
                    <a:pt x="184167" y="105676"/>
                    <a:pt x="186810" y="104817"/>
                  </a:cubicBezTo>
                  <a:close/>
                  <a:moveTo>
                    <a:pt x="254029" y="180261"/>
                  </a:moveTo>
                  <a:cubicBezTo>
                    <a:pt x="236943" y="148690"/>
                    <a:pt x="211515" y="120190"/>
                    <a:pt x="192719" y="100559"/>
                  </a:cubicBezTo>
                  <a:lnTo>
                    <a:pt x="208320" y="84152"/>
                  </a:lnTo>
                  <a:cubicBezTo>
                    <a:pt x="233799" y="114932"/>
                    <a:pt x="250990" y="151010"/>
                    <a:pt x="254102" y="180258"/>
                  </a:cubicBezTo>
                  <a:cubicBezTo>
                    <a:pt x="254127" y="180348"/>
                    <a:pt x="254094" y="180366"/>
                    <a:pt x="254048" y="180276"/>
                  </a:cubicBezTo>
                  <a:close/>
                  <a:moveTo>
                    <a:pt x="202191" y="45823"/>
                  </a:moveTo>
                  <a:cubicBezTo>
                    <a:pt x="203143" y="44901"/>
                    <a:pt x="204660" y="44917"/>
                    <a:pt x="205592" y="45859"/>
                  </a:cubicBezTo>
                  <a:lnTo>
                    <a:pt x="214330" y="54590"/>
                  </a:lnTo>
                  <a:cubicBezTo>
                    <a:pt x="215259" y="55526"/>
                    <a:pt x="215273" y="57031"/>
                    <a:pt x="214363" y="57984"/>
                  </a:cubicBezTo>
                  <a:lnTo>
                    <a:pt x="208826" y="63799"/>
                  </a:lnTo>
                  <a:lnTo>
                    <a:pt x="196481" y="51330"/>
                  </a:lnTo>
                  <a:close/>
                  <a:moveTo>
                    <a:pt x="189528" y="54583"/>
                  </a:moveTo>
                  <a:lnTo>
                    <a:pt x="205509" y="70737"/>
                  </a:lnTo>
                  <a:cubicBezTo>
                    <a:pt x="205884" y="72787"/>
                    <a:pt x="205795" y="74895"/>
                    <a:pt x="205249" y="76906"/>
                  </a:cubicBezTo>
                  <a:lnTo>
                    <a:pt x="185668" y="97506"/>
                  </a:lnTo>
                  <a:cubicBezTo>
                    <a:pt x="183529" y="98401"/>
                    <a:pt x="181198" y="98741"/>
                    <a:pt x="178892" y="98496"/>
                  </a:cubicBezTo>
                  <a:lnTo>
                    <a:pt x="161545" y="81384"/>
                  </a:lnTo>
                  <a:cubicBezTo>
                    <a:pt x="161242" y="78997"/>
                    <a:pt x="161570" y="76571"/>
                    <a:pt x="162499" y="74351"/>
                  </a:cubicBezTo>
                  <a:lnTo>
                    <a:pt x="180746" y="55530"/>
                  </a:lnTo>
                  <a:lnTo>
                    <a:pt x="182192" y="55024"/>
                  </a:lnTo>
                  <a:cubicBezTo>
                    <a:pt x="184552" y="54215"/>
                    <a:pt x="187088" y="54063"/>
                    <a:pt x="189528" y="54583"/>
                  </a:cubicBezTo>
                  <a:close/>
                  <a:moveTo>
                    <a:pt x="78544" y="7479"/>
                  </a:moveTo>
                  <a:cubicBezTo>
                    <a:pt x="106989" y="9767"/>
                    <a:pt x="143815" y="26521"/>
                    <a:pt x="174819" y="51269"/>
                  </a:cubicBezTo>
                  <a:lnTo>
                    <a:pt x="159279" y="67304"/>
                  </a:lnTo>
                  <a:cubicBezTo>
                    <a:pt x="129031" y="38819"/>
                    <a:pt x="103841" y="20153"/>
                    <a:pt x="78533" y="7548"/>
                  </a:cubicBezTo>
                  <a:cubicBezTo>
                    <a:pt x="78432" y="7501"/>
                    <a:pt x="78439" y="7472"/>
                    <a:pt x="78544" y="7479"/>
                  </a:cubicBezTo>
                  <a:close/>
                  <a:moveTo>
                    <a:pt x="28281" y="252265"/>
                  </a:moveTo>
                  <a:cubicBezTo>
                    <a:pt x="27333" y="253213"/>
                    <a:pt x="25796" y="253213"/>
                    <a:pt x="24848" y="252265"/>
                  </a:cubicBezTo>
                  <a:lnTo>
                    <a:pt x="7899" y="235330"/>
                  </a:lnTo>
                  <a:cubicBezTo>
                    <a:pt x="6971" y="234356"/>
                    <a:pt x="7008" y="232815"/>
                    <a:pt x="7981" y="231887"/>
                  </a:cubicBezTo>
                  <a:cubicBezTo>
                    <a:pt x="7981" y="231887"/>
                    <a:pt x="7982" y="231886"/>
                    <a:pt x="7982" y="231886"/>
                  </a:cubicBezTo>
                  <a:lnTo>
                    <a:pt x="158087" y="88128"/>
                  </a:lnTo>
                  <a:lnTo>
                    <a:pt x="172181" y="102038"/>
                  </a:lnTo>
                  <a:close/>
                </a:path>
              </a:pathLst>
            </a:custGeom>
            <a:solidFill>
              <a:srgbClr val="4D4D4D"/>
            </a:solidFill>
            <a:ln cap="flat" cmpd="sng" w="9525">
              <a:solidFill>
                <a:srgbClr val="B7B7B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9" name="Google Shape;319;p22"/>
            <p:cNvSpPr/>
            <p:nvPr/>
          </p:nvSpPr>
          <p:spPr>
            <a:xfrm>
              <a:off x="6632244" y="3469446"/>
              <a:ext cx="281887" cy="116730"/>
            </a:xfrm>
            <a:custGeom>
              <a:rect b="b" l="l" r="r" t="t"/>
              <a:pathLst>
                <a:path extrusionOk="0" h="116730" w="281887">
                  <a:moveTo>
                    <a:pt x="270449" y="109502"/>
                  </a:moveTo>
                  <a:lnTo>
                    <a:pt x="255708" y="28189"/>
                  </a:lnTo>
                  <a:lnTo>
                    <a:pt x="226551" y="0"/>
                  </a:lnTo>
                  <a:lnTo>
                    <a:pt x="213634" y="9190"/>
                  </a:lnTo>
                  <a:lnTo>
                    <a:pt x="207162" y="36259"/>
                  </a:lnTo>
                  <a:lnTo>
                    <a:pt x="197870" y="13404"/>
                  </a:lnTo>
                  <a:lnTo>
                    <a:pt x="172815" y="264"/>
                  </a:lnTo>
                  <a:lnTo>
                    <a:pt x="136245" y="36212"/>
                  </a:lnTo>
                  <a:lnTo>
                    <a:pt x="114724" y="42240"/>
                  </a:lnTo>
                  <a:lnTo>
                    <a:pt x="120669" y="48065"/>
                  </a:lnTo>
                  <a:lnTo>
                    <a:pt x="139979" y="42644"/>
                  </a:lnTo>
                  <a:lnTo>
                    <a:pt x="174123" y="9093"/>
                  </a:lnTo>
                  <a:lnTo>
                    <a:pt x="192171" y="18561"/>
                  </a:lnTo>
                  <a:lnTo>
                    <a:pt x="208947" y="59832"/>
                  </a:lnTo>
                  <a:lnTo>
                    <a:pt x="220038" y="13516"/>
                  </a:lnTo>
                  <a:lnTo>
                    <a:pt x="225842" y="9396"/>
                  </a:lnTo>
                  <a:lnTo>
                    <a:pt x="249000" y="31767"/>
                  </a:lnTo>
                  <a:lnTo>
                    <a:pt x="263095" y="109502"/>
                  </a:lnTo>
                  <a:lnTo>
                    <a:pt x="168048" y="109502"/>
                  </a:lnTo>
                  <a:lnTo>
                    <a:pt x="157893" y="95614"/>
                  </a:lnTo>
                  <a:lnTo>
                    <a:pt x="143542" y="65774"/>
                  </a:lnTo>
                  <a:lnTo>
                    <a:pt x="122325" y="59829"/>
                  </a:lnTo>
                  <a:lnTo>
                    <a:pt x="95592" y="33610"/>
                  </a:lnTo>
                  <a:lnTo>
                    <a:pt x="45536" y="54885"/>
                  </a:lnTo>
                  <a:lnTo>
                    <a:pt x="12421" y="109502"/>
                  </a:lnTo>
                  <a:lnTo>
                    <a:pt x="0" y="109502"/>
                  </a:lnTo>
                  <a:lnTo>
                    <a:pt x="0" y="116730"/>
                  </a:lnTo>
                  <a:lnTo>
                    <a:pt x="281887" y="116730"/>
                  </a:lnTo>
                  <a:lnTo>
                    <a:pt x="281887" y="109502"/>
                  </a:lnTo>
                  <a:close/>
                  <a:moveTo>
                    <a:pt x="50501" y="60624"/>
                  </a:moveTo>
                  <a:lnTo>
                    <a:pt x="93962" y="42146"/>
                  </a:lnTo>
                  <a:lnTo>
                    <a:pt x="118573" y="66287"/>
                  </a:lnTo>
                  <a:lnTo>
                    <a:pt x="138432" y="71849"/>
                  </a:lnTo>
                  <a:lnTo>
                    <a:pt x="151511" y="99047"/>
                  </a:lnTo>
                  <a:lnTo>
                    <a:pt x="159140" y="109502"/>
                  </a:lnTo>
                  <a:lnTo>
                    <a:pt x="20874" y="109502"/>
                  </a:lnTo>
                  <a:close/>
                </a:path>
              </a:pathLst>
            </a:custGeom>
            <a:solidFill>
              <a:srgbClr val="4D4D4D"/>
            </a:solidFill>
            <a:ln cap="flat" cmpd="sng" w="9525">
              <a:solidFill>
                <a:srgbClr val="B7B7B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0" name="Google Shape;320;p22"/>
            <p:cNvSpPr/>
            <p:nvPr/>
          </p:nvSpPr>
          <p:spPr>
            <a:xfrm rot="-4737839">
              <a:off x="6779969" y="3432659"/>
              <a:ext cx="7227" cy="26056"/>
            </a:xfrm>
            <a:custGeom>
              <a:rect b="b" l="l" r="r" t="t"/>
              <a:pathLst>
                <a:path extrusionOk="0" h="26056" w="7227">
                  <a:moveTo>
                    <a:pt x="0" y="0"/>
                  </a:moveTo>
                  <a:lnTo>
                    <a:pt x="7228" y="0"/>
                  </a:lnTo>
                  <a:lnTo>
                    <a:pt x="7228" y="26056"/>
                  </a:lnTo>
                  <a:lnTo>
                    <a:pt x="0" y="26056"/>
                  </a:lnTo>
                  <a:close/>
                </a:path>
              </a:pathLst>
            </a:custGeom>
            <a:solidFill>
              <a:srgbClr val="4D4D4D"/>
            </a:solidFill>
            <a:ln cap="flat" cmpd="sng" w="9525">
              <a:solidFill>
                <a:srgbClr val="B7B7B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1" name="Google Shape;321;p22"/>
            <p:cNvSpPr/>
            <p:nvPr/>
          </p:nvSpPr>
          <p:spPr>
            <a:xfrm rot="-3214680">
              <a:off x="6843848" y="3412262"/>
              <a:ext cx="26320" cy="7227"/>
            </a:xfrm>
            <a:custGeom>
              <a:rect b="b" l="l" r="r" t="t"/>
              <a:pathLst>
                <a:path extrusionOk="0" h="7227" w="26320">
                  <a:moveTo>
                    <a:pt x="0" y="0"/>
                  </a:moveTo>
                  <a:lnTo>
                    <a:pt x="26320" y="0"/>
                  </a:lnTo>
                  <a:lnTo>
                    <a:pt x="26320" y="7228"/>
                  </a:lnTo>
                  <a:lnTo>
                    <a:pt x="0" y="7228"/>
                  </a:lnTo>
                  <a:close/>
                </a:path>
              </a:pathLst>
            </a:custGeom>
            <a:solidFill>
              <a:srgbClr val="4D4D4D"/>
            </a:solidFill>
            <a:ln cap="flat" cmpd="sng" w="9525">
              <a:solidFill>
                <a:srgbClr val="B7B7B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22" name="Google Shape;322;p22"/>
            <p:cNvSpPr/>
            <p:nvPr/>
          </p:nvSpPr>
          <p:spPr>
            <a:xfrm rot="-461701">
              <a:off x="6858793" y="3438537"/>
              <a:ext cx="26052" cy="7227"/>
            </a:xfrm>
            <a:custGeom>
              <a:rect b="b" l="l" r="r" t="t"/>
              <a:pathLst>
                <a:path extrusionOk="0" h="7227" w="26052">
                  <a:moveTo>
                    <a:pt x="0" y="0"/>
                  </a:moveTo>
                  <a:lnTo>
                    <a:pt x="26053" y="0"/>
                  </a:lnTo>
                  <a:lnTo>
                    <a:pt x="26053" y="7228"/>
                  </a:lnTo>
                  <a:lnTo>
                    <a:pt x="0" y="7228"/>
                  </a:lnTo>
                  <a:close/>
                </a:path>
              </a:pathLst>
            </a:custGeom>
            <a:solidFill>
              <a:srgbClr val="4D4D4D"/>
            </a:solidFill>
            <a:ln cap="flat" cmpd="sng" w="9525">
              <a:solidFill>
                <a:srgbClr val="B7B7B7"/>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pic>
        <p:nvPicPr>
          <p:cNvPr id="323" name="Google Shape;323;p22"/>
          <p:cNvPicPr preferRelativeResize="0"/>
          <p:nvPr/>
        </p:nvPicPr>
        <p:blipFill rotWithShape="1">
          <a:blip r:embed="rId3">
            <a:alphaModFix/>
          </a:blip>
          <a:srcRect b="0" l="0" r="0" t="0"/>
          <a:stretch/>
        </p:blipFill>
        <p:spPr>
          <a:xfrm>
            <a:off x="5266360" y="1663428"/>
            <a:ext cx="5471525" cy="3851692"/>
          </a:xfrm>
          <a:prstGeom prst="rect">
            <a:avLst/>
          </a:prstGeom>
          <a:noFill/>
          <a:ln>
            <a:noFill/>
          </a:ln>
        </p:spPr>
      </p:pic>
      <p:sp>
        <p:nvSpPr>
          <p:cNvPr id="324" name="Google Shape;324;p22"/>
          <p:cNvSpPr txBox="1"/>
          <p:nvPr/>
        </p:nvSpPr>
        <p:spPr>
          <a:xfrm>
            <a:off x="5330952" y="5515120"/>
            <a:ext cx="415594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400">
                <a:solidFill>
                  <a:schemeClr val="dk1"/>
                </a:solidFill>
                <a:latin typeface="Montserrat"/>
                <a:ea typeface="Montserrat"/>
                <a:cs typeface="Montserrat"/>
                <a:sym typeface="Montserrat"/>
              </a:rPr>
              <a:t>5 year Price Chart ($USD) for Palladium</a:t>
            </a:r>
            <a:endParaRPr i="1" sz="1400">
              <a:solidFill>
                <a:schemeClr val="dk1"/>
              </a:solidFill>
              <a:latin typeface="Montserrat"/>
              <a:ea typeface="Montserrat"/>
              <a:cs typeface="Montserrat"/>
              <a:sym typeface="Montserrat"/>
            </a:endParaRPr>
          </a:p>
        </p:txBody>
      </p:sp>
      <p:sp>
        <p:nvSpPr>
          <p:cNvPr id="325" name="Google Shape;325;p22"/>
          <p:cNvSpPr/>
          <p:nvPr/>
        </p:nvSpPr>
        <p:spPr>
          <a:xfrm>
            <a:off x="757450" y="6346200"/>
            <a:ext cx="1259100" cy="378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a:solidFill>
                  <a:srgbClr val="AEABAB"/>
                </a:solidFill>
                <a:latin typeface="Montserrat"/>
                <a:ea typeface="Montserrat"/>
                <a:cs typeface="Montserrat"/>
                <a:sym typeface="Montserrat"/>
              </a:rPr>
              <a:t>H2 2026</a:t>
            </a:r>
            <a:endParaRPr>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23"/>
          <p:cNvSpPr txBox="1"/>
          <p:nvPr>
            <p:ph idx="12" type="sldNum"/>
          </p:nvPr>
        </p:nvSpPr>
        <p:spPr>
          <a:xfrm>
            <a:off x="9841064" y="6181423"/>
            <a:ext cx="381166"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050"/>
              <a:t>‹#›</a:t>
            </a:fld>
            <a:endParaRPr sz="1050"/>
          </a:p>
        </p:txBody>
      </p:sp>
      <p:pic>
        <p:nvPicPr>
          <p:cNvPr id="331" name="Google Shape;331;p23"/>
          <p:cNvPicPr preferRelativeResize="0"/>
          <p:nvPr/>
        </p:nvPicPr>
        <p:blipFill rotWithShape="1">
          <a:blip r:embed="rId3">
            <a:alphaModFix/>
          </a:blip>
          <a:srcRect b="0" l="0" r="0" t="0"/>
          <a:stretch/>
        </p:blipFill>
        <p:spPr>
          <a:xfrm>
            <a:off x="3275092" y="1504582"/>
            <a:ext cx="5641819" cy="4676150"/>
          </a:xfrm>
          <a:prstGeom prst="rect">
            <a:avLst/>
          </a:prstGeom>
          <a:noFill/>
          <a:ln cap="flat" cmpd="sng" w="9525">
            <a:solidFill>
              <a:schemeClr val="dk1"/>
            </a:solidFill>
            <a:prstDash val="solid"/>
            <a:round/>
            <a:headEnd len="sm" w="sm" type="none"/>
            <a:tailEnd len="sm" w="sm" type="none"/>
          </a:ln>
        </p:spPr>
      </p:pic>
      <p:sp>
        <p:nvSpPr>
          <p:cNvPr id="332" name="Google Shape;332;p23"/>
          <p:cNvSpPr txBox="1"/>
          <p:nvPr>
            <p:ph type="title"/>
          </p:nvPr>
        </p:nvSpPr>
        <p:spPr>
          <a:xfrm>
            <a:off x="2152650" y="500743"/>
            <a:ext cx="7886700" cy="100384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Montserrat"/>
              <a:buNone/>
            </a:pPr>
            <a:r>
              <a:rPr lang="en-US" sz="4000"/>
              <a:t>The Future Hydrogen Economy</a:t>
            </a:r>
            <a:endParaRPr/>
          </a:p>
        </p:txBody>
      </p:sp>
      <p:sp>
        <p:nvSpPr>
          <p:cNvPr id="333" name="Google Shape;333;p23"/>
          <p:cNvSpPr txBox="1"/>
          <p:nvPr/>
        </p:nvSpPr>
        <p:spPr>
          <a:xfrm>
            <a:off x="3193143" y="6180733"/>
            <a:ext cx="756938"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000">
                <a:solidFill>
                  <a:schemeClr val="dk1"/>
                </a:solidFill>
                <a:latin typeface="Calibri"/>
                <a:ea typeface="Calibri"/>
                <a:cs typeface="Calibri"/>
                <a:sym typeface="Calibri"/>
              </a:rPr>
              <a:t>WPIC 2023</a:t>
            </a:r>
            <a:endParaRPr/>
          </a:p>
        </p:txBody>
      </p:sp>
      <p:sp>
        <p:nvSpPr>
          <p:cNvPr id="334" name="Google Shape;334;p23"/>
          <p:cNvSpPr/>
          <p:nvPr/>
        </p:nvSpPr>
        <p:spPr>
          <a:xfrm>
            <a:off x="757450" y="6346200"/>
            <a:ext cx="1259100" cy="378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a:solidFill>
                  <a:srgbClr val="AEABAB"/>
                </a:solidFill>
                <a:latin typeface="Montserrat"/>
                <a:ea typeface="Montserrat"/>
                <a:cs typeface="Montserrat"/>
                <a:sym typeface="Montserrat"/>
              </a:rPr>
              <a:t>H2 2026</a:t>
            </a:r>
            <a:endParaRPr>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pic>
        <p:nvPicPr>
          <p:cNvPr descr="Map&#10;&#10;Description automatically generated" id="339" name="Google Shape;339;p24"/>
          <p:cNvPicPr preferRelativeResize="0"/>
          <p:nvPr/>
        </p:nvPicPr>
        <p:blipFill rotWithShape="1">
          <a:blip r:embed="rId3">
            <a:alphaModFix/>
          </a:blip>
          <a:srcRect b="0" l="0" r="0" t="0"/>
          <a:stretch/>
        </p:blipFill>
        <p:spPr>
          <a:xfrm>
            <a:off x="4806951" y="1643136"/>
            <a:ext cx="6375400" cy="3927702"/>
          </a:xfrm>
          <a:prstGeom prst="rect">
            <a:avLst/>
          </a:prstGeom>
          <a:noFill/>
          <a:ln cap="flat" cmpd="sng" w="9525">
            <a:solidFill>
              <a:schemeClr val="dk1"/>
            </a:solidFill>
            <a:prstDash val="solid"/>
            <a:round/>
            <a:headEnd len="sm" w="sm" type="none"/>
            <a:tailEnd len="sm" w="sm" type="none"/>
          </a:ln>
        </p:spPr>
      </p:pic>
      <p:pic>
        <p:nvPicPr>
          <p:cNvPr descr="A picture containing text, silhouette&#10;&#10;Description automatically generated" id="340" name="Google Shape;340;p24"/>
          <p:cNvPicPr preferRelativeResize="0"/>
          <p:nvPr/>
        </p:nvPicPr>
        <p:blipFill rotWithShape="1">
          <a:blip r:embed="rId4">
            <a:alphaModFix/>
          </a:blip>
          <a:srcRect b="0" l="0" r="0" t="0"/>
          <a:stretch/>
        </p:blipFill>
        <p:spPr>
          <a:xfrm>
            <a:off x="2315744" y="1853233"/>
            <a:ext cx="1619329" cy="1565012"/>
          </a:xfrm>
          <a:prstGeom prst="rect">
            <a:avLst/>
          </a:prstGeom>
          <a:noFill/>
          <a:ln cap="flat" cmpd="sng" w="9525">
            <a:solidFill>
              <a:schemeClr val="dk1"/>
            </a:solidFill>
            <a:prstDash val="solid"/>
            <a:round/>
            <a:headEnd len="sm" w="sm" type="none"/>
            <a:tailEnd len="sm" w="sm" type="none"/>
          </a:ln>
        </p:spPr>
      </p:pic>
      <p:sp>
        <p:nvSpPr>
          <p:cNvPr id="341" name="Google Shape;341;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400">
                <a:latin typeface="Montserrat"/>
                <a:ea typeface="Montserrat"/>
                <a:cs typeface="Montserrat"/>
                <a:sym typeface="Montserrat"/>
              </a:rPr>
              <a:t>‹#›</a:t>
            </a:fld>
            <a:endParaRPr sz="1400">
              <a:latin typeface="Montserrat"/>
              <a:ea typeface="Montserrat"/>
              <a:cs typeface="Montserrat"/>
              <a:sym typeface="Montserrat"/>
            </a:endParaRPr>
          </a:p>
        </p:txBody>
      </p:sp>
      <p:sp>
        <p:nvSpPr>
          <p:cNvPr id="342" name="Google Shape;342;p24"/>
          <p:cNvSpPr txBox="1"/>
          <p:nvPr/>
        </p:nvSpPr>
        <p:spPr>
          <a:xfrm>
            <a:off x="838200" y="365126"/>
            <a:ext cx="8648700" cy="892986"/>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4D4D4D"/>
              </a:buClr>
              <a:buSzPts val="2600"/>
              <a:buFont typeface="Montserrat"/>
              <a:buNone/>
            </a:pPr>
            <a:r>
              <a:rPr b="1" lang="en-US" sz="2600">
                <a:solidFill>
                  <a:srgbClr val="4D4D4D"/>
                </a:solidFill>
                <a:latin typeface="Montserrat"/>
                <a:ea typeface="Montserrat"/>
                <a:cs typeface="Montserrat"/>
                <a:sym typeface="Montserrat"/>
              </a:rPr>
              <a:t>RIVER VALLEY </a:t>
            </a:r>
            <a:r>
              <a:rPr b="1" lang="en-US" sz="2600">
                <a:solidFill>
                  <a:srgbClr val="10D10D"/>
                </a:solidFill>
                <a:latin typeface="Montserrat"/>
                <a:ea typeface="Montserrat"/>
                <a:cs typeface="Montserrat"/>
                <a:sym typeface="Montserrat"/>
              </a:rPr>
              <a:t>PALLADIUM</a:t>
            </a:r>
            <a:r>
              <a:rPr b="1" lang="en-US" sz="2600">
                <a:solidFill>
                  <a:srgbClr val="4D4D4D"/>
                </a:solidFill>
                <a:latin typeface="Montserrat"/>
                <a:ea typeface="Montserrat"/>
                <a:cs typeface="Montserrat"/>
                <a:sym typeface="Montserrat"/>
              </a:rPr>
              <a:t> PROJECT</a:t>
            </a:r>
            <a:endParaRPr b="1" sz="2600">
              <a:solidFill>
                <a:srgbClr val="10D10D"/>
              </a:solidFill>
              <a:latin typeface="Montserrat"/>
              <a:ea typeface="Montserrat"/>
              <a:cs typeface="Montserrat"/>
              <a:sym typeface="Montserrat"/>
            </a:endParaRPr>
          </a:p>
        </p:txBody>
      </p:sp>
      <p:sp>
        <p:nvSpPr>
          <p:cNvPr id="343" name="Google Shape;343;p24"/>
          <p:cNvSpPr txBox="1"/>
          <p:nvPr/>
        </p:nvSpPr>
        <p:spPr>
          <a:xfrm>
            <a:off x="2264334" y="3612914"/>
            <a:ext cx="2475287" cy="46166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0" i="0" lang="en-US" sz="1200">
                <a:solidFill>
                  <a:srgbClr val="4D4D4D"/>
                </a:solidFill>
                <a:latin typeface="Montserrat"/>
                <a:ea typeface="Montserrat"/>
                <a:cs typeface="Montserrat"/>
                <a:sym typeface="Montserrat"/>
              </a:rPr>
              <a:t>Located 100 road-km</a:t>
            </a:r>
            <a:endParaRPr/>
          </a:p>
          <a:p>
            <a:pPr indent="0" lvl="0" marL="0" marR="0" rtl="0" algn="just">
              <a:spcBef>
                <a:spcPts val="0"/>
              </a:spcBef>
              <a:spcAft>
                <a:spcPts val="0"/>
              </a:spcAft>
              <a:buNone/>
            </a:pPr>
            <a:r>
              <a:rPr b="0" i="0" lang="en-US" sz="1200">
                <a:solidFill>
                  <a:srgbClr val="4D4D4D"/>
                </a:solidFill>
                <a:latin typeface="Montserrat"/>
                <a:ea typeface="Montserrat"/>
                <a:cs typeface="Montserrat"/>
                <a:sym typeface="Montserrat"/>
              </a:rPr>
              <a:t>from Sudbury, Ontario</a:t>
            </a:r>
            <a:endParaRPr b="1" baseline="30000" sz="1200">
              <a:solidFill>
                <a:srgbClr val="A6A6A6"/>
              </a:solidFill>
              <a:latin typeface="Montserrat"/>
              <a:ea typeface="Montserrat"/>
              <a:cs typeface="Montserrat"/>
              <a:sym typeface="Montserrat"/>
            </a:endParaRPr>
          </a:p>
        </p:txBody>
      </p:sp>
      <p:sp>
        <p:nvSpPr>
          <p:cNvPr id="344" name="Google Shape;344;p24"/>
          <p:cNvSpPr txBox="1"/>
          <p:nvPr/>
        </p:nvSpPr>
        <p:spPr>
          <a:xfrm>
            <a:off x="2264334" y="4846049"/>
            <a:ext cx="299085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200">
                <a:solidFill>
                  <a:srgbClr val="4D4D4D"/>
                </a:solidFill>
                <a:latin typeface="Montserrat"/>
                <a:ea typeface="Montserrat"/>
                <a:cs typeface="Montserrat"/>
                <a:sym typeface="Montserrat"/>
              </a:rPr>
              <a:t>Major mineral processing</a:t>
            </a:r>
            <a:endParaRPr/>
          </a:p>
          <a:p>
            <a:pPr indent="0" lvl="0" marL="0" marR="0" rtl="0" algn="l">
              <a:spcBef>
                <a:spcPts val="0"/>
              </a:spcBef>
              <a:spcAft>
                <a:spcPts val="0"/>
              </a:spcAft>
              <a:buNone/>
            </a:pPr>
            <a:r>
              <a:rPr b="0" i="0" lang="en-US" sz="1200">
                <a:solidFill>
                  <a:srgbClr val="4D4D4D"/>
                </a:solidFill>
                <a:latin typeface="Montserrat"/>
                <a:ea typeface="Montserrat"/>
                <a:cs typeface="Montserrat"/>
                <a:sym typeface="Montserrat"/>
              </a:rPr>
              <a:t>&amp; metal recovery facilities</a:t>
            </a:r>
            <a:endParaRPr sz="1200">
              <a:solidFill>
                <a:srgbClr val="4D4D4D"/>
              </a:solidFill>
              <a:latin typeface="Montserrat"/>
              <a:ea typeface="Montserrat"/>
              <a:cs typeface="Montserrat"/>
              <a:sym typeface="Montserrat"/>
            </a:endParaRPr>
          </a:p>
        </p:txBody>
      </p:sp>
      <p:sp>
        <p:nvSpPr>
          <p:cNvPr id="345" name="Google Shape;345;p24"/>
          <p:cNvSpPr txBox="1"/>
          <p:nvPr/>
        </p:nvSpPr>
        <p:spPr>
          <a:xfrm>
            <a:off x="2264334" y="4226712"/>
            <a:ext cx="2287719"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200">
                <a:solidFill>
                  <a:srgbClr val="4D4D4D"/>
                </a:solidFill>
                <a:latin typeface="Montserrat"/>
                <a:ea typeface="Montserrat"/>
                <a:cs typeface="Montserrat"/>
                <a:sym typeface="Montserrat"/>
              </a:rPr>
              <a:t>Long-established, world-class Ni-Cu (PGM) mining district</a:t>
            </a:r>
            <a:endParaRPr/>
          </a:p>
        </p:txBody>
      </p:sp>
      <p:grpSp>
        <p:nvGrpSpPr>
          <p:cNvPr descr="Map with pin outline" id="346" name="Google Shape;346;p24"/>
          <p:cNvGrpSpPr/>
          <p:nvPr/>
        </p:nvGrpSpPr>
        <p:grpSpPr>
          <a:xfrm>
            <a:off x="1689222" y="3671017"/>
            <a:ext cx="345281" cy="280485"/>
            <a:chOff x="1658122" y="3801557"/>
            <a:chExt cx="345281" cy="280485"/>
          </a:xfrm>
        </p:grpSpPr>
        <p:sp>
          <p:nvSpPr>
            <p:cNvPr id="347" name="Google Shape;347;p24"/>
            <p:cNvSpPr/>
            <p:nvPr/>
          </p:nvSpPr>
          <p:spPr>
            <a:xfrm>
              <a:off x="1658122" y="3840345"/>
              <a:ext cx="345281" cy="241697"/>
            </a:xfrm>
            <a:custGeom>
              <a:rect b="b" l="l" r="r" t="t"/>
              <a:pathLst>
                <a:path extrusionOk="0" h="241697" w="345281">
                  <a:moveTo>
                    <a:pt x="312420" y="26733"/>
                  </a:moveTo>
                  <a:lnTo>
                    <a:pt x="308859" y="34602"/>
                  </a:lnTo>
                  <a:lnTo>
                    <a:pt x="336650" y="48495"/>
                  </a:lnTo>
                  <a:lnTo>
                    <a:pt x="336650" y="227731"/>
                  </a:lnTo>
                  <a:lnTo>
                    <a:pt x="263277" y="191044"/>
                  </a:lnTo>
                  <a:lnTo>
                    <a:pt x="263277" y="118691"/>
                  </a:lnTo>
                  <a:lnTo>
                    <a:pt x="254645" y="118691"/>
                  </a:lnTo>
                  <a:lnTo>
                    <a:pt x="254645" y="191044"/>
                  </a:lnTo>
                  <a:lnTo>
                    <a:pt x="176957" y="229889"/>
                  </a:lnTo>
                  <a:lnTo>
                    <a:pt x="176957" y="50653"/>
                  </a:lnTo>
                  <a:lnTo>
                    <a:pt x="208809" y="34727"/>
                  </a:lnTo>
                  <a:lnTo>
                    <a:pt x="205244" y="26859"/>
                  </a:lnTo>
                  <a:lnTo>
                    <a:pt x="172641" y="43160"/>
                  </a:lnTo>
                  <a:lnTo>
                    <a:pt x="86320" y="0"/>
                  </a:lnTo>
                  <a:lnTo>
                    <a:pt x="0" y="43160"/>
                  </a:lnTo>
                  <a:lnTo>
                    <a:pt x="0" y="241697"/>
                  </a:lnTo>
                  <a:lnTo>
                    <a:pt x="86320" y="198537"/>
                  </a:lnTo>
                  <a:lnTo>
                    <a:pt x="172641" y="241697"/>
                  </a:lnTo>
                  <a:lnTo>
                    <a:pt x="258961" y="198537"/>
                  </a:lnTo>
                  <a:lnTo>
                    <a:pt x="345282" y="241697"/>
                  </a:lnTo>
                  <a:lnTo>
                    <a:pt x="345282" y="43160"/>
                  </a:lnTo>
                  <a:close/>
                  <a:moveTo>
                    <a:pt x="82004" y="191044"/>
                  </a:moveTo>
                  <a:lnTo>
                    <a:pt x="8632" y="227731"/>
                  </a:lnTo>
                  <a:lnTo>
                    <a:pt x="8632" y="48495"/>
                  </a:lnTo>
                  <a:lnTo>
                    <a:pt x="82004" y="11809"/>
                  </a:lnTo>
                  <a:close/>
                  <a:moveTo>
                    <a:pt x="168325" y="229889"/>
                  </a:moveTo>
                  <a:lnTo>
                    <a:pt x="90636" y="191044"/>
                  </a:lnTo>
                  <a:lnTo>
                    <a:pt x="90636" y="11809"/>
                  </a:lnTo>
                  <a:lnTo>
                    <a:pt x="168325" y="50653"/>
                  </a:ln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8" name="Google Shape;348;p24"/>
            <p:cNvSpPr/>
            <p:nvPr/>
          </p:nvSpPr>
          <p:spPr>
            <a:xfrm>
              <a:off x="1872451" y="3801557"/>
              <a:ext cx="88990" cy="144498"/>
            </a:xfrm>
            <a:custGeom>
              <a:rect b="b" l="l" r="r" t="t"/>
              <a:pathLst>
                <a:path extrusionOk="0" h="144498" w="88990">
                  <a:moveTo>
                    <a:pt x="44473" y="8632"/>
                  </a:moveTo>
                  <a:cubicBezTo>
                    <a:pt x="56372" y="8618"/>
                    <a:pt x="67494" y="14544"/>
                    <a:pt x="74119" y="24429"/>
                  </a:cubicBezTo>
                  <a:cubicBezTo>
                    <a:pt x="80742" y="34218"/>
                    <a:pt x="82171" y="46623"/>
                    <a:pt x="77948" y="57662"/>
                  </a:cubicBezTo>
                  <a:lnTo>
                    <a:pt x="57934" y="101901"/>
                  </a:lnTo>
                  <a:lnTo>
                    <a:pt x="44473" y="130158"/>
                  </a:lnTo>
                  <a:lnTo>
                    <a:pt x="31093" y="102078"/>
                  </a:lnTo>
                  <a:lnTo>
                    <a:pt x="11002" y="57679"/>
                  </a:lnTo>
                  <a:cubicBezTo>
                    <a:pt x="6776" y="46610"/>
                    <a:pt x="8226" y="34173"/>
                    <a:pt x="14886" y="24373"/>
                  </a:cubicBezTo>
                  <a:cubicBezTo>
                    <a:pt x="21513" y="14516"/>
                    <a:pt x="32617" y="8613"/>
                    <a:pt x="44494" y="8632"/>
                  </a:cubicBezTo>
                  <a:moveTo>
                    <a:pt x="44494" y="0"/>
                  </a:moveTo>
                  <a:cubicBezTo>
                    <a:pt x="29745" y="-16"/>
                    <a:pt x="15958" y="7318"/>
                    <a:pt x="7726" y="19556"/>
                  </a:cubicBezTo>
                  <a:cubicBezTo>
                    <a:pt x="-543" y="31761"/>
                    <a:pt x="-2292" y="47248"/>
                    <a:pt x="3048" y="60990"/>
                  </a:cubicBezTo>
                  <a:lnTo>
                    <a:pt x="23242" y="105626"/>
                  </a:lnTo>
                  <a:lnTo>
                    <a:pt x="40670" y="142183"/>
                  </a:lnTo>
                  <a:cubicBezTo>
                    <a:pt x="41776" y="144295"/>
                    <a:pt x="44384" y="145111"/>
                    <a:pt x="46496" y="144005"/>
                  </a:cubicBezTo>
                  <a:cubicBezTo>
                    <a:pt x="47275" y="143597"/>
                    <a:pt x="47910" y="142962"/>
                    <a:pt x="48318" y="142183"/>
                  </a:cubicBezTo>
                  <a:lnTo>
                    <a:pt x="65751" y="105626"/>
                  </a:lnTo>
                  <a:lnTo>
                    <a:pt x="85941" y="60990"/>
                  </a:lnTo>
                  <a:cubicBezTo>
                    <a:pt x="91282" y="47249"/>
                    <a:pt x="89535" y="31762"/>
                    <a:pt x="81267" y="19556"/>
                  </a:cubicBezTo>
                  <a:cubicBezTo>
                    <a:pt x="73033" y="7318"/>
                    <a:pt x="59244" y="-15"/>
                    <a:pt x="44494" y="0"/>
                  </a:cubicBez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9" name="Google Shape;349;p24"/>
            <p:cNvSpPr/>
            <p:nvPr/>
          </p:nvSpPr>
          <p:spPr>
            <a:xfrm>
              <a:off x="1897816" y="3827064"/>
              <a:ext cx="38257" cy="38257"/>
            </a:xfrm>
            <a:custGeom>
              <a:rect b="b" l="l" r="r" t="t"/>
              <a:pathLst>
                <a:path extrusionOk="0" h="38257" w="38257">
                  <a:moveTo>
                    <a:pt x="19107" y="8632"/>
                  </a:moveTo>
                  <a:cubicBezTo>
                    <a:pt x="24904" y="8632"/>
                    <a:pt x="29604" y="13332"/>
                    <a:pt x="29604" y="19129"/>
                  </a:cubicBezTo>
                  <a:cubicBezTo>
                    <a:pt x="29604" y="24926"/>
                    <a:pt x="24904" y="29625"/>
                    <a:pt x="19107" y="29625"/>
                  </a:cubicBezTo>
                  <a:cubicBezTo>
                    <a:pt x="13310" y="29625"/>
                    <a:pt x="8610" y="24926"/>
                    <a:pt x="8610" y="19129"/>
                  </a:cubicBezTo>
                  <a:cubicBezTo>
                    <a:pt x="8548" y="13394"/>
                    <a:pt x="13147" y="8695"/>
                    <a:pt x="18881" y="8632"/>
                  </a:cubicBezTo>
                  <a:cubicBezTo>
                    <a:pt x="18956" y="8632"/>
                    <a:pt x="19032" y="8632"/>
                    <a:pt x="19107" y="8632"/>
                  </a:cubicBezTo>
                  <a:moveTo>
                    <a:pt x="19107" y="0"/>
                  </a:moveTo>
                  <a:cubicBezTo>
                    <a:pt x="8543" y="12"/>
                    <a:pt x="-12" y="8586"/>
                    <a:pt x="0" y="19151"/>
                  </a:cubicBezTo>
                  <a:cubicBezTo>
                    <a:pt x="12" y="29715"/>
                    <a:pt x="8586" y="38270"/>
                    <a:pt x="19150" y="38258"/>
                  </a:cubicBezTo>
                  <a:cubicBezTo>
                    <a:pt x="29706" y="38245"/>
                    <a:pt x="38257" y="29685"/>
                    <a:pt x="38257" y="19129"/>
                  </a:cubicBezTo>
                  <a:cubicBezTo>
                    <a:pt x="38303" y="8610"/>
                    <a:pt x="29812" y="46"/>
                    <a:pt x="19293" y="0"/>
                  </a:cubicBezTo>
                  <a:cubicBezTo>
                    <a:pt x="19238" y="0"/>
                    <a:pt x="19183" y="0"/>
                    <a:pt x="19129" y="0"/>
                  </a:cubicBez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descr="Trophy outline" id="350" name="Google Shape;350;p24"/>
          <p:cNvSpPr/>
          <p:nvPr/>
        </p:nvSpPr>
        <p:spPr>
          <a:xfrm>
            <a:off x="1715118" y="4272609"/>
            <a:ext cx="294318" cy="340965"/>
          </a:xfrm>
          <a:custGeom>
            <a:rect b="b" l="l" r="r" t="t"/>
            <a:pathLst>
              <a:path extrusionOk="0" h="340965" w="294318">
                <a:moveTo>
                  <a:pt x="241697" y="28343"/>
                </a:moveTo>
                <a:lnTo>
                  <a:pt x="241697" y="0"/>
                </a:lnTo>
                <a:lnTo>
                  <a:pt x="51792" y="0"/>
                </a:lnTo>
                <a:lnTo>
                  <a:pt x="51792" y="28343"/>
                </a:lnTo>
                <a:lnTo>
                  <a:pt x="0" y="28343"/>
                </a:lnTo>
                <a:lnTo>
                  <a:pt x="0" y="115959"/>
                </a:lnTo>
                <a:cubicBezTo>
                  <a:pt x="229" y="137780"/>
                  <a:pt x="8740" y="158701"/>
                  <a:pt x="23811" y="174484"/>
                </a:cubicBezTo>
                <a:cubicBezTo>
                  <a:pt x="47222" y="198753"/>
                  <a:pt x="75021" y="209815"/>
                  <a:pt x="116412" y="211334"/>
                </a:cubicBezTo>
                <a:lnTo>
                  <a:pt x="120054" y="215439"/>
                </a:lnTo>
                <a:cubicBezTo>
                  <a:pt x="124691" y="220423"/>
                  <a:pt x="127811" y="226626"/>
                  <a:pt x="129049" y="233320"/>
                </a:cubicBezTo>
                <a:cubicBezTo>
                  <a:pt x="129347" y="235261"/>
                  <a:pt x="129491" y="237222"/>
                  <a:pt x="129481" y="239185"/>
                </a:cubicBezTo>
                <a:lnTo>
                  <a:pt x="129481" y="289173"/>
                </a:lnTo>
                <a:lnTo>
                  <a:pt x="112217" y="289173"/>
                </a:lnTo>
                <a:cubicBezTo>
                  <a:pt x="100304" y="289188"/>
                  <a:pt x="90651" y="298841"/>
                  <a:pt x="90636" y="310754"/>
                </a:cubicBezTo>
                <a:lnTo>
                  <a:pt x="77688" y="310754"/>
                </a:lnTo>
                <a:cubicBezTo>
                  <a:pt x="65782" y="310782"/>
                  <a:pt x="56137" y="320427"/>
                  <a:pt x="56108" y="332334"/>
                </a:cubicBezTo>
                <a:lnTo>
                  <a:pt x="56108" y="340966"/>
                </a:lnTo>
                <a:lnTo>
                  <a:pt x="237381" y="340966"/>
                </a:lnTo>
                <a:lnTo>
                  <a:pt x="237381" y="332334"/>
                </a:lnTo>
                <a:cubicBezTo>
                  <a:pt x="237360" y="320424"/>
                  <a:pt x="227711" y="310775"/>
                  <a:pt x="215801" y="310754"/>
                </a:cubicBezTo>
                <a:lnTo>
                  <a:pt x="202853" y="310754"/>
                </a:lnTo>
                <a:cubicBezTo>
                  <a:pt x="202839" y="298841"/>
                  <a:pt x="193186" y="289188"/>
                  <a:pt x="181273" y="289173"/>
                </a:cubicBezTo>
                <a:lnTo>
                  <a:pt x="164009" y="289173"/>
                </a:lnTo>
                <a:lnTo>
                  <a:pt x="164009" y="239617"/>
                </a:lnTo>
                <a:cubicBezTo>
                  <a:pt x="164008" y="236680"/>
                  <a:pt x="164358" y="233753"/>
                  <a:pt x="165049" y="230898"/>
                </a:cubicBezTo>
                <a:cubicBezTo>
                  <a:pt x="166496" y="225422"/>
                  <a:pt x="169249" y="220377"/>
                  <a:pt x="173072" y="216198"/>
                </a:cubicBezTo>
                <a:lnTo>
                  <a:pt x="177306" y="211343"/>
                </a:lnTo>
                <a:cubicBezTo>
                  <a:pt x="219025" y="209910"/>
                  <a:pt x="247002" y="198826"/>
                  <a:pt x="270533" y="174445"/>
                </a:cubicBezTo>
                <a:cubicBezTo>
                  <a:pt x="285590" y="158666"/>
                  <a:pt x="294092" y="137756"/>
                  <a:pt x="294318" y="115946"/>
                </a:cubicBezTo>
                <a:lnTo>
                  <a:pt x="294318" y="28330"/>
                </a:lnTo>
                <a:close/>
                <a:moveTo>
                  <a:pt x="30048" y="168502"/>
                </a:moveTo>
                <a:cubicBezTo>
                  <a:pt x="16605" y="154267"/>
                  <a:pt x="8967" y="135522"/>
                  <a:pt x="8632" y="115946"/>
                </a:cubicBezTo>
                <a:lnTo>
                  <a:pt x="8632" y="36962"/>
                </a:lnTo>
                <a:lnTo>
                  <a:pt x="51792" y="36962"/>
                </a:lnTo>
                <a:lnTo>
                  <a:pt x="51792" y="110102"/>
                </a:lnTo>
                <a:cubicBezTo>
                  <a:pt x="51793" y="125379"/>
                  <a:pt x="56044" y="140354"/>
                  <a:pt x="64071" y="153353"/>
                </a:cubicBezTo>
                <a:lnTo>
                  <a:pt x="64166" y="153296"/>
                </a:lnTo>
                <a:cubicBezTo>
                  <a:pt x="67181" y="158123"/>
                  <a:pt x="70617" y="162675"/>
                  <a:pt x="74434" y="166896"/>
                </a:cubicBezTo>
                <a:lnTo>
                  <a:pt x="74434" y="166896"/>
                </a:lnTo>
                <a:cubicBezTo>
                  <a:pt x="80766" y="174182"/>
                  <a:pt x="87244" y="180474"/>
                  <a:pt x="93511" y="186560"/>
                </a:cubicBezTo>
                <a:lnTo>
                  <a:pt x="96489" y="189456"/>
                </a:lnTo>
                <a:cubicBezTo>
                  <a:pt x="98962" y="191877"/>
                  <a:pt x="101478" y="194527"/>
                  <a:pt x="104176" y="197557"/>
                </a:cubicBezTo>
                <a:lnTo>
                  <a:pt x="108336" y="202240"/>
                </a:lnTo>
                <a:cubicBezTo>
                  <a:pt x="73627" y="199733"/>
                  <a:pt x="50433" y="189633"/>
                  <a:pt x="30048" y="168502"/>
                </a:cubicBezTo>
                <a:close/>
                <a:moveTo>
                  <a:pt x="215801" y="319386"/>
                </a:moveTo>
                <a:lnTo>
                  <a:pt x="215801" y="319386"/>
                </a:lnTo>
                <a:cubicBezTo>
                  <a:pt x="222942" y="319409"/>
                  <a:pt x="228725" y="325192"/>
                  <a:pt x="228749" y="332334"/>
                </a:cubicBezTo>
                <a:lnTo>
                  <a:pt x="64740" y="332334"/>
                </a:lnTo>
                <a:lnTo>
                  <a:pt x="64740" y="332334"/>
                </a:lnTo>
                <a:cubicBezTo>
                  <a:pt x="64766" y="325193"/>
                  <a:pt x="70548" y="319411"/>
                  <a:pt x="77688" y="319386"/>
                </a:cubicBezTo>
                <a:lnTo>
                  <a:pt x="215801" y="319386"/>
                </a:lnTo>
                <a:close/>
                <a:moveTo>
                  <a:pt x="181273" y="297805"/>
                </a:moveTo>
                <a:cubicBezTo>
                  <a:pt x="188424" y="297805"/>
                  <a:pt x="194221" y="303602"/>
                  <a:pt x="194221" y="310754"/>
                </a:cubicBezTo>
                <a:lnTo>
                  <a:pt x="99268" y="310754"/>
                </a:lnTo>
                <a:cubicBezTo>
                  <a:pt x="99268" y="303602"/>
                  <a:pt x="105065" y="297805"/>
                  <a:pt x="112217" y="297805"/>
                </a:cubicBezTo>
                <a:lnTo>
                  <a:pt x="133797" y="297805"/>
                </a:lnTo>
                <a:lnTo>
                  <a:pt x="159693" y="297805"/>
                </a:lnTo>
                <a:close/>
                <a:moveTo>
                  <a:pt x="166573" y="210518"/>
                </a:moveTo>
                <a:cubicBezTo>
                  <a:pt x="161827" y="215741"/>
                  <a:pt x="158421" y="222036"/>
                  <a:pt x="156646" y="228866"/>
                </a:cubicBezTo>
                <a:cubicBezTo>
                  <a:pt x="155790" y="232385"/>
                  <a:pt x="155355" y="235994"/>
                  <a:pt x="155351" y="239617"/>
                </a:cubicBezTo>
                <a:lnTo>
                  <a:pt x="155351" y="289173"/>
                </a:lnTo>
                <a:lnTo>
                  <a:pt x="138113" y="289173"/>
                </a:lnTo>
                <a:lnTo>
                  <a:pt x="138113" y="239185"/>
                </a:lnTo>
                <a:cubicBezTo>
                  <a:pt x="138115" y="236763"/>
                  <a:pt x="137923" y="234344"/>
                  <a:pt x="137539" y="231952"/>
                </a:cubicBezTo>
                <a:cubicBezTo>
                  <a:pt x="136051" y="223633"/>
                  <a:pt x="132223" y="215910"/>
                  <a:pt x="126503" y="209690"/>
                </a:cubicBezTo>
                <a:lnTo>
                  <a:pt x="110620" y="191821"/>
                </a:lnTo>
                <a:cubicBezTo>
                  <a:pt x="107788" y="188636"/>
                  <a:pt x="105138" y="185844"/>
                  <a:pt x="102514" y="183280"/>
                </a:cubicBezTo>
                <a:lnTo>
                  <a:pt x="99519" y="180371"/>
                </a:lnTo>
                <a:cubicBezTo>
                  <a:pt x="93381" y="174406"/>
                  <a:pt x="87037" y="168243"/>
                  <a:pt x="80740" y="161013"/>
                </a:cubicBezTo>
                <a:cubicBezTo>
                  <a:pt x="77602" y="157528"/>
                  <a:pt x="74708" y="153830"/>
                  <a:pt x="72078" y="149947"/>
                </a:cubicBezTo>
                <a:lnTo>
                  <a:pt x="71452" y="148873"/>
                </a:lnTo>
                <a:cubicBezTo>
                  <a:pt x="64250" y="137223"/>
                  <a:pt x="60431" y="123798"/>
                  <a:pt x="60424" y="110102"/>
                </a:cubicBezTo>
                <a:lnTo>
                  <a:pt x="60424" y="8632"/>
                </a:lnTo>
                <a:lnTo>
                  <a:pt x="233065" y="8632"/>
                </a:lnTo>
                <a:lnTo>
                  <a:pt x="233065" y="32318"/>
                </a:lnTo>
                <a:lnTo>
                  <a:pt x="232634" y="58724"/>
                </a:lnTo>
                <a:lnTo>
                  <a:pt x="232634" y="110516"/>
                </a:lnTo>
                <a:cubicBezTo>
                  <a:pt x="232627" y="124212"/>
                  <a:pt x="228808" y="137637"/>
                  <a:pt x="221606" y="149287"/>
                </a:cubicBezTo>
                <a:lnTo>
                  <a:pt x="221019" y="150254"/>
                </a:lnTo>
                <a:cubicBezTo>
                  <a:pt x="219509" y="152412"/>
                  <a:pt x="214942" y="158454"/>
                  <a:pt x="212042" y="161734"/>
                </a:cubicBezTo>
                <a:cubicBezTo>
                  <a:pt x="206704" y="168006"/>
                  <a:pt x="200996" y="173954"/>
                  <a:pt x="194950" y="179546"/>
                </a:cubicBezTo>
                <a:cubicBezTo>
                  <a:pt x="189616" y="184652"/>
                  <a:pt x="184389" y="190125"/>
                  <a:pt x="179413" y="195814"/>
                </a:cubicBezTo>
                <a:close/>
                <a:moveTo>
                  <a:pt x="285695" y="115946"/>
                </a:moveTo>
                <a:cubicBezTo>
                  <a:pt x="285363" y="135510"/>
                  <a:pt x="277734" y="154245"/>
                  <a:pt x="264304" y="168476"/>
                </a:cubicBezTo>
                <a:cubicBezTo>
                  <a:pt x="243756" y="189775"/>
                  <a:pt x="220346" y="199884"/>
                  <a:pt x="185209" y="202296"/>
                </a:cubicBezTo>
                <a:lnTo>
                  <a:pt x="185926" y="201476"/>
                </a:lnTo>
                <a:cubicBezTo>
                  <a:pt x="190721" y="195982"/>
                  <a:pt x="195766" y="190686"/>
                  <a:pt x="200919" y="185766"/>
                </a:cubicBezTo>
                <a:cubicBezTo>
                  <a:pt x="207180" y="179990"/>
                  <a:pt x="213089" y="173845"/>
                  <a:pt x="218615" y="167362"/>
                </a:cubicBezTo>
                <a:cubicBezTo>
                  <a:pt x="222423" y="163115"/>
                  <a:pt x="225863" y="158551"/>
                  <a:pt x="228896" y="153719"/>
                </a:cubicBezTo>
                <a:lnTo>
                  <a:pt x="229004" y="153784"/>
                </a:lnTo>
                <a:cubicBezTo>
                  <a:pt x="237026" y="140784"/>
                  <a:pt x="241271" y="125809"/>
                  <a:pt x="241266" y="110533"/>
                </a:cubicBezTo>
                <a:lnTo>
                  <a:pt x="241266" y="58797"/>
                </a:lnTo>
                <a:lnTo>
                  <a:pt x="241624" y="36975"/>
                </a:lnTo>
                <a:lnTo>
                  <a:pt x="285695" y="36975"/>
                </a:ln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descr="Production outline" id="351" name="Google Shape;351;p24"/>
          <p:cNvGrpSpPr/>
          <p:nvPr/>
        </p:nvGrpSpPr>
        <p:grpSpPr>
          <a:xfrm>
            <a:off x="1693538" y="4901874"/>
            <a:ext cx="336651" cy="315093"/>
            <a:chOff x="1662438" y="5032414"/>
            <a:chExt cx="336651" cy="315093"/>
          </a:xfrm>
        </p:grpSpPr>
        <p:sp>
          <p:nvSpPr>
            <p:cNvPr id="352" name="Google Shape;352;p24"/>
            <p:cNvSpPr/>
            <p:nvPr/>
          </p:nvSpPr>
          <p:spPr>
            <a:xfrm>
              <a:off x="1662438" y="5088476"/>
              <a:ext cx="336651" cy="259031"/>
            </a:xfrm>
            <a:custGeom>
              <a:rect b="b" l="l" r="r" t="t"/>
              <a:pathLst>
                <a:path extrusionOk="0" h="259031" w="336651">
                  <a:moveTo>
                    <a:pt x="33846" y="8632"/>
                  </a:moveTo>
                  <a:lnTo>
                    <a:pt x="44706" y="156815"/>
                  </a:lnTo>
                  <a:lnTo>
                    <a:pt x="45664" y="169875"/>
                  </a:lnTo>
                  <a:lnTo>
                    <a:pt x="57291" y="163833"/>
                  </a:lnTo>
                  <a:lnTo>
                    <a:pt x="147496" y="117038"/>
                  </a:lnTo>
                  <a:lnTo>
                    <a:pt x="147496" y="170384"/>
                  </a:lnTo>
                  <a:lnTo>
                    <a:pt x="160125" y="163846"/>
                  </a:lnTo>
                  <a:lnTo>
                    <a:pt x="250330" y="117051"/>
                  </a:lnTo>
                  <a:lnTo>
                    <a:pt x="250330" y="189953"/>
                  </a:lnTo>
                  <a:lnTo>
                    <a:pt x="328019" y="189953"/>
                  </a:lnTo>
                  <a:lnTo>
                    <a:pt x="328019" y="250378"/>
                  </a:lnTo>
                  <a:lnTo>
                    <a:pt x="8632" y="250378"/>
                  </a:lnTo>
                  <a:lnTo>
                    <a:pt x="8632" y="156500"/>
                  </a:lnTo>
                  <a:lnTo>
                    <a:pt x="19448" y="8632"/>
                  </a:lnTo>
                  <a:close/>
                  <a:moveTo>
                    <a:pt x="11425" y="0"/>
                  </a:moveTo>
                  <a:lnTo>
                    <a:pt x="0" y="156185"/>
                  </a:lnTo>
                  <a:lnTo>
                    <a:pt x="0" y="259032"/>
                  </a:lnTo>
                  <a:lnTo>
                    <a:pt x="336651" y="259032"/>
                  </a:lnTo>
                  <a:lnTo>
                    <a:pt x="336651" y="181343"/>
                  </a:lnTo>
                  <a:lnTo>
                    <a:pt x="258963" y="181343"/>
                  </a:lnTo>
                  <a:lnTo>
                    <a:pt x="258963" y="102847"/>
                  </a:lnTo>
                  <a:lnTo>
                    <a:pt x="156141" y="156185"/>
                  </a:lnTo>
                  <a:lnTo>
                    <a:pt x="156141" y="102847"/>
                  </a:lnTo>
                  <a:lnTo>
                    <a:pt x="53316" y="156185"/>
                  </a:lnTo>
                  <a:lnTo>
                    <a:pt x="41866" y="0"/>
                  </a:ln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3" name="Google Shape;353;p24"/>
            <p:cNvSpPr/>
            <p:nvPr/>
          </p:nvSpPr>
          <p:spPr>
            <a:xfrm>
              <a:off x="1675921" y="5032414"/>
              <a:ext cx="188861" cy="77577"/>
            </a:xfrm>
            <a:custGeom>
              <a:rect b="b" l="l" r="r" t="t"/>
              <a:pathLst>
                <a:path extrusionOk="0" h="77577" w="188861">
                  <a:moveTo>
                    <a:pt x="121095" y="77577"/>
                  </a:moveTo>
                  <a:cubicBezTo>
                    <a:pt x="113583" y="77600"/>
                    <a:pt x="106324" y="74861"/>
                    <a:pt x="100698" y="69882"/>
                  </a:cubicBezTo>
                  <a:cubicBezTo>
                    <a:pt x="97000" y="66432"/>
                    <a:pt x="94359" y="62001"/>
                    <a:pt x="93084" y="57107"/>
                  </a:cubicBezTo>
                  <a:cubicBezTo>
                    <a:pt x="84559" y="57046"/>
                    <a:pt x="76368" y="53790"/>
                    <a:pt x="70127" y="47982"/>
                  </a:cubicBezTo>
                  <a:lnTo>
                    <a:pt x="57675" y="36178"/>
                  </a:lnTo>
                  <a:cubicBezTo>
                    <a:pt x="53008" y="32302"/>
                    <a:pt x="46992" y="30439"/>
                    <a:pt x="40951" y="30999"/>
                  </a:cubicBezTo>
                  <a:lnTo>
                    <a:pt x="38844" y="31163"/>
                  </a:lnTo>
                  <a:cubicBezTo>
                    <a:pt x="31679" y="31427"/>
                    <a:pt x="26042" y="37374"/>
                    <a:pt x="26160" y="44542"/>
                  </a:cubicBezTo>
                  <a:lnTo>
                    <a:pt x="26160" y="47426"/>
                  </a:lnTo>
                  <a:lnTo>
                    <a:pt x="17527" y="47426"/>
                  </a:lnTo>
                  <a:lnTo>
                    <a:pt x="17527" y="44629"/>
                  </a:lnTo>
                  <a:cubicBezTo>
                    <a:pt x="17260" y="32884"/>
                    <a:pt x="26438" y="23083"/>
                    <a:pt x="38175" y="22578"/>
                  </a:cubicBezTo>
                  <a:lnTo>
                    <a:pt x="40584" y="22401"/>
                  </a:lnTo>
                  <a:cubicBezTo>
                    <a:pt x="48943" y="21698"/>
                    <a:pt x="57232" y="24397"/>
                    <a:pt x="63575" y="29885"/>
                  </a:cubicBezTo>
                  <a:lnTo>
                    <a:pt x="76031" y="41690"/>
                  </a:lnTo>
                  <a:cubicBezTo>
                    <a:pt x="81464" y="46724"/>
                    <a:pt x="88819" y="49144"/>
                    <a:pt x="96179" y="48319"/>
                  </a:cubicBezTo>
                  <a:lnTo>
                    <a:pt x="100529" y="47831"/>
                  </a:lnTo>
                  <a:lnTo>
                    <a:pt x="100961" y="52186"/>
                  </a:lnTo>
                  <a:cubicBezTo>
                    <a:pt x="101372" y="56507"/>
                    <a:pt x="103342" y="60532"/>
                    <a:pt x="106503" y="63507"/>
                  </a:cubicBezTo>
                  <a:cubicBezTo>
                    <a:pt x="115151" y="71044"/>
                    <a:pt x="128117" y="70749"/>
                    <a:pt x="136413" y="62825"/>
                  </a:cubicBezTo>
                  <a:cubicBezTo>
                    <a:pt x="137655" y="61648"/>
                    <a:pt x="138750" y="60325"/>
                    <a:pt x="139676" y="58885"/>
                  </a:cubicBezTo>
                  <a:lnTo>
                    <a:pt x="141402" y="56166"/>
                  </a:lnTo>
                  <a:lnTo>
                    <a:pt x="144497" y="57068"/>
                  </a:lnTo>
                  <a:cubicBezTo>
                    <a:pt x="154228" y="59883"/>
                    <a:pt x="164723" y="57356"/>
                    <a:pt x="172106" y="50421"/>
                  </a:cubicBezTo>
                  <a:cubicBezTo>
                    <a:pt x="181994" y="41747"/>
                    <a:pt x="182977" y="26699"/>
                    <a:pt x="174303" y="16812"/>
                  </a:cubicBezTo>
                  <a:cubicBezTo>
                    <a:pt x="174302" y="16811"/>
                    <a:pt x="174300" y="16809"/>
                    <a:pt x="174299" y="16808"/>
                  </a:cubicBezTo>
                  <a:cubicBezTo>
                    <a:pt x="173885" y="16336"/>
                    <a:pt x="173453" y="15883"/>
                    <a:pt x="173004" y="15448"/>
                  </a:cubicBezTo>
                  <a:cubicBezTo>
                    <a:pt x="162127" y="5980"/>
                    <a:pt x="145829" y="6354"/>
                    <a:pt x="135399" y="16311"/>
                  </a:cubicBezTo>
                  <a:cubicBezTo>
                    <a:pt x="130593" y="20738"/>
                    <a:pt x="123209" y="20779"/>
                    <a:pt x="118355" y="16406"/>
                  </a:cubicBezTo>
                  <a:cubicBezTo>
                    <a:pt x="109522" y="8281"/>
                    <a:pt x="95942" y="8264"/>
                    <a:pt x="87089" y="16367"/>
                  </a:cubicBezTo>
                  <a:lnTo>
                    <a:pt x="85363" y="18059"/>
                  </a:lnTo>
                  <a:cubicBezTo>
                    <a:pt x="80560" y="22531"/>
                    <a:pt x="73130" y="22570"/>
                    <a:pt x="68280" y="18150"/>
                  </a:cubicBezTo>
                  <a:cubicBezTo>
                    <a:pt x="62360" y="12770"/>
                    <a:pt x="54647" y="9792"/>
                    <a:pt x="46648" y="9798"/>
                  </a:cubicBezTo>
                  <a:lnTo>
                    <a:pt x="43557" y="9863"/>
                  </a:lnTo>
                  <a:cubicBezTo>
                    <a:pt x="24869" y="9340"/>
                    <a:pt x="9266" y="24006"/>
                    <a:pt x="8632" y="42691"/>
                  </a:cubicBezTo>
                  <a:lnTo>
                    <a:pt x="8632" y="47413"/>
                  </a:lnTo>
                  <a:lnTo>
                    <a:pt x="0" y="47413"/>
                  </a:lnTo>
                  <a:lnTo>
                    <a:pt x="0" y="42574"/>
                  </a:lnTo>
                  <a:cubicBezTo>
                    <a:pt x="899" y="19308"/>
                    <a:pt x="20155" y="986"/>
                    <a:pt x="43437" y="1244"/>
                  </a:cubicBezTo>
                  <a:lnTo>
                    <a:pt x="46579" y="1179"/>
                  </a:lnTo>
                  <a:cubicBezTo>
                    <a:pt x="56778" y="1170"/>
                    <a:pt x="66613" y="4972"/>
                    <a:pt x="74154" y="11840"/>
                  </a:cubicBezTo>
                  <a:cubicBezTo>
                    <a:pt x="75640" y="13203"/>
                    <a:pt x="77921" y="13203"/>
                    <a:pt x="79407" y="11840"/>
                  </a:cubicBezTo>
                  <a:lnTo>
                    <a:pt x="81133" y="10148"/>
                  </a:lnTo>
                  <a:cubicBezTo>
                    <a:pt x="93280" y="-1053"/>
                    <a:pt x="111981" y="-1091"/>
                    <a:pt x="124173" y="10062"/>
                  </a:cubicBezTo>
                  <a:cubicBezTo>
                    <a:pt x="125701" y="11418"/>
                    <a:pt x="128007" y="11401"/>
                    <a:pt x="129516" y="10023"/>
                  </a:cubicBezTo>
                  <a:cubicBezTo>
                    <a:pt x="143259" y="-2994"/>
                    <a:pt x="164661" y="-3378"/>
                    <a:pt x="178861" y="9138"/>
                  </a:cubicBezTo>
                  <a:cubicBezTo>
                    <a:pt x="179612" y="9854"/>
                    <a:pt x="180203" y="10476"/>
                    <a:pt x="180773" y="11119"/>
                  </a:cubicBezTo>
                  <a:cubicBezTo>
                    <a:pt x="192584" y="24533"/>
                    <a:pt x="191312" y="44975"/>
                    <a:pt x="177929" y="56822"/>
                  </a:cubicBezTo>
                  <a:cubicBezTo>
                    <a:pt x="169132" y="65026"/>
                    <a:pt x="156920" y="68486"/>
                    <a:pt x="145127" y="66114"/>
                  </a:cubicBezTo>
                  <a:cubicBezTo>
                    <a:pt x="144284" y="67164"/>
                    <a:pt x="143371" y="68156"/>
                    <a:pt x="142395" y="69084"/>
                  </a:cubicBezTo>
                  <a:cubicBezTo>
                    <a:pt x="136662" y="74565"/>
                    <a:pt x="129027" y="77609"/>
                    <a:pt x="121095" y="77577"/>
                  </a:cubicBez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4" name="Google Shape;354;p24"/>
            <p:cNvSpPr/>
            <p:nvPr/>
          </p:nvSpPr>
          <p:spPr>
            <a:xfrm>
              <a:off x="1692905" y="5286552"/>
              <a:ext cx="45698" cy="34282"/>
            </a:xfrm>
            <a:custGeom>
              <a:rect b="b" l="l" r="r" t="t"/>
              <a:pathLst>
                <a:path extrusionOk="0" h="34282" w="45698">
                  <a:moveTo>
                    <a:pt x="37066" y="8632"/>
                  </a:moveTo>
                  <a:lnTo>
                    <a:pt x="37066" y="25650"/>
                  </a:lnTo>
                  <a:lnTo>
                    <a:pt x="8632" y="25650"/>
                  </a:lnTo>
                  <a:lnTo>
                    <a:pt x="8632" y="8632"/>
                  </a:lnTo>
                  <a:close/>
                  <a:moveTo>
                    <a:pt x="0" y="0"/>
                  </a:moveTo>
                  <a:lnTo>
                    <a:pt x="0" y="34282"/>
                  </a:lnTo>
                  <a:lnTo>
                    <a:pt x="45698" y="34282"/>
                  </a:lnTo>
                  <a:lnTo>
                    <a:pt x="45698" y="0"/>
                  </a:ln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5" name="Google Shape;355;p24"/>
            <p:cNvSpPr/>
            <p:nvPr/>
          </p:nvSpPr>
          <p:spPr>
            <a:xfrm>
              <a:off x="1769096" y="5286552"/>
              <a:ext cx="45698" cy="34282"/>
            </a:xfrm>
            <a:custGeom>
              <a:rect b="b" l="l" r="r" t="t"/>
              <a:pathLst>
                <a:path extrusionOk="0" h="34282" w="45698">
                  <a:moveTo>
                    <a:pt x="37066" y="8632"/>
                  </a:moveTo>
                  <a:lnTo>
                    <a:pt x="37066" y="25650"/>
                  </a:lnTo>
                  <a:lnTo>
                    <a:pt x="8610" y="25650"/>
                  </a:lnTo>
                  <a:lnTo>
                    <a:pt x="8610" y="8632"/>
                  </a:lnTo>
                  <a:close/>
                  <a:moveTo>
                    <a:pt x="0" y="0"/>
                  </a:moveTo>
                  <a:lnTo>
                    <a:pt x="0" y="34282"/>
                  </a:lnTo>
                  <a:lnTo>
                    <a:pt x="45698" y="34282"/>
                  </a:lnTo>
                  <a:lnTo>
                    <a:pt x="45698" y="0"/>
                  </a:ln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6" name="Google Shape;356;p24"/>
            <p:cNvSpPr/>
            <p:nvPr/>
          </p:nvSpPr>
          <p:spPr>
            <a:xfrm>
              <a:off x="1845240" y="5286552"/>
              <a:ext cx="45702" cy="34282"/>
            </a:xfrm>
            <a:custGeom>
              <a:rect b="b" l="l" r="r" t="t"/>
              <a:pathLst>
                <a:path extrusionOk="0" h="34282" w="45702">
                  <a:moveTo>
                    <a:pt x="37070" y="8632"/>
                  </a:moveTo>
                  <a:lnTo>
                    <a:pt x="37070" y="25650"/>
                  </a:lnTo>
                  <a:lnTo>
                    <a:pt x="8632" y="25650"/>
                  </a:lnTo>
                  <a:lnTo>
                    <a:pt x="8632" y="8632"/>
                  </a:lnTo>
                  <a:close/>
                  <a:moveTo>
                    <a:pt x="0" y="0"/>
                  </a:moveTo>
                  <a:lnTo>
                    <a:pt x="0" y="34282"/>
                  </a:lnTo>
                  <a:lnTo>
                    <a:pt x="45703" y="34282"/>
                  </a:lnTo>
                  <a:lnTo>
                    <a:pt x="45703" y="0"/>
                  </a:ln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357" name="Google Shape;357;p24"/>
          <p:cNvSpPr/>
          <p:nvPr/>
        </p:nvSpPr>
        <p:spPr>
          <a:xfrm>
            <a:off x="757450" y="6346200"/>
            <a:ext cx="1259100" cy="378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a:solidFill>
                  <a:srgbClr val="AEABAB"/>
                </a:solidFill>
                <a:latin typeface="Montserrat"/>
                <a:ea typeface="Montserrat"/>
                <a:cs typeface="Montserrat"/>
                <a:sym typeface="Montserrat"/>
              </a:rPr>
              <a:t>H2 2026</a:t>
            </a:r>
            <a:endParaRPr>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25"/>
          <p:cNvSpPr txBox="1"/>
          <p:nvPr>
            <p:ph type="title"/>
          </p:nvPr>
        </p:nvSpPr>
        <p:spPr>
          <a:xfrm>
            <a:off x="825500" y="365561"/>
            <a:ext cx="10515600" cy="8931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600"/>
              <a:buFont typeface="Montserrat"/>
              <a:buNone/>
            </a:pPr>
            <a:r>
              <a:rPr lang="en-US"/>
              <a:t>RIVER VALLEY PROJECT </a:t>
            </a:r>
            <a:r>
              <a:rPr lang="en-US">
                <a:solidFill>
                  <a:srgbClr val="10D10D"/>
                </a:solidFill>
              </a:rPr>
              <a:t>OVERVIEW</a:t>
            </a:r>
            <a:endParaRPr/>
          </a:p>
        </p:txBody>
      </p:sp>
      <p:sp>
        <p:nvSpPr>
          <p:cNvPr id="364" name="Google Shape;364;p2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000"/>
              <a:buFont typeface="Arial"/>
              <a:buNone/>
            </a:pPr>
            <a:fld id="{00000000-1234-1234-1234-123412341234}" type="slidenum">
              <a:rPr lang="en-US"/>
              <a:t>‹#›</a:t>
            </a:fld>
            <a:endParaRPr/>
          </a:p>
        </p:txBody>
      </p:sp>
      <p:sp>
        <p:nvSpPr>
          <p:cNvPr id="365" name="Google Shape;365;p25"/>
          <p:cNvSpPr txBox="1"/>
          <p:nvPr/>
        </p:nvSpPr>
        <p:spPr>
          <a:xfrm>
            <a:off x="810429" y="4364074"/>
            <a:ext cx="4776000" cy="1722300"/>
          </a:xfrm>
          <a:prstGeom prst="rect">
            <a:avLst/>
          </a:prstGeom>
          <a:noFill/>
          <a:ln>
            <a:noFill/>
          </a:ln>
        </p:spPr>
        <p:txBody>
          <a:bodyPr anchorCtr="0" anchor="t" bIns="45700" lIns="91425" spcFirstLastPara="1" rIns="91425" wrap="square" tIns="45700">
            <a:spAutoFit/>
          </a:bodyPr>
          <a:lstStyle/>
          <a:p>
            <a:pPr indent="0" lvl="0" marL="0" marR="0" rtl="0" algn="just">
              <a:lnSpc>
                <a:spcPct val="135000"/>
              </a:lnSpc>
              <a:spcBef>
                <a:spcPts val="0"/>
              </a:spcBef>
              <a:spcAft>
                <a:spcPts val="0"/>
              </a:spcAft>
              <a:buClr>
                <a:srgbClr val="000000"/>
              </a:buClr>
              <a:buSzPts val="1400"/>
              <a:buFont typeface="Arial"/>
              <a:buNone/>
            </a:pPr>
            <a:r>
              <a:rPr b="1" i="0" lang="en-US" sz="1400" u="none" cap="none" strike="noStrike">
                <a:solidFill>
                  <a:srgbClr val="171616"/>
                </a:solidFill>
                <a:latin typeface="Montserrat"/>
                <a:ea typeface="Montserrat"/>
                <a:cs typeface="Montserrat"/>
                <a:sym typeface="Montserrat"/>
              </a:rPr>
              <a:t>UPCOMING MILESTONES</a:t>
            </a:r>
            <a:endParaRPr b="0" i="0" sz="1400" u="none" cap="none" strike="noStrike">
              <a:solidFill>
                <a:srgbClr val="000000"/>
              </a:solidFill>
              <a:latin typeface="Arial"/>
              <a:ea typeface="Arial"/>
              <a:cs typeface="Arial"/>
              <a:sym typeface="Arial"/>
            </a:endParaRPr>
          </a:p>
          <a:p>
            <a:pPr indent="-215265" lvl="0" marL="227965" marR="0" rtl="0" algn="just">
              <a:lnSpc>
                <a:spcPct val="100000"/>
              </a:lnSpc>
              <a:spcBef>
                <a:spcPts val="1000"/>
              </a:spcBef>
              <a:spcAft>
                <a:spcPts val="0"/>
              </a:spcAft>
              <a:buClr>
                <a:srgbClr val="171616"/>
              </a:buClr>
              <a:buSzPts val="1000"/>
              <a:buFont typeface="Arial"/>
              <a:buChar char="•"/>
            </a:pPr>
            <a:r>
              <a:rPr b="0" i="0" lang="en-US" sz="1000" u="none" cap="none" strike="noStrike">
                <a:solidFill>
                  <a:srgbClr val="171616"/>
                </a:solidFill>
                <a:latin typeface="Montserrat"/>
                <a:ea typeface="Montserrat"/>
                <a:cs typeface="Montserrat"/>
                <a:sym typeface="Montserrat"/>
              </a:rPr>
              <a:t>2023 Preliminary Economic Assessment completed </a:t>
            </a:r>
            <a:endParaRPr b="0" i="0" sz="1000" u="none" cap="none" strike="noStrike">
              <a:solidFill>
                <a:schemeClr val="dk1"/>
              </a:solidFill>
              <a:latin typeface="Montserrat"/>
              <a:ea typeface="Montserrat"/>
              <a:cs typeface="Montserrat"/>
              <a:sym typeface="Montserrat"/>
            </a:endParaRPr>
          </a:p>
          <a:p>
            <a:pPr indent="-215265" lvl="0" marL="227965" marR="0" rtl="0" algn="just">
              <a:lnSpc>
                <a:spcPct val="100000"/>
              </a:lnSpc>
              <a:spcBef>
                <a:spcPts val="1000"/>
              </a:spcBef>
              <a:spcAft>
                <a:spcPts val="0"/>
              </a:spcAft>
              <a:buClr>
                <a:srgbClr val="171616"/>
              </a:buClr>
              <a:buSzPts val="1000"/>
              <a:buFont typeface="Arial"/>
              <a:buChar char="•"/>
            </a:pPr>
            <a:r>
              <a:rPr b="1" i="0" lang="en-US" sz="1000" u="none" cap="none" strike="noStrike">
                <a:solidFill>
                  <a:srgbClr val="171616"/>
                </a:solidFill>
                <a:latin typeface="Montserrat"/>
                <a:ea typeface="Montserrat"/>
                <a:cs typeface="Montserrat"/>
                <a:sym typeface="Montserrat"/>
              </a:rPr>
              <a:t>PLATSOL leaching test work program </a:t>
            </a:r>
            <a:endParaRPr b="1" i="0" sz="1200" u="none" cap="none" strike="noStrike">
              <a:solidFill>
                <a:srgbClr val="000000"/>
              </a:solidFill>
              <a:latin typeface="Arial"/>
              <a:ea typeface="Arial"/>
              <a:cs typeface="Arial"/>
              <a:sym typeface="Arial"/>
            </a:endParaRPr>
          </a:p>
          <a:p>
            <a:pPr indent="-215265" lvl="0" marL="227965" marR="0" rtl="0" algn="just">
              <a:lnSpc>
                <a:spcPct val="100000"/>
              </a:lnSpc>
              <a:spcBef>
                <a:spcPts val="1000"/>
              </a:spcBef>
              <a:spcAft>
                <a:spcPts val="0"/>
              </a:spcAft>
              <a:buClr>
                <a:srgbClr val="171616"/>
              </a:buClr>
              <a:buSzPts val="1000"/>
              <a:buFont typeface="Arial"/>
              <a:buChar char="•"/>
            </a:pPr>
            <a:r>
              <a:rPr lang="en-US" sz="1000">
                <a:solidFill>
                  <a:srgbClr val="171616"/>
                </a:solidFill>
                <a:latin typeface="Montserrat"/>
                <a:ea typeface="Montserrat"/>
                <a:cs typeface="Montserrat"/>
                <a:sym typeface="Montserrat"/>
              </a:rPr>
              <a:t>2026 DasVision 3D IP geophysical survey completed in </a:t>
            </a:r>
            <a:r>
              <a:rPr lang="en-US" sz="1000">
                <a:solidFill>
                  <a:srgbClr val="171616"/>
                </a:solidFill>
                <a:latin typeface="Montserrat"/>
                <a:ea typeface="Montserrat"/>
                <a:cs typeface="Montserrat"/>
                <a:sym typeface="Montserrat"/>
              </a:rPr>
              <a:t>August</a:t>
            </a:r>
            <a:r>
              <a:rPr lang="en-US" sz="1000">
                <a:solidFill>
                  <a:srgbClr val="171616"/>
                </a:solidFill>
                <a:latin typeface="Montserrat"/>
                <a:ea typeface="Montserrat"/>
                <a:cs typeface="Montserrat"/>
                <a:sym typeface="Montserrat"/>
              </a:rPr>
              <a:t> 2026 over the Mustang Zone to delineate high-priority drill targets. </a:t>
            </a:r>
            <a:r>
              <a:rPr b="0" i="0" lang="en-US" sz="1000" u="none" cap="none" strike="noStrike">
                <a:solidFill>
                  <a:srgbClr val="171616"/>
                </a:solidFill>
                <a:latin typeface="Montserrat"/>
                <a:ea typeface="Montserrat"/>
                <a:cs typeface="Montserrat"/>
                <a:sym typeface="Montserrat"/>
              </a:rPr>
              <a:t>Major drill programs and follow-up</a:t>
            </a:r>
            <a:r>
              <a:rPr lang="en-US" sz="1000">
                <a:solidFill>
                  <a:srgbClr val="171616"/>
                </a:solidFill>
                <a:latin typeface="Montserrat"/>
                <a:ea typeface="Montserrat"/>
                <a:cs typeface="Montserrat"/>
                <a:sym typeface="Montserrat"/>
              </a:rPr>
              <a:t> </a:t>
            </a:r>
            <a:r>
              <a:rPr b="0" i="0" lang="en-US" sz="1000" u="none" cap="none" strike="noStrike">
                <a:solidFill>
                  <a:srgbClr val="171616"/>
                </a:solidFill>
                <a:latin typeface="Montserrat"/>
                <a:ea typeface="Montserrat"/>
                <a:cs typeface="Montserrat"/>
                <a:sym typeface="Montserrat"/>
              </a:rPr>
              <a:t>on PEA recommendations slated for 202</a:t>
            </a:r>
            <a:r>
              <a:rPr lang="en-US" sz="1000">
                <a:solidFill>
                  <a:srgbClr val="171616"/>
                </a:solidFill>
                <a:latin typeface="Montserrat"/>
                <a:ea typeface="Montserrat"/>
                <a:cs typeface="Montserrat"/>
                <a:sym typeface="Montserrat"/>
              </a:rPr>
              <a:t>7</a:t>
            </a:r>
            <a:r>
              <a:rPr b="0" i="0" lang="en-US" sz="1200" u="none" cap="none" strike="noStrike">
                <a:solidFill>
                  <a:srgbClr val="171616"/>
                </a:solidFill>
                <a:latin typeface="Montserrat"/>
                <a:ea typeface="Montserrat"/>
                <a:cs typeface="Montserrat"/>
                <a:sym typeface="Montserrat"/>
              </a:rPr>
              <a:t> </a:t>
            </a:r>
            <a:endParaRPr b="0" i="0" sz="1200" u="none" cap="none" strike="noStrike">
              <a:solidFill>
                <a:srgbClr val="171616"/>
              </a:solidFill>
              <a:latin typeface="Montserrat"/>
              <a:ea typeface="Montserrat"/>
              <a:cs typeface="Montserrat"/>
              <a:sym typeface="Montserrat"/>
            </a:endParaRPr>
          </a:p>
        </p:txBody>
      </p:sp>
      <p:sp>
        <p:nvSpPr>
          <p:cNvPr id="366" name="Google Shape;366;p25"/>
          <p:cNvSpPr txBox="1"/>
          <p:nvPr/>
        </p:nvSpPr>
        <p:spPr>
          <a:xfrm>
            <a:off x="810452" y="1150588"/>
            <a:ext cx="1617061" cy="383141"/>
          </a:xfrm>
          <a:prstGeom prst="rect">
            <a:avLst/>
          </a:prstGeom>
          <a:noFill/>
          <a:ln>
            <a:noFill/>
          </a:ln>
        </p:spPr>
        <p:txBody>
          <a:bodyPr anchorCtr="0" anchor="t" bIns="45700" lIns="91425" spcFirstLastPara="1" rIns="91425" wrap="square" tIns="45700">
            <a:spAutoFit/>
          </a:bodyPr>
          <a:lstStyle/>
          <a:p>
            <a:pPr indent="0" lvl="0" marL="0" marR="0" rtl="0" algn="just">
              <a:lnSpc>
                <a:spcPct val="135000"/>
              </a:lnSpc>
              <a:spcBef>
                <a:spcPts val="0"/>
              </a:spcBef>
              <a:spcAft>
                <a:spcPts val="0"/>
              </a:spcAft>
              <a:buClr>
                <a:srgbClr val="171616"/>
              </a:buClr>
              <a:buSzPts val="1400"/>
              <a:buFont typeface="Arial"/>
              <a:buNone/>
            </a:pPr>
            <a:r>
              <a:rPr b="1" i="0" lang="en-US" sz="1400" u="none" cap="none" strike="noStrike">
                <a:solidFill>
                  <a:srgbClr val="171616"/>
                </a:solidFill>
                <a:latin typeface="Montserrat"/>
                <a:ea typeface="Montserrat"/>
                <a:cs typeface="Montserrat"/>
                <a:sym typeface="Montserrat"/>
              </a:rPr>
              <a:t>FACTS</a:t>
            </a:r>
            <a:r>
              <a:rPr b="1" baseline="30000" i="0" lang="en-US" sz="1400" u="none" cap="none" strike="noStrike">
                <a:solidFill>
                  <a:srgbClr val="171616"/>
                </a:solidFill>
                <a:latin typeface="Montserrat"/>
                <a:ea typeface="Montserrat"/>
                <a:cs typeface="Montserrat"/>
                <a:sym typeface="Montserrat"/>
              </a:rPr>
              <a:t>1(appendix)</a:t>
            </a:r>
            <a:endParaRPr b="1" i="0" sz="1400" u="none" cap="none" strike="noStrike">
              <a:solidFill>
                <a:srgbClr val="171616"/>
              </a:solidFill>
              <a:latin typeface="Montserrat"/>
              <a:ea typeface="Montserrat"/>
              <a:cs typeface="Montserrat"/>
              <a:sym typeface="Montserrat"/>
            </a:endParaRPr>
          </a:p>
        </p:txBody>
      </p:sp>
      <p:graphicFrame>
        <p:nvGraphicFramePr>
          <p:cNvPr id="367" name="Google Shape;367;p25"/>
          <p:cNvGraphicFramePr/>
          <p:nvPr/>
        </p:nvGraphicFramePr>
        <p:xfrm>
          <a:off x="810452" y="1521818"/>
          <a:ext cx="3000000" cy="3000000"/>
        </p:xfrm>
        <a:graphic>
          <a:graphicData uri="http://schemas.openxmlformats.org/drawingml/2006/table">
            <a:tbl>
              <a:tblPr>
                <a:noFill/>
                <a:tableStyleId>{B0606AF3-52CF-4FF0-A760-CDE3C9C095D5}</a:tableStyleId>
              </a:tblPr>
              <a:tblGrid>
                <a:gridCol w="1460475"/>
                <a:gridCol w="3315500"/>
              </a:tblGrid>
              <a:tr h="806050">
                <a:tc>
                  <a:txBody>
                    <a:bodyPr/>
                    <a:lstStyle/>
                    <a:p>
                      <a:pPr indent="0" lvl="0" marL="0" marR="0" rtl="0" algn="l">
                        <a:lnSpc>
                          <a:spcPct val="100000"/>
                        </a:lnSpc>
                        <a:spcBef>
                          <a:spcPts val="0"/>
                        </a:spcBef>
                        <a:spcAft>
                          <a:spcPts val="0"/>
                        </a:spcAft>
                        <a:buClr>
                          <a:srgbClr val="000000"/>
                        </a:buClr>
                        <a:buSzPts val="1200"/>
                        <a:buFont typeface="Arial"/>
                        <a:buNone/>
                      </a:pPr>
                      <a:r>
                        <a:rPr b="1" lang="en-US" sz="1200" u="none" cap="none" strike="noStrike">
                          <a:solidFill>
                            <a:schemeClr val="dk1"/>
                          </a:solidFill>
                          <a:latin typeface="Montserrat"/>
                          <a:ea typeface="Montserrat"/>
                          <a:cs typeface="Montserrat"/>
                          <a:sym typeface="Montserrat"/>
                        </a:rPr>
                        <a:t>Primary Metals:</a:t>
                      </a:r>
                      <a:endParaRPr sz="1400" u="none" cap="none" strike="noStrike"/>
                    </a:p>
                    <a:p>
                      <a:pPr indent="0" lvl="0" marL="0" marR="0" rtl="0" algn="l">
                        <a:lnSpc>
                          <a:spcPct val="100000"/>
                        </a:lnSpc>
                        <a:spcBef>
                          <a:spcPts val="0"/>
                        </a:spcBef>
                        <a:spcAft>
                          <a:spcPts val="0"/>
                        </a:spcAft>
                        <a:buClr>
                          <a:srgbClr val="000000"/>
                        </a:buClr>
                        <a:buSzPts val="1200"/>
                        <a:buFont typeface="Arial"/>
                        <a:buNone/>
                      </a:pPr>
                      <a:r>
                        <a:t/>
                      </a:r>
                      <a:endParaRPr b="1" sz="12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rPr b="1" lang="en-US" sz="1200" u="none" cap="none" strike="noStrike">
                          <a:solidFill>
                            <a:schemeClr val="dk1"/>
                          </a:solidFill>
                          <a:latin typeface="Montserrat"/>
                          <a:ea typeface="Montserrat"/>
                          <a:cs typeface="Montserrat"/>
                          <a:sym typeface="Montserrat"/>
                        </a:rPr>
                        <a:t>Project Stage:</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solidFill>
                            <a:schemeClr val="dk1"/>
                          </a:solidFill>
                          <a:latin typeface="Montserrat"/>
                          <a:ea typeface="Montserrat"/>
                          <a:cs typeface="Montserrat"/>
                          <a:sym typeface="Montserrat"/>
                        </a:rPr>
                        <a:t>Pd, Pt, Cu (</a:t>
                      </a:r>
                      <a:r>
                        <a:rPr i="1" lang="en-US" sz="1200" u="none" cap="none" strike="noStrike">
                          <a:solidFill>
                            <a:schemeClr val="dk1"/>
                          </a:solidFill>
                          <a:latin typeface="Montserrat"/>
                          <a:ea typeface="Montserrat"/>
                          <a:cs typeface="Montserrat"/>
                          <a:sym typeface="Montserrat"/>
                        </a:rPr>
                        <a:t>Primary PGM Deposit</a:t>
                      </a:r>
                      <a:r>
                        <a:rPr lang="en-US" sz="1200" u="none" cap="none" strike="noStrike">
                          <a:solidFill>
                            <a:schemeClr val="dk1"/>
                          </a:solidFill>
                          <a:latin typeface="Montserrat"/>
                          <a:ea typeface="Montserrat"/>
                          <a:cs typeface="Montserrat"/>
                          <a:sym typeface="Montserrat"/>
                        </a:rPr>
                        <a:t>)</a:t>
                      </a:r>
                      <a:endParaRPr sz="1400" u="none" cap="none" strike="noStrike"/>
                    </a:p>
                    <a:p>
                      <a:pPr indent="0" lvl="0" marL="0" marR="0" rtl="0" algn="l">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rPr lang="en-US" sz="1200" u="none" cap="none" strike="noStrike">
                          <a:solidFill>
                            <a:schemeClr val="dk1"/>
                          </a:solidFill>
                          <a:latin typeface="Montserrat"/>
                          <a:ea typeface="Montserrat"/>
                          <a:cs typeface="Montserrat"/>
                          <a:sym typeface="Montserrat"/>
                        </a:rPr>
                        <a:t>PEA completed summer 2023</a:t>
                      </a:r>
                      <a:endParaRPr sz="1400" u="none" cap="none" strike="noStrike"/>
                    </a:p>
                  </a:txBody>
                  <a:tcPr marT="45725" marB="45725" marR="91450" marL="91450"/>
                </a:tc>
              </a:tr>
              <a:tr h="355700">
                <a:tc>
                  <a:txBody>
                    <a:bodyPr/>
                    <a:lstStyle/>
                    <a:p>
                      <a:pPr indent="0" lvl="0" marL="0" marR="0" rtl="0" algn="l">
                        <a:lnSpc>
                          <a:spcPct val="100000"/>
                        </a:lnSpc>
                        <a:spcBef>
                          <a:spcPts val="0"/>
                        </a:spcBef>
                        <a:spcAft>
                          <a:spcPts val="0"/>
                        </a:spcAft>
                        <a:buClr>
                          <a:srgbClr val="000000"/>
                        </a:buClr>
                        <a:buSzPts val="1200"/>
                        <a:buFont typeface="Arial"/>
                        <a:buNone/>
                      </a:pPr>
                      <a:r>
                        <a:rPr b="1" lang="en-US" sz="1200" u="none" cap="none" strike="noStrike">
                          <a:solidFill>
                            <a:schemeClr val="dk1"/>
                          </a:solidFill>
                          <a:latin typeface="Montserrat"/>
                          <a:ea typeface="Montserrat"/>
                          <a:cs typeface="Montserrat"/>
                          <a:sym typeface="Montserrat"/>
                        </a:rPr>
                        <a:t>Location:</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solidFill>
                            <a:schemeClr val="dk1"/>
                          </a:solidFill>
                          <a:latin typeface="Montserrat"/>
                          <a:ea typeface="Montserrat"/>
                          <a:cs typeface="Montserrat"/>
                          <a:sym typeface="Montserrat"/>
                        </a:rPr>
                        <a:t>near City of Sudbury, Ontario</a:t>
                      </a:r>
                      <a:endParaRPr sz="1400" u="none" cap="none" strike="noStrike"/>
                    </a:p>
                  </a:txBody>
                  <a:tcPr marT="45725" marB="45725" marR="91450" marL="91450"/>
                </a:tc>
              </a:tr>
              <a:tr h="512950">
                <a:tc>
                  <a:txBody>
                    <a:bodyPr/>
                    <a:lstStyle/>
                    <a:p>
                      <a:pPr indent="0" lvl="0" marL="0" marR="0" rtl="0" algn="l">
                        <a:lnSpc>
                          <a:spcPct val="100000"/>
                        </a:lnSpc>
                        <a:spcBef>
                          <a:spcPts val="0"/>
                        </a:spcBef>
                        <a:spcAft>
                          <a:spcPts val="0"/>
                        </a:spcAft>
                        <a:buClr>
                          <a:srgbClr val="000000"/>
                        </a:buClr>
                        <a:buSzPts val="1200"/>
                        <a:buFont typeface="Arial"/>
                        <a:buNone/>
                      </a:pPr>
                      <a:r>
                        <a:rPr b="1" lang="en-US" sz="1200" u="none" cap="none" strike="noStrike">
                          <a:solidFill>
                            <a:schemeClr val="dk1"/>
                          </a:solidFill>
                          <a:latin typeface="Montserrat"/>
                          <a:ea typeface="Montserrat"/>
                          <a:cs typeface="Montserrat"/>
                          <a:sym typeface="Montserrat"/>
                        </a:rPr>
                        <a:t>Mineral Resources:</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solidFill>
                            <a:schemeClr val="dk1"/>
                          </a:solidFill>
                          <a:latin typeface="Montserrat"/>
                          <a:ea typeface="Montserrat"/>
                          <a:cs typeface="Montserrat"/>
                          <a:sym typeface="Montserrat"/>
                        </a:rPr>
                        <a:t>2.25 Moz Pd+Pt+Au (M+I) &amp; 1.7 Moz (Inf.) (updated October, 2021)</a:t>
                      </a:r>
                      <a:endParaRPr sz="1400" u="none" cap="none" strike="noStrike"/>
                    </a:p>
                  </a:txBody>
                  <a:tcPr marT="45725" marB="45725" marR="91450" marL="91450"/>
                </a:tc>
              </a:tr>
              <a:tr h="455450">
                <a:tc>
                  <a:txBody>
                    <a:bodyPr/>
                    <a:lstStyle/>
                    <a:p>
                      <a:pPr indent="0" lvl="0" marL="0" marR="0" rtl="0" algn="l">
                        <a:lnSpc>
                          <a:spcPct val="100000"/>
                        </a:lnSpc>
                        <a:spcBef>
                          <a:spcPts val="0"/>
                        </a:spcBef>
                        <a:spcAft>
                          <a:spcPts val="0"/>
                        </a:spcAft>
                        <a:buClr>
                          <a:srgbClr val="000000"/>
                        </a:buClr>
                        <a:buSzPts val="1200"/>
                        <a:buFont typeface="Arial"/>
                        <a:buNone/>
                      </a:pPr>
                      <a:r>
                        <a:rPr b="1" lang="en-US" sz="1200" u="none" cap="none" strike="noStrike">
                          <a:solidFill>
                            <a:schemeClr val="dk1"/>
                          </a:solidFill>
                          <a:latin typeface="Montserrat"/>
                          <a:ea typeface="Montserrat"/>
                          <a:cs typeface="Montserrat"/>
                          <a:sym typeface="Montserrat"/>
                        </a:rPr>
                        <a:t>Land Position:</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chemeClr val="dk1"/>
                        </a:buClr>
                        <a:buSzPts val="1200"/>
                        <a:buFont typeface="Montserrat"/>
                        <a:buNone/>
                      </a:pPr>
                      <a:r>
                        <a:rPr lang="en-US" sz="1200" u="none" cap="none" strike="noStrike">
                          <a:solidFill>
                            <a:schemeClr val="dk1"/>
                          </a:solidFill>
                          <a:latin typeface="Montserrat"/>
                          <a:ea typeface="Montserrat"/>
                          <a:cs typeface="Montserrat"/>
                          <a:sym typeface="Montserrat"/>
                        </a:rPr>
                        <a:t>107 km</a:t>
                      </a:r>
                      <a:r>
                        <a:rPr baseline="30000" lang="en-US" sz="1200" u="none" cap="none" strike="noStrike">
                          <a:solidFill>
                            <a:schemeClr val="dk1"/>
                          </a:solidFill>
                          <a:latin typeface="Montserrat"/>
                          <a:ea typeface="Montserrat"/>
                          <a:cs typeface="Montserrat"/>
                          <a:sym typeface="Montserrat"/>
                        </a:rPr>
                        <a:t>2; </a:t>
                      </a:r>
                      <a:r>
                        <a:rPr lang="en-US" sz="1200" u="none" cap="none" strike="noStrike">
                          <a:solidFill>
                            <a:schemeClr val="dk1"/>
                          </a:solidFill>
                          <a:latin typeface="Montserrat"/>
                          <a:ea typeface="Montserrat"/>
                          <a:cs typeface="Montserrat"/>
                          <a:sym typeface="Montserrat"/>
                        </a:rPr>
                        <a:t>(includes 2 Mining Leases)</a:t>
                      </a:r>
                      <a:endParaRPr b="0" i="0" sz="12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rgbClr val="000000"/>
                        </a:buClr>
                        <a:buSzPts val="1200"/>
                        <a:buFont typeface="Arial"/>
                        <a:buNone/>
                      </a:pPr>
                      <a:r>
                        <a:t/>
                      </a:r>
                      <a:endParaRPr sz="1200" u="none" cap="none" strike="noStrike">
                        <a:solidFill>
                          <a:schemeClr val="dk1"/>
                        </a:solidFill>
                        <a:latin typeface="Montserrat"/>
                        <a:ea typeface="Montserrat"/>
                        <a:cs typeface="Montserrat"/>
                        <a:sym typeface="Montserrat"/>
                      </a:endParaRPr>
                    </a:p>
                  </a:txBody>
                  <a:tcPr marT="45725" marB="45725" marR="91450" marL="91450"/>
                </a:tc>
              </a:tr>
              <a:tr h="455450">
                <a:tc>
                  <a:txBody>
                    <a:bodyPr/>
                    <a:lstStyle/>
                    <a:p>
                      <a:pPr indent="0" lvl="0" marL="0" marR="0" rtl="0" algn="l">
                        <a:lnSpc>
                          <a:spcPct val="100000"/>
                        </a:lnSpc>
                        <a:spcBef>
                          <a:spcPts val="0"/>
                        </a:spcBef>
                        <a:spcAft>
                          <a:spcPts val="0"/>
                        </a:spcAft>
                        <a:buClr>
                          <a:srgbClr val="000000"/>
                        </a:buClr>
                        <a:buSzPts val="1200"/>
                        <a:buFont typeface="Arial"/>
                        <a:buNone/>
                      </a:pPr>
                      <a:r>
                        <a:rPr b="1" lang="en-US" sz="1200" u="none" cap="none" strike="noStrike">
                          <a:solidFill>
                            <a:schemeClr val="dk1"/>
                          </a:solidFill>
                          <a:latin typeface="Montserrat"/>
                          <a:ea typeface="Montserrat"/>
                          <a:cs typeface="Montserrat"/>
                          <a:sym typeface="Montserrat"/>
                        </a:rPr>
                        <a:t>Diamond Drilling: </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solidFill>
                            <a:schemeClr val="dk1"/>
                          </a:solidFill>
                          <a:latin typeface="Montserrat"/>
                          <a:ea typeface="Montserrat"/>
                          <a:cs typeface="Montserrat"/>
                          <a:sym typeface="Montserrat"/>
                        </a:rPr>
                        <a:t>733 holes totalling &gt;155,00 metres</a:t>
                      </a:r>
                      <a:endParaRPr sz="1400" u="none" cap="none" strike="noStrike"/>
                    </a:p>
                  </a:txBody>
                  <a:tcPr marT="45725" marB="45725" marR="91450" marL="91450"/>
                </a:tc>
              </a:tr>
              <a:tr h="366400">
                <a:tc>
                  <a:txBody>
                    <a:bodyPr/>
                    <a:lstStyle/>
                    <a:p>
                      <a:pPr indent="0" lvl="0" marL="0" marR="0" rtl="0" algn="l">
                        <a:lnSpc>
                          <a:spcPct val="100000"/>
                        </a:lnSpc>
                        <a:spcBef>
                          <a:spcPts val="0"/>
                        </a:spcBef>
                        <a:spcAft>
                          <a:spcPts val="0"/>
                        </a:spcAft>
                        <a:buClr>
                          <a:srgbClr val="000000"/>
                        </a:buClr>
                        <a:buSzPts val="1200"/>
                        <a:buFont typeface="Arial"/>
                        <a:buNone/>
                      </a:pPr>
                      <a:r>
                        <a:rPr b="1" lang="en-US" sz="1200" u="none" cap="none" strike="noStrike">
                          <a:solidFill>
                            <a:schemeClr val="dk1"/>
                          </a:solidFill>
                          <a:latin typeface="Montserrat"/>
                          <a:ea typeface="Montserrat"/>
                          <a:cs typeface="Montserrat"/>
                          <a:sym typeface="Montserrat"/>
                        </a:rPr>
                        <a:t>Ownership:</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solidFill>
                            <a:schemeClr val="dk1"/>
                          </a:solidFill>
                          <a:latin typeface="Montserrat"/>
                          <a:ea typeface="Montserrat"/>
                          <a:cs typeface="Montserrat"/>
                          <a:sym typeface="Montserrat"/>
                        </a:rPr>
                        <a:t>100% NAM (subject to 3% NSR)</a:t>
                      </a:r>
                      <a:endParaRPr sz="1400" u="none" cap="none" strike="noStrike"/>
                    </a:p>
                  </a:txBody>
                  <a:tcPr marT="45725" marB="45725" marR="91450" marL="91450"/>
                </a:tc>
              </a:tr>
            </a:tbl>
          </a:graphicData>
        </a:graphic>
      </p:graphicFrame>
      <p:pic>
        <p:nvPicPr>
          <p:cNvPr id="368" name="Google Shape;368;p25"/>
          <p:cNvPicPr preferRelativeResize="0"/>
          <p:nvPr/>
        </p:nvPicPr>
        <p:blipFill rotWithShape="1">
          <a:blip r:embed="rId3">
            <a:alphaModFix/>
          </a:blip>
          <a:srcRect b="0" l="0" r="0" t="0"/>
          <a:stretch/>
        </p:blipFill>
        <p:spPr>
          <a:xfrm>
            <a:off x="5586412" y="1474191"/>
            <a:ext cx="6373700" cy="3815135"/>
          </a:xfrm>
          <a:prstGeom prst="rect">
            <a:avLst/>
          </a:prstGeom>
          <a:noFill/>
          <a:ln>
            <a:noFill/>
          </a:ln>
        </p:spPr>
      </p:pic>
      <p:sp>
        <p:nvSpPr>
          <p:cNvPr id="369" name="Google Shape;369;p25"/>
          <p:cNvSpPr txBox="1"/>
          <p:nvPr/>
        </p:nvSpPr>
        <p:spPr>
          <a:xfrm>
            <a:off x="9705670" y="2428822"/>
            <a:ext cx="1875900" cy="8310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500"/>
              <a:buFont typeface="Arial"/>
              <a:buNone/>
            </a:pPr>
            <a:r>
              <a:rPr b="1" i="0" lang="en-US" sz="1500" u="sng" cap="none" strike="noStrike">
                <a:solidFill>
                  <a:srgbClr val="10D10D"/>
                </a:solidFill>
                <a:latin typeface="Calibri"/>
                <a:ea typeface="Calibri"/>
                <a:cs typeface="Calibri"/>
                <a:sym typeface="Calibri"/>
              </a:rPr>
              <a:t>River Valley Project</a:t>
            </a:r>
            <a:endParaRPr b="1" i="0" sz="1500" u="none" cap="none" strike="noStrike">
              <a:solidFill>
                <a:srgbClr val="10D10D"/>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rgbClr val="10D10D"/>
                </a:solidFill>
                <a:latin typeface="Calibri"/>
                <a:ea typeface="Calibri"/>
                <a:cs typeface="Calibri"/>
                <a:sym typeface="Calibri"/>
              </a:rPr>
              <a:t>(M&amp;I: 89 Mt @ $47.3/t NSR</a:t>
            </a:r>
            <a:endParaRPr b="1" i="0" sz="1500" u="none" cap="none" strike="noStrike">
              <a:solidFill>
                <a:srgbClr val="10D10D"/>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1" i="0" lang="en-US" sz="1100" u="none" cap="none" strike="noStrike">
                <a:solidFill>
                  <a:srgbClr val="10D10D"/>
                </a:solidFill>
                <a:latin typeface="Calibri"/>
                <a:ea typeface="Calibri"/>
                <a:cs typeface="Calibri"/>
                <a:sym typeface="Calibri"/>
              </a:rPr>
              <a:t>Inferred: 93 Mt @ $31.1/t NSR)</a:t>
            </a:r>
            <a:endParaRPr b="1" i="0" sz="1500" u="none" cap="none" strike="noStrike">
              <a:solidFill>
                <a:srgbClr val="10D10D"/>
              </a:solidFill>
              <a:latin typeface="Arial"/>
              <a:ea typeface="Arial"/>
              <a:cs typeface="Arial"/>
              <a:sym typeface="Arial"/>
            </a:endParaRPr>
          </a:p>
        </p:txBody>
      </p:sp>
      <p:sp>
        <p:nvSpPr>
          <p:cNvPr id="370" name="Google Shape;370;p25"/>
          <p:cNvSpPr txBox="1"/>
          <p:nvPr/>
        </p:nvSpPr>
        <p:spPr>
          <a:xfrm>
            <a:off x="5586412" y="5289326"/>
            <a:ext cx="53880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Mineralized zones of the River Valley P</a:t>
            </a:r>
            <a:r>
              <a:rPr lang="en-US" sz="1200">
                <a:solidFill>
                  <a:schemeClr val="dk1"/>
                </a:solidFill>
                <a:latin typeface="Calibri"/>
                <a:ea typeface="Calibri"/>
                <a:cs typeface="Calibri"/>
                <a:sym typeface="Calibri"/>
              </a:rPr>
              <a:t>GM </a:t>
            </a:r>
            <a:r>
              <a:rPr b="0" i="0" lang="en-US" sz="1200" u="none" cap="none" strike="noStrike">
                <a:solidFill>
                  <a:schemeClr val="dk1"/>
                </a:solidFill>
                <a:latin typeface="Calibri"/>
                <a:ea typeface="Calibri"/>
                <a:cs typeface="Calibri"/>
                <a:sym typeface="Calibri"/>
              </a:rPr>
              <a:t>Project, near Sudbury, Ontario</a:t>
            </a:r>
            <a:endParaRPr b="0" i="0" sz="1400" u="none" cap="none" strike="noStrike">
              <a:solidFill>
                <a:srgbClr val="000000"/>
              </a:solidFill>
              <a:latin typeface="Arial"/>
              <a:ea typeface="Arial"/>
              <a:cs typeface="Arial"/>
              <a:sym typeface="Arial"/>
            </a:endParaRPr>
          </a:p>
        </p:txBody>
      </p:sp>
      <p:sp>
        <p:nvSpPr>
          <p:cNvPr id="371" name="Google Shape;371;p25"/>
          <p:cNvSpPr/>
          <p:nvPr/>
        </p:nvSpPr>
        <p:spPr>
          <a:xfrm>
            <a:off x="10066800" y="4058175"/>
            <a:ext cx="1709400" cy="11115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372" name="Google Shape;372;p25"/>
          <p:cNvSpPr/>
          <p:nvPr/>
        </p:nvSpPr>
        <p:spPr>
          <a:xfrm>
            <a:off x="757450" y="6346200"/>
            <a:ext cx="1259100" cy="378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a:solidFill>
                  <a:srgbClr val="AEABAB"/>
                </a:solidFill>
                <a:latin typeface="Montserrat"/>
                <a:ea typeface="Montserrat"/>
                <a:cs typeface="Montserrat"/>
                <a:sym typeface="Montserrat"/>
              </a:rPr>
              <a:t>H2 2026</a:t>
            </a:r>
            <a:endParaRPr>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26"/>
          <p:cNvSpPr/>
          <p:nvPr/>
        </p:nvSpPr>
        <p:spPr>
          <a:xfrm>
            <a:off x="9688107" y="3519817"/>
            <a:ext cx="1293394" cy="1293392"/>
          </a:xfrm>
          <a:prstGeom prst="ellipse">
            <a:avLst/>
          </a:prstGeom>
          <a:solidFill>
            <a:srgbClr val="CCCCC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9" name="Google Shape;379;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400">
                <a:latin typeface="Montserrat"/>
                <a:ea typeface="Montserrat"/>
                <a:cs typeface="Montserrat"/>
                <a:sym typeface="Montserrat"/>
              </a:rPr>
              <a:t>‹#›</a:t>
            </a:fld>
            <a:endParaRPr sz="1000">
              <a:latin typeface="Montserrat"/>
              <a:ea typeface="Montserrat"/>
              <a:cs typeface="Montserrat"/>
              <a:sym typeface="Montserrat"/>
            </a:endParaRPr>
          </a:p>
        </p:txBody>
      </p:sp>
      <p:sp>
        <p:nvSpPr>
          <p:cNvPr id="380" name="Google Shape;380;p26"/>
          <p:cNvSpPr txBox="1"/>
          <p:nvPr/>
        </p:nvSpPr>
        <p:spPr>
          <a:xfrm>
            <a:off x="39973" y="106742"/>
            <a:ext cx="8648700" cy="892986"/>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4D4D4D"/>
              </a:buClr>
              <a:buSzPts val="2600"/>
              <a:buFont typeface="Montserrat"/>
              <a:buNone/>
            </a:pPr>
            <a:r>
              <a:rPr b="1" lang="en-US" sz="2600">
                <a:solidFill>
                  <a:srgbClr val="4D4D4D"/>
                </a:solidFill>
                <a:latin typeface="Montserrat"/>
                <a:ea typeface="Montserrat"/>
                <a:cs typeface="Montserrat"/>
                <a:sym typeface="Montserrat"/>
              </a:rPr>
              <a:t>2021 UPDATED MINERAL RESOURCE ESTIMATE </a:t>
            </a:r>
            <a:r>
              <a:rPr b="1" lang="en-US" sz="2600">
                <a:solidFill>
                  <a:srgbClr val="10D10D"/>
                </a:solidFill>
                <a:latin typeface="Montserrat"/>
                <a:ea typeface="Montserrat"/>
                <a:cs typeface="Montserrat"/>
                <a:sym typeface="Montserrat"/>
              </a:rPr>
              <a:t>RESULTS</a:t>
            </a:r>
            <a:endParaRPr/>
          </a:p>
        </p:txBody>
      </p:sp>
      <p:sp>
        <p:nvSpPr>
          <p:cNvPr id="381" name="Google Shape;381;p26"/>
          <p:cNvSpPr txBox="1"/>
          <p:nvPr/>
        </p:nvSpPr>
        <p:spPr>
          <a:xfrm>
            <a:off x="5775896" y="5919674"/>
            <a:ext cx="5825554" cy="276999"/>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200">
                <a:solidFill>
                  <a:schemeClr val="dk1"/>
                </a:solidFill>
                <a:latin typeface="Montserrat"/>
                <a:ea typeface="Montserrat"/>
                <a:cs typeface="Montserrat"/>
                <a:sym typeface="Montserrat"/>
              </a:rPr>
              <a:t>*see Appendix </a:t>
            </a:r>
            <a:r>
              <a:rPr lang="en-US" sz="1200">
                <a:solidFill>
                  <a:srgbClr val="00B0F0"/>
                </a:solidFill>
                <a:latin typeface="Montserrat"/>
                <a:ea typeface="Montserrat"/>
                <a:cs typeface="Montserrat"/>
                <a:sym typeface="Montserrat"/>
              </a:rPr>
              <a:t>(slide 36</a:t>
            </a:r>
            <a:r>
              <a:rPr lang="en-US" sz="1200">
                <a:solidFill>
                  <a:schemeClr val="dk1"/>
                </a:solidFill>
                <a:latin typeface="Montserrat"/>
                <a:ea typeface="Montserrat"/>
                <a:cs typeface="Montserrat"/>
                <a:sym typeface="Montserrat"/>
              </a:rPr>
              <a:t>) for full results summary and NSR calculations</a:t>
            </a:r>
            <a:endParaRPr b="0" i="0" sz="1200">
              <a:solidFill>
                <a:schemeClr val="dk1"/>
              </a:solidFill>
              <a:latin typeface="Montserrat"/>
              <a:ea typeface="Montserrat"/>
              <a:cs typeface="Montserrat"/>
              <a:sym typeface="Montserrat"/>
            </a:endParaRPr>
          </a:p>
        </p:txBody>
      </p:sp>
      <p:sp>
        <p:nvSpPr>
          <p:cNvPr id="382" name="Google Shape;382;p26"/>
          <p:cNvSpPr txBox="1"/>
          <p:nvPr/>
        </p:nvSpPr>
        <p:spPr>
          <a:xfrm>
            <a:off x="838200" y="5919674"/>
            <a:ext cx="623570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aseline="30000" lang="en-US" sz="1200">
                <a:solidFill>
                  <a:srgbClr val="171616"/>
                </a:solidFill>
                <a:latin typeface="Montserrat"/>
                <a:ea typeface="Montserrat"/>
                <a:cs typeface="Montserrat"/>
                <a:sym typeface="Montserrat"/>
              </a:rPr>
              <a:t>1</a:t>
            </a:r>
            <a:r>
              <a:rPr lang="en-US" sz="1200">
                <a:solidFill>
                  <a:srgbClr val="171616"/>
                </a:solidFill>
                <a:latin typeface="Montserrat"/>
                <a:ea typeface="Montserrat"/>
                <a:cs typeface="Montserrat"/>
                <a:sym typeface="Montserrat"/>
              </a:rPr>
              <a:t> M+I = Measured + Indicated classifications</a:t>
            </a:r>
            <a:endParaRPr b="0" i="0" sz="1200">
              <a:solidFill>
                <a:srgbClr val="171616"/>
              </a:solidFill>
              <a:latin typeface="Montserrat"/>
              <a:ea typeface="Montserrat"/>
              <a:cs typeface="Montserrat"/>
              <a:sym typeface="Montserrat"/>
            </a:endParaRPr>
          </a:p>
        </p:txBody>
      </p:sp>
      <p:sp>
        <p:nvSpPr>
          <p:cNvPr id="383" name="Google Shape;383;p26"/>
          <p:cNvSpPr/>
          <p:nvPr/>
        </p:nvSpPr>
        <p:spPr>
          <a:xfrm>
            <a:off x="1016004" y="3510550"/>
            <a:ext cx="1293394" cy="1293392"/>
          </a:xfrm>
          <a:prstGeom prst="ellipse">
            <a:avLst/>
          </a:prstGeom>
          <a:solidFill>
            <a:srgbClr val="ADCCD7"/>
          </a:solidFill>
          <a:ln cap="flat" cmpd="sng" w="28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C000"/>
              </a:solidFill>
              <a:latin typeface="Calibri"/>
              <a:ea typeface="Calibri"/>
              <a:cs typeface="Calibri"/>
              <a:sym typeface="Calibri"/>
            </a:endParaRPr>
          </a:p>
        </p:txBody>
      </p:sp>
      <p:sp>
        <p:nvSpPr>
          <p:cNvPr id="384" name="Google Shape;384;p26"/>
          <p:cNvSpPr/>
          <p:nvPr/>
        </p:nvSpPr>
        <p:spPr>
          <a:xfrm>
            <a:off x="1187452" y="3681998"/>
            <a:ext cx="950496" cy="950494"/>
          </a:xfrm>
          <a:prstGeom prst="ellipse">
            <a:avLst/>
          </a:prstGeom>
          <a:noFill/>
          <a:ln cap="flat" cmpd="sng" w="38100">
            <a:solidFill>
              <a:srgbClr val="FFFFFF">
                <a:alpha val="60000"/>
              </a:srgbClr>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5" name="Google Shape;385;p26"/>
          <p:cNvSpPr/>
          <p:nvPr/>
        </p:nvSpPr>
        <p:spPr>
          <a:xfrm>
            <a:off x="1119126" y="3613672"/>
            <a:ext cx="1087148" cy="1087146"/>
          </a:xfrm>
          <a:prstGeom prst="ellipse">
            <a:avLst/>
          </a:prstGeom>
          <a:noFill/>
          <a:ln cap="flat" cmpd="sng" w="38100">
            <a:solidFill>
              <a:srgbClr val="98B5C4">
                <a:alpha val="60000"/>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6" name="Google Shape;386;p26"/>
          <p:cNvSpPr txBox="1"/>
          <p:nvPr/>
        </p:nvSpPr>
        <p:spPr>
          <a:xfrm>
            <a:off x="1210499" y="3835557"/>
            <a:ext cx="904400" cy="63094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rgbClr val="7A9FB2"/>
                </a:solidFill>
                <a:latin typeface="Montserrat"/>
                <a:ea typeface="Montserrat"/>
                <a:cs typeface="Montserrat"/>
                <a:sym typeface="Montserrat"/>
              </a:rPr>
              <a:t>Pd</a:t>
            </a:r>
            <a:endParaRPr b="1" sz="100">
              <a:solidFill>
                <a:srgbClr val="7A9FB2"/>
              </a:solidFill>
              <a:latin typeface="Montserrat"/>
              <a:ea typeface="Montserrat"/>
              <a:cs typeface="Montserrat"/>
              <a:sym typeface="Montserrat"/>
            </a:endParaRPr>
          </a:p>
          <a:p>
            <a:pPr indent="0" lvl="0" marL="0" marR="0" rtl="0" algn="ctr">
              <a:spcBef>
                <a:spcPts val="0"/>
              </a:spcBef>
              <a:spcAft>
                <a:spcPts val="0"/>
              </a:spcAft>
              <a:buNone/>
            </a:pPr>
            <a:r>
              <a:rPr b="1" lang="en-US" sz="600">
                <a:solidFill>
                  <a:srgbClr val="7A9FB2"/>
                </a:solidFill>
                <a:latin typeface="Montserrat"/>
                <a:ea typeface="Montserrat"/>
                <a:cs typeface="Montserrat"/>
                <a:sym typeface="Montserrat"/>
              </a:rPr>
              <a:t>PALLADIUM</a:t>
            </a:r>
            <a:endParaRPr/>
          </a:p>
        </p:txBody>
      </p:sp>
      <p:sp>
        <p:nvSpPr>
          <p:cNvPr id="387" name="Google Shape;387;p26"/>
          <p:cNvSpPr txBox="1"/>
          <p:nvPr/>
        </p:nvSpPr>
        <p:spPr>
          <a:xfrm>
            <a:off x="1210499" y="3858358"/>
            <a:ext cx="9044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chemeClr val="lt1"/>
                </a:solidFill>
                <a:latin typeface="Montserrat"/>
                <a:ea typeface="Montserrat"/>
                <a:cs typeface="Montserrat"/>
                <a:sym typeface="Montserrat"/>
              </a:rPr>
              <a:t>Pd</a:t>
            </a:r>
            <a:endParaRPr b="1" sz="100">
              <a:solidFill>
                <a:schemeClr val="lt1"/>
              </a:solidFill>
              <a:latin typeface="Montserrat"/>
              <a:ea typeface="Montserrat"/>
              <a:cs typeface="Montserrat"/>
              <a:sym typeface="Montserrat"/>
            </a:endParaRPr>
          </a:p>
        </p:txBody>
      </p:sp>
      <p:sp>
        <p:nvSpPr>
          <p:cNvPr id="388" name="Google Shape;388;p26"/>
          <p:cNvSpPr txBox="1"/>
          <p:nvPr/>
        </p:nvSpPr>
        <p:spPr>
          <a:xfrm>
            <a:off x="838200" y="4907064"/>
            <a:ext cx="1648998"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400" cap="none">
                <a:solidFill>
                  <a:srgbClr val="171616"/>
                </a:solidFill>
                <a:latin typeface="Montserrat"/>
                <a:ea typeface="Montserrat"/>
                <a:cs typeface="Montserrat"/>
                <a:sym typeface="Montserrat"/>
              </a:rPr>
              <a:t>1,568,300</a:t>
            </a:r>
            <a:r>
              <a:rPr b="0" i="0" lang="en-US" sz="1400" cap="none">
                <a:solidFill>
                  <a:srgbClr val="171616"/>
                </a:solidFill>
                <a:latin typeface="Montserrat"/>
                <a:ea typeface="Montserrat"/>
                <a:cs typeface="Montserrat"/>
                <a:sym typeface="Montserrat"/>
              </a:rPr>
              <a:t> </a:t>
            </a:r>
            <a:r>
              <a:rPr b="0" i="0" lang="en-US" sz="1100">
                <a:solidFill>
                  <a:srgbClr val="171616"/>
                </a:solidFill>
                <a:latin typeface="Montserrat"/>
                <a:ea typeface="Montserrat"/>
                <a:cs typeface="Montserrat"/>
                <a:sym typeface="Montserrat"/>
              </a:rPr>
              <a:t>oz</a:t>
            </a:r>
            <a:endParaRPr/>
          </a:p>
          <a:p>
            <a:pPr indent="0" lvl="0" marL="0" marR="0" rtl="0" algn="ctr">
              <a:spcBef>
                <a:spcPts val="0"/>
              </a:spcBef>
              <a:spcAft>
                <a:spcPts val="0"/>
              </a:spcAft>
              <a:buNone/>
            </a:pPr>
            <a:r>
              <a:rPr b="0" i="0" lang="en-US" sz="1000" cap="none">
                <a:solidFill>
                  <a:srgbClr val="171616"/>
                </a:solidFill>
                <a:latin typeface="Montserrat"/>
                <a:ea typeface="Montserrat"/>
                <a:cs typeface="Montserrat"/>
                <a:sym typeface="Montserrat"/>
              </a:rPr>
              <a:t>PALLADIUM M+I </a:t>
            </a:r>
            <a:r>
              <a:rPr baseline="30000" lang="en-US" sz="1000" cap="none">
                <a:solidFill>
                  <a:srgbClr val="171616"/>
                </a:solidFill>
                <a:latin typeface="Montserrat"/>
                <a:ea typeface="Montserrat"/>
                <a:cs typeface="Montserrat"/>
                <a:sym typeface="Montserrat"/>
              </a:rPr>
              <a:t>1</a:t>
            </a:r>
            <a:endParaRPr b="0" baseline="30000" i="0" sz="1000" cap="none">
              <a:solidFill>
                <a:srgbClr val="171616"/>
              </a:solidFill>
              <a:latin typeface="Montserrat"/>
              <a:ea typeface="Montserrat"/>
              <a:cs typeface="Montserrat"/>
              <a:sym typeface="Montserrat"/>
            </a:endParaRPr>
          </a:p>
          <a:p>
            <a:pPr indent="0" lvl="0" marL="0" marR="0" rtl="0" algn="ctr">
              <a:spcBef>
                <a:spcPts val="0"/>
              </a:spcBef>
              <a:spcAft>
                <a:spcPts val="0"/>
              </a:spcAft>
              <a:buNone/>
            </a:pPr>
            <a:r>
              <a:t/>
            </a:r>
            <a:endParaRPr b="0" i="0" sz="950" cap="none">
              <a:solidFill>
                <a:srgbClr val="171616"/>
              </a:solidFill>
              <a:latin typeface="Montserrat"/>
              <a:ea typeface="Montserrat"/>
              <a:cs typeface="Montserrat"/>
              <a:sym typeface="Montserrat"/>
            </a:endParaRPr>
          </a:p>
          <a:p>
            <a:pPr indent="0" lvl="0" marL="0" marR="0" rtl="0" algn="ctr">
              <a:spcBef>
                <a:spcPts val="0"/>
              </a:spcBef>
              <a:spcAft>
                <a:spcPts val="0"/>
              </a:spcAft>
              <a:buNone/>
            </a:pPr>
            <a:r>
              <a:rPr b="1" lang="en-US" sz="1100" cap="none">
                <a:solidFill>
                  <a:srgbClr val="171616"/>
                </a:solidFill>
                <a:latin typeface="Montserrat"/>
                <a:ea typeface="Montserrat"/>
                <a:cs typeface="Montserrat"/>
                <a:sym typeface="Montserrat"/>
              </a:rPr>
              <a:t>1,073</a:t>
            </a:r>
            <a:r>
              <a:rPr b="1" i="0" lang="en-US" sz="1100" cap="none">
                <a:solidFill>
                  <a:srgbClr val="171616"/>
                </a:solidFill>
                <a:latin typeface="Montserrat"/>
                <a:ea typeface="Montserrat"/>
                <a:cs typeface="Montserrat"/>
                <a:sym typeface="Montserrat"/>
              </a:rPr>
              <a:t>,700</a:t>
            </a:r>
            <a:r>
              <a:rPr b="0" i="0" lang="en-US" sz="1000" cap="none">
                <a:solidFill>
                  <a:srgbClr val="171616"/>
                </a:solidFill>
                <a:latin typeface="Montserrat"/>
                <a:ea typeface="Montserrat"/>
                <a:cs typeface="Montserrat"/>
                <a:sym typeface="Montserrat"/>
              </a:rPr>
              <a:t> </a:t>
            </a:r>
            <a:r>
              <a:rPr b="0" i="0" lang="en-US" sz="1000">
                <a:solidFill>
                  <a:srgbClr val="171616"/>
                </a:solidFill>
                <a:latin typeface="Montserrat"/>
                <a:ea typeface="Montserrat"/>
                <a:cs typeface="Montserrat"/>
                <a:sym typeface="Montserrat"/>
              </a:rPr>
              <a:t>oz</a:t>
            </a:r>
            <a:br>
              <a:rPr lang="en-US" sz="1000" cap="none">
                <a:solidFill>
                  <a:srgbClr val="171616"/>
                </a:solidFill>
                <a:latin typeface="Montserrat"/>
                <a:ea typeface="Montserrat"/>
                <a:cs typeface="Montserrat"/>
                <a:sym typeface="Montserrat"/>
              </a:rPr>
            </a:br>
            <a:r>
              <a:rPr b="0" i="0" lang="en-US" sz="1000" cap="none">
                <a:solidFill>
                  <a:srgbClr val="171616"/>
                </a:solidFill>
                <a:latin typeface="Montserrat"/>
                <a:ea typeface="Montserrat"/>
                <a:cs typeface="Montserrat"/>
                <a:sym typeface="Montserrat"/>
              </a:rPr>
              <a:t>INFERRED</a:t>
            </a:r>
            <a:endParaRPr b="0" baseline="30000" i="0" sz="1000" cap="none">
              <a:solidFill>
                <a:srgbClr val="171616"/>
              </a:solidFill>
              <a:latin typeface="Montserrat"/>
              <a:ea typeface="Montserrat"/>
              <a:cs typeface="Montserrat"/>
              <a:sym typeface="Montserrat"/>
            </a:endParaRPr>
          </a:p>
        </p:txBody>
      </p:sp>
      <p:sp>
        <p:nvSpPr>
          <p:cNvPr id="389" name="Google Shape;389;p26"/>
          <p:cNvSpPr/>
          <p:nvPr/>
        </p:nvSpPr>
        <p:spPr>
          <a:xfrm>
            <a:off x="2757885" y="3510548"/>
            <a:ext cx="1293394" cy="1293392"/>
          </a:xfrm>
          <a:prstGeom prst="ellipse">
            <a:avLst/>
          </a:prstGeom>
          <a:solidFill>
            <a:srgbClr val="CCCCC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0" name="Google Shape;390;p26"/>
          <p:cNvSpPr/>
          <p:nvPr/>
        </p:nvSpPr>
        <p:spPr>
          <a:xfrm>
            <a:off x="2938276" y="3705046"/>
            <a:ext cx="904400" cy="904398"/>
          </a:xfrm>
          <a:prstGeom prst="ellipse">
            <a:avLst/>
          </a:prstGeom>
          <a:noFill/>
          <a:ln cap="flat" cmpd="sng" w="38100">
            <a:solidFill>
              <a:srgbClr val="FFFFFF">
                <a:alpha val="60000"/>
              </a:srgbClr>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1" name="Google Shape;391;p26"/>
          <p:cNvSpPr/>
          <p:nvPr/>
        </p:nvSpPr>
        <p:spPr>
          <a:xfrm>
            <a:off x="2846902" y="3613672"/>
            <a:ext cx="1087148" cy="1087146"/>
          </a:xfrm>
          <a:prstGeom prst="ellipse">
            <a:avLst/>
          </a:prstGeom>
          <a:noFill/>
          <a:ln cap="flat" cmpd="sng" w="38100">
            <a:solidFill>
              <a:srgbClr val="909090">
                <a:alpha val="60000"/>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2" name="Google Shape;392;p26"/>
          <p:cNvSpPr txBox="1"/>
          <p:nvPr/>
        </p:nvSpPr>
        <p:spPr>
          <a:xfrm>
            <a:off x="2938275" y="3835557"/>
            <a:ext cx="904400" cy="63094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chemeClr val="lt1"/>
                </a:solidFill>
                <a:latin typeface="Montserrat"/>
                <a:ea typeface="Montserrat"/>
                <a:cs typeface="Montserrat"/>
                <a:sym typeface="Montserrat"/>
              </a:rPr>
              <a:t>Pt</a:t>
            </a:r>
            <a:endParaRPr b="1" sz="100">
              <a:solidFill>
                <a:schemeClr val="lt1"/>
              </a:solidFill>
              <a:latin typeface="Montserrat"/>
              <a:ea typeface="Montserrat"/>
              <a:cs typeface="Montserrat"/>
              <a:sym typeface="Montserrat"/>
            </a:endParaRPr>
          </a:p>
          <a:p>
            <a:pPr indent="0" lvl="0" marL="0" marR="0" rtl="0" algn="ctr">
              <a:spcBef>
                <a:spcPts val="0"/>
              </a:spcBef>
              <a:spcAft>
                <a:spcPts val="0"/>
              </a:spcAft>
              <a:buNone/>
            </a:pPr>
            <a:r>
              <a:rPr b="1" lang="en-US" sz="600">
                <a:solidFill>
                  <a:srgbClr val="909090"/>
                </a:solidFill>
                <a:latin typeface="Montserrat"/>
                <a:ea typeface="Montserrat"/>
                <a:cs typeface="Montserrat"/>
                <a:sym typeface="Montserrat"/>
              </a:rPr>
              <a:t>PLATINUM</a:t>
            </a:r>
            <a:endParaRPr/>
          </a:p>
        </p:txBody>
      </p:sp>
      <p:sp>
        <p:nvSpPr>
          <p:cNvPr id="393" name="Google Shape;393;p26"/>
          <p:cNvSpPr txBox="1"/>
          <p:nvPr/>
        </p:nvSpPr>
        <p:spPr>
          <a:xfrm>
            <a:off x="2565976" y="4907064"/>
            <a:ext cx="1648998" cy="93102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400" cap="none">
                <a:solidFill>
                  <a:srgbClr val="171616"/>
                </a:solidFill>
                <a:latin typeface="Montserrat"/>
                <a:ea typeface="Montserrat"/>
                <a:cs typeface="Montserrat"/>
                <a:sym typeface="Montserrat"/>
              </a:rPr>
              <a:t>606,400</a:t>
            </a:r>
            <a:r>
              <a:rPr b="0" i="0" lang="en-US" sz="1400" cap="none">
                <a:solidFill>
                  <a:srgbClr val="171616"/>
                </a:solidFill>
                <a:latin typeface="Montserrat"/>
                <a:ea typeface="Montserrat"/>
                <a:cs typeface="Montserrat"/>
                <a:sym typeface="Montserrat"/>
              </a:rPr>
              <a:t> </a:t>
            </a:r>
            <a:r>
              <a:rPr b="0" i="0" lang="en-US" sz="1100">
                <a:solidFill>
                  <a:srgbClr val="171616"/>
                </a:solidFill>
                <a:latin typeface="Montserrat"/>
                <a:ea typeface="Montserrat"/>
                <a:cs typeface="Montserrat"/>
                <a:sym typeface="Montserrat"/>
              </a:rPr>
              <a:t>oz</a:t>
            </a:r>
            <a:endParaRPr/>
          </a:p>
          <a:p>
            <a:pPr indent="0" lvl="0" marL="0" marR="0" rtl="0" algn="ctr">
              <a:spcBef>
                <a:spcPts val="0"/>
              </a:spcBef>
              <a:spcAft>
                <a:spcPts val="0"/>
              </a:spcAft>
              <a:buNone/>
            </a:pPr>
            <a:r>
              <a:rPr b="0" i="0" lang="en-US" sz="1000" cap="none">
                <a:solidFill>
                  <a:srgbClr val="171616"/>
                </a:solidFill>
                <a:latin typeface="Montserrat"/>
                <a:ea typeface="Montserrat"/>
                <a:cs typeface="Montserrat"/>
                <a:sym typeface="Montserrat"/>
              </a:rPr>
              <a:t>PLATINUM M+I </a:t>
            </a:r>
            <a:endParaRPr b="0" baseline="30000" i="0" sz="1000" cap="none">
              <a:solidFill>
                <a:srgbClr val="171616"/>
              </a:solidFill>
              <a:latin typeface="Montserrat"/>
              <a:ea typeface="Montserrat"/>
              <a:cs typeface="Montserrat"/>
              <a:sym typeface="Montserrat"/>
            </a:endParaRPr>
          </a:p>
          <a:p>
            <a:pPr indent="0" lvl="0" marL="0" marR="0" rtl="0" algn="ctr">
              <a:spcBef>
                <a:spcPts val="0"/>
              </a:spcBef>
              <a:spcAft>
                <a:spcPts val="0"/>
              </a:spcAft>
              <a:buNone/>
            </a:pPr>
            <a:r>
              <a:t/>
            </a:r>
            <a:endParaRPr b="0" i="0" sz="950" cap="none">
              <a:solidFill>
                <a:srgbClr val="171616"/>
              </a:solidFill>
              <a:latin typeface="Montserrat"/>
              <a:ea typeface="Montserrat"/>
              <a:cs typeface="Montserrat"/>
              <a:sym typeface="Montserrat"/>
            </a:endParaRPr>
          </a:p>
          <a:p>
            <a:pPr indent="0" lvl="0" marL="0" marR="0" rtl="0" algn="ctr">
              <a:spcBef>
                <a:spcPts val="0"/>
              </a:spcBef>
              <a:spcAft>
                <a:spcPts val="0"/>
              </a:spcAft>
              <a:buNone/>
            </a:pPr>
            <a:r>
              <a:rPr b="1" lang="en-US" sz="1100" cap="none">
                <a:solidFill>
                  <a:srgbClr val="171616"/>
                </a:solidFill>
                <a:latin typeface="Montserrat"/>
                <a:ea typeface="Montserrat"/>
                <a:cs typeface="Montserrat"/>
                <a:sym typeface="Montserrat"/>
              </a:rPr>
              <a:t>480</a:t>
            </a:r>
            <a:r>
              <a:rPr b="1" i="0" lang="en-US" sz="1100" cap="none">
                <a:solidFill>
                  <a:srgbClr val="171616"/>
                </a:solidFill>
                <a:latin typeface="Montserrat"/>
                <a:ea typeface="Montserrat"/>
                <a:cs typeface="Montserrat"/>
                <a:sym typeface="Montserrat"/>
              </a:rPr>
              <a:t>,600</a:t>
            </a:r>
            <a:r>
              <a:rPr b="0" i="0" lang="en-US" sz="1000" cap="none">
                <a:solidFill>
                  <a:srgbClr val="171616"/>
                </a:solidFill>
                <a:latin typeface="Montserrat"/>
                <a:ea typeface="Montserrat"/>
                <a:cs typeface="Montserrat"/>
                <a:sym typeface="Montserrat"/>
              </a:rPr>
              <a:t> </a:t>
            </a:r>
            <a:r>
              <a:rPr b="0" i="0" lang="en-US" sz="1000">
                <a:solidFill>
                  <a:srgbClr val="171616"/>
                </a:solidFill>
                <a:latin typeface="Montserrat"/>
                <a:ea typeface="Montserrat"/>
                <a:cs typeface="Montserrat"/>
                <a:sym typeface="Montserrat"/>
              </a:rPr>
              <a:t>oz</a:t>
            </a:r>
            <a:br>
              <a:rPr lang="en-US" sz="1000" cap="none">
                <a:solidFill>
                  <a:srgbClr val="171616"/>
                </a:solidFill>
                <a:latin typeface="Montserrat"/>
                <a:ea typeface="Montserrat"/>
                <a:cs typeface="Montserrat"/>
                <a:sym typeface="Montserrat"/>
              </a:rPr>
            </a:br>
            <a:r>
              <a:rPr b="0" i="0" lang="en-US" sz="1000" cap="none">
                <a:solidFill>
                  <a:srgbClr val="171616"/>
                </a:solidFill>
                <a:latin typeface="Montserrat"/>
                <a:ea typeface="Montserrat"/>
                <a:cs typeface="Montserrat"/>
                <a:sym typeface="Montserrat"/>
              </a:rPr>
              <a:t>INFERRED</a:t>
            </a:r>
            <a:endParaRPr b="0" baseline="30000" i="0" sz="1000" cap="none">
              <a:solidFill>
                <a:srgbClr val="171616"/>
              </a:solidFill>
              <a:latin typeface="Montserrat"/>
              <a:ea typeface="Montserrat"/>
              <a:cs typeface="Montserrat"/>
              <a:sym typeface="Montserrat"/>
            </a:endParaRPr>
          </a:p>
        </p:txBody>
      </p:sp>
      <p:grpSp>
        <p:nvGrpSpPr>
          <p:cNvPr id="394" name="Google Shape;394;p26"/>
          <p:cNvGrpSpPr/>
          <p:nvPr/>
        </p:nvGrpSpPr>
        <p:grpSpPr>
          <a:xfrm>
            <a:off x="7772430" y="3510548"/>
            <a:ext cx="1648998" cy="2327540"/>
            <a:chOff x="4293753" y="2648709"/>
            <a:chExt cx="1648998" cy="2327540"/>
          </a:xfrm>
        </p:grpSpPr>
        <p:sp>
          <p:nvSpPr>
            <p:cNvPr id="395" name="Google Shape;395;p26"/>
            <p:cNvSpPr/>
            <p:nvPr/>
          </p:nvSpPr>
          <p:spPr>
            <a:xfrm>
              <a:off x="4471557" y="2648709"/>
              <a:ext cx="1293394" cy="1293392"/>
            </a:xfrm>
            <a:prstGeom prst="ellipse">
              <a:avLst/>
            </a:prstGeom>
            <a:solidFill>
              <a:srgbClr val="97BCC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6" name="Google Shape;396;p26"/>
            <p:cNvSpPr/>
            <p:nvPr/>
          </p:nvSpPr>
          <p:spPr>
            <a:xfrm>
              <a:off x="4666053" y="2843205"/>
              <a:ext cx="904400" cy="904398"/>
            </a:xfrm>
            <a:prstGeom prst="ellipse">
              <a:avLst/>
            </a:prstGeom>
            <a:noFill/>
            <a:ln cap="flat" cmpd="sng" w="38100">
              <a:solidFill>
                <a:srgbClr val="FFFFFF">
                  <a:alpha val="60000"/>
                </a:srgbClr>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7" name="Google Shape;397;p26"/>
            <p:cNvSpPr/>
            <p:nvPr/>
          </p:nvSpPr>
          <p:spPr>
            <a:xfrm>
              <a:off x="4574679" y="2751831"/>
              <a:ext cx="1087148" cy="1087146"/>
            </a:xfrm>
            <a:prstGeom prst="ellipse">
              <a:avLst/>
            </a:prstGeom>
            <a:noFill/>
            <a:ln cap="flat" cmpd="sng" w="38100">
              <a:solidFill>
                <a:srgbClr val="7394BB">
                  <a:alpha val="60000"/>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8" name="Google Shape;398;p26"/>
            <p:cNvSpPr txBox="1"/>
            <p:nvPr/>
          </p:nvSpPr>
          <p:spPr>
            <a:xfrm>
              <a:off x="4666052" y="2973716"/>
              <a:ext cx="904400" cy="63094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rgbClr val="7394BB"/>
                  </a:solidFill>
                  <a:latin typeface="Montserrat"/>
                  <a:ea typeface="Montserrat"/>
                  <a:cs typeface="Montserrat"/>
                  <a:sym typeface="Montserrat"/>
                </a:rPr>
                <a:t>Rh</a:t>
              </a:r>
              <a:endParaRPr b="1" sz="100">
                <a:solidFill>
                  <a:srgbClr val="7394BB"/>
                </a:solidFill>
                <a:latin typeface="Montserrat"/>
                <a:ea typeface="Montserrat"/>
                <a:cs typeface="Montserrat"/>
                <a:sym typeface="Montserrat"/>
              </a:endParaRPr>
            </a:p>
            <a:p>
              <a:pPr indent="0" lvl="0" marL="0" marR="0" rtl="0" algn="ctr">
                <a:spcBef>
                  <a:spcPts val="0"/>
                </a:spcBef>
                <a:spcAft>
                  <a:spcPts val="0"/>
                </a:spcAft>
                <a:buNone/>
              </a:pPr>
              <a:r>
                <a:rPr b="1" lang="en-US" sz="600">
                  <a:solidFill>
                    <a:srgbClr val="7394BB"/>
                  </a:solidFill>
                  <a:latin typeface="Montserrat"/>
                  <a:ea typeface="Montserrat"/>
                  <a:cs typeface="Montserrat"/>
                  <a:sym typeface="Montserrat"/>
                </a:rPr>
                <a:t>RHODIUM</a:t>
              </a:r>
              <a:endParaRPr/>
            </a:p>
          </p:txBody>
        </p:sp>
        <p:sp>
          <p:nvSpPr>
            <p:cNvPr id="399" name="Google Shape;399;p26"/>
            <p:cNvSpPr txBox="1"/>
            <p:nvPr/>
          </p:nvSpPr>
          <p:spPr>
            <a:xfrm>
              <a:off x="4666052" y="2994529"/>
              <a:ext cx="9044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chemeClr val="lt1"/>
                  </a:solidFill>
                  <a:latin typeface="Montserrat"/>
                  <a:ea typeface="Montserrat"/>
                  <a:cs typeface="Montserrat"/>
                  <a:sym typeface="Montserrat"/>
                </a:rPr>
                <a:t>Rh</a:t>
              </a:r>
              <a:endParaRPr b="1" sz="100">
                <a:solidFill>
                  <a:schemeClr val="lt1"/>
                </a:solidFill>
                <a:latin typeface="Montserrat"/>
                <a:ea typeface="Montserrat"/>
                <a:cs typeface="Montserrat"/>
                <a:sym typeface="Montserrat"/>
              </a:endParaRPr>
            </a:p>
          </p:txBody>
        </p:sp>
        <p:sp>
          <p:nvSpPr>
            <p:cNvPr id="400" name="Google Shape;400;p26"/>
            <p:cNvSpPr txBox="1"/>
            <p:nvPr/>
          </p:nvSpPr>
          <p:spPr>
            <a:xfrm>
              <a:off x="4293753" y="4045225"/>
              <a:ext cx="1648998" cy="93102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cap="none">
                  <a:solidFill>
                    <a:srgbClr val="171616"/>
                  </a:solidFill>
                  <a:latin typeface="Montserrat"/>
                  <a:ea typeface="Montserrat"/>
                  <a:cs typeface="Montserrat"/>
                  <a:sym typeface="Montserrat"/>
                </a:rPr>
                <a:t>53</a:t>
              </a:r>
              <a:r>
                <a:rPr b="1" i="0" lang="en-US" sz="1400" cap="none">
                  <a:solidFill>
                    <a:srgbClr val="171616"/>
                  </a:solidFill>
                  <a:latin typeface="Montserrat"/>
                  <a:ea typeface="Montserrat"/>
                  <a:cs typeface="Montserrat"/>
                  <a:sym typeface="Montserrat"/>
                </a:rPr>
                <a:t>,800</a:t>
              </a:r>
              <a:r>
                <a:rPr b="0" i="0" lang="en-US" sz="1400" cap="none">
                  <a:solidFill>
                    <a:srgbClr val="171616"/>
                  </a:solidFill>
                  <a:latin typeface="Montserrat"/>
                  <a:ea typeface="Montserrat"/>
                  <a:cs typeface="Montserrat"/>
                  <a:sym typeface="Montserrat"/>
                </a:rPr>
                <a:t> </a:t>
              </a:r>
              <a:r>
                <a:rPr b="0" i="0" lang="en-US" sz="1100">
                  <a:solidFill>
                    <a:srgbClr val="171616"/>
                  </a:solidFill>
                  <a:latin typeface="Montserrat"/>
                  <a:ea typeface="Montserrat"/>
                  <a:cs typeface="Montserrat"/>
                  <a:sym typeface="Montserrat"/>
                </a:rPr>
                <a:t>oz</a:t>
              </a:r>
              <a:endParaRPr/>
            </a:p>
            <a:p>
              <a:pPr indent="0" lvl="0" marL="0" marR="0" rtl="0" algn="ctr">
                <a:spcBef>
                  <a:spcPts val="0"/>
                </a:spcBef>
                <a:spcAft>
                  <a:spcPts val="0"/>
                </a:spcAft>
                <a:buNone/>
              </a:pPr>
              <a:r>
                <a:rPr b="0" i="0" lang="en-US" sz="1000" cap="none">
                  <a:solidFill>
                    <a:srgbClr val="171616"/>
                  </a:solidFill>
                  <a:latin typeface="Montserrat"/>
                  <a:ea typeface="Montserrat"/>
                  <a:cs typeface="Montserrat"/>
                  <a:sym typeface="Montserrat"/>
                </a:rPr>
                <a:t>RHODIUM M+I </a:t>
              </a:r>
              <a:endParaRPr b="0" baseline="30000" i="0" sz="1000" cap="none">
                <a:solidFill>
                  <a:srgbClr val="171616"/>
                </a:solidFill>
                <a:latin typeface="Montserrat"/>
                <a:ea typeface="Montserrat"/>
                <a:cs typeface="Montserrat"/>
                <a:sym typeface="Montserrat"/>
              </a:endParaRPr>
            </a:p>
            <a:p>
              <a:pPr indent="0" lvl="0" marL="0" marR="0" rtl="0" algn="ctr">
                <a:spcBef>
                  <a:spcPts val="0"/>
                </a:spcBef>
                <a:spcAft>
                  <a:spcPts val="0"/>
                </a:spcAft>
                <a:buNone/>
              </a:pPr>
              <a:r>
                <a:t/>
              </a:r>
              <a:endParaRPr b="0" i="0" sz="950" cap="none">
                <a:solidFill>
                  <a:srgbClr val="171616"/>
                </a:solidFill>
                <a:latin typeface="Montserrat"/>
                <a:ea typeface="Montserrat"/>
                <a:cs typeface="Montserrat"/>
                <a:sym typeface="Montserrat"/>
              </a:endParaRPr>
            </a:p>
            <a:p>
              <a:pPr indent="0" lvl="0" marL="0" marR="0" rtl="0" algn="ctr">
                <a:spcBef>
                  <a:spcPts val="0"/>
                </a:spcBef>
                <a:spcAft>
                  <a:spcPts val="0"/>
                </a:spcAft>
                <a:buNone/>
              </a:pPr>
              <a:r>
                <a:rPr b="1" lang="en-US" sz="1100" cap="none">
                  <a:solidFill>
                    <a:srgbClr val="171616"/>
                  </a:solidFill>
                  <a:latin typeface="Montserrat"/>
                  <a:ea typeface="Montserrat"/>
                  <a:cs typeface="Montserrat"/>
                  <a:sym typeface="Montserrat"/>
                </a:rPr>
                <a:t>43</a:t>
              </a:r>
              <a:r>
                <a:rPr b="1" i="0" lang="en-US" sz="1100" cap="none">
                  <a:solidFill>
                    <a:srgbClr val="171616"/>
                  </a:solidFill>
                  <a:latin typeface="Montserrat"/>
                  <a:ea typeface="Montserrat"/>
                  <a:cs typeface="Montserrat"/>
                  <a:sym typeface="Montserrat"/>
                </a:rPr>
                <a:t>,700</a:t>
              </a:r>
              <a:r>
                <a:rPr b="0" i="0" lang="en-US" sz="1000" cap="none">
                  <a:solidFill>
                    <a:srgbClr val="171616"/>
                  </a:solidFill>
                  <a:latin typeface="Montserrat"/>
                  <a:ea typeface="Montserrat"/>
                  <a:cs typeface="Montserrat"/>
                  <a:sym typeface="Montserrat"/>
                </a:rPr>
                <a:t> </a:t>
              </a:r>
              <a:r>
                <a:rPr b="0" i="0" lang="en-US" sz="1000">
                  <a:solidFill>
                    <a:srgbClr val="171616"/>
                  </a:solidFill>
                  <a:latin typeface="Montserrat"/>
                  <a:ea typeface="Montserrat"/>
                  <a:cs typeface="Montserrat"/>
                  <a:sym typeface="Montserrat"/>
                </a:rPr>
                <a:t>oz</a:t>
              </a:r>
              <a:br>
                <a:rPr lang="en-US" sz="1000" cap="none">
                  <a:solidFill>
                    <a:srgbClr val="171616"/>
                  </a:solidFill>
                  <a:latin typeface="Montserrat"/>
                  <a:ea typeface="Montserrat"/>
                  <a:cs typeface="Montserrat"/>
                  <a:sym typeface="Montserrat"/>
                </a:rPr>
              </a:br>
              <a:r>
                <a:rPr b="0" i="0" lang="en-US" sz="1000" cap="none">
                  <a:solidFill>
                    <a:srgbClr val="171616"/>
                  </a:solidFill>
                  <a:latin typeface="Montserrat"/>
                  <a:ea typeface="Montserrat"/>
                  <a:cs typeface="Montserrat"/>
                  <a:sym typeface="Montserrat"/>
                </a:rPr>
                <a:t>INFERRED</a:t>
              </a:r>
              <a:endParaRPr b="0" baseline="30000" i="0" sz="1000" cap="none">
                <a:solidFill>
                  <a:srgbClr val="171616"/>
                </a:solidFill>
                <a:latin typeface="Montserrat"/>
                <a:ea typeface="Montserrat"/>
                <a:cs typeface="Montserrat"/>
                <a:sym typeface="Montserrat"/>
              </a:endParaRPr>
            </a:p>
          </p:txBody>
        </p:sp>
      </p:grpSp>
      <p:sp>
        <p:nvSpPr>
          <p:cNvPr id="401" name="Google Shape;401;p26"/>
          <p:cNvSpPr/>
          <p:nvPr/>
        </p:nvSpPr>
        <p:spPr>
          <a:xfrm>
            <a:off x="6199333" y="3510549"/>
            <a:ext cx="1293394" cy="1293392"/>
          </a:xfrm>
          <a:prstGeom prst="ellipse">
            <a:avLst/>
          </a:prstGeom>
          <a:solidFill>
            <a:srgbClr val="EDA55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2" name="Google Shape;402;p26"/>
          <p:cNvSpPr/>
          <p:nvPr/>
        </p:nvSpPr>
        <p:spPr>
          <a:xfrm>
            <a:off x="6393829" y="3705045"/>
            <a:ext cx="904400" cy="904398"/>
          </a:xfrm>
          <a:prstGeom prst="ellipse">
            <a:avLst/>
          </a:prstGeom>
          <a:noFill/>
          <a:ln cap="flat" cmpd="sng" w="38100">
            <a:solidFill>
              <a:srgbClr val="FFFFFF">
                <a:alpha val="60000"/>
              </a:srgbClr>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3" name="Google Shape;403;p26"/>
          <p:cNvSpPr/>
          <p:nvPr/>
        </p:nvSpPr>
        <p:spPr>
          <a:xfrm>
            <a:off x="6302455" y="3613671"/>
            <a:ext cx="1087148" cy="1087146"/>
          </a:xfrm>
          <a:prstGeom prst="ellipse">
            <a:avLst/>
          </a:prstGeom>
          <a:noFill/>
          <a:ln cap="flat" cmpd="sng" w="38100">
            <a:solidFill>
              <a:srgbClr val="CB7B2B">
                <a:alpha val="60000"/>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4" name="Google Shape;404;p26"/>
          <p:cNvSpPr txBox="1"/>
          <p:nvPr/>
        </p:nvSpPr>
        <p:spPr>
          <a:xfrm>
            <a:off x="6393828" y="3835556"/>
            <a:ext cx="904400" cy="63094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rgbClr val="CB7B2B"/>
                </a:solidFill>
                <a:latin typeface="Montserrat"/>
                <a:ea typeface="Montserrat"/>
                <a:cs typeface="Montserrat"/>
                <a:sym typeface="Montserrat"/>
              </a:rPr>
              <a:t>Cu</a:t>
            </a:r>
            <a:endParaRPr b="1" sz="100">
              <a:solidFill>
                <a:srgbClr val="CB7B2B"/>
              </a:solidFill>
              <a:latin typeface="Montserrat"/>
              <a:ea typeface="Montserrat"/>
              <a:cs typeface="Montserrat"/>
              <a:sym typeface="Montserrat"/>
            </a:endParaRPr>
          </a:p>
          <a:p>
            <a:pPr indent="0" lvl="0" marL="0" marR="0" rtl="0" algn="ctr">
              <a:spcBef>
                <a:spcPts val="0"/>
              </a:spcBef>
              <a:spcAft>
                <a:spcPts val="0"/>
              </a:spcAft>
              <a:buNone/>
            </a:pPr>
            <a:r>
              <a:rPr b="1" lang="en-US" sz="600">
                <a:solidFill>
                  <a:srgbClr val="CB7B2B"/>
                </a:solidFill>
                <a:latin typeface="Montserrat"/>
                <a:ea typeface="Montserrat"/>
                <a:cs typeface="Montserrat"/>
                <a:sym typeface="Montserrat"/>
              </a:rPr>
              <a:t>COPPER</a:t>
            </a:r>
            <a:endParaRPr/>
          </a:p>
        </p:txBody>
      </p:sp>
      <p:sp>
        <p:nvSpPr>
          <p:cNvPr id="405" name="Google Shape;405;p26"/>
          <p:cNvSpPr txBox="1"/>
          <p:nvPr/>
        </p:nvSpPr>
        <p:spPr>
          <a:xfrm>
            <a:off x="6393828" y="3856369"/>
            <a:ext cx="9044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chemeClr val="lt1"/>
                </a:solidFill>
                <a:latin typeface="Montserrat"/>
                <a:ea typeface="Montserrat"/>
                <a:cs typeface="Montserrat"/>
                <a:sym typeface="Montserrat"/>
              </a:rPr>
              <a:t>Cu</a:t>
            </a:r>
            <a:endParaRPr b="1" sz="100">
              <a:solidFill>
                <a:schemeClr val="lt1"/>
              </a:solidFill>
              <a:latin typeface="Montserrat"/>
              <a:ea typeface="Montserrat"/>
              <a:cs typeface="Montserrat"/>
              <a:sym typeface="Montserrat"/>
            </a:endParaRPr>
          </a:p>
        </p:txBody>
      </p:sp>
      <p:sp>
        <p:nvSpPr>
          <p:cNvPr id="406" name="Google Shape;406;p26"/>
          <p:cNvSpPr txBox="1"/>
          <p:nvPr/>
        </p:nvSpPr>
        <p:spPr>
          <a:xfrm>
            <a:off x="6021529" y="4907064"/>
            <a:ext cx="1648998" cy="93102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400" cap="none">
                <a:solidFill>
                  <a:srgbClr val="171616"/>
                </a:solidFill>
                <a:latin typeface="Montserrat"/>
                <a:ea typeface="Montserrat"/>
                <a:cs typeface="Montserrat"/>
                <a:sym typeface="Montserrat"/>
              </a:rPr>
              <a:t>114.7</a:t>
            </a:r>
            <a:r>
              <a:rPr b="0" i="0" lang="en-US" sz="1400" cap="none">
                <a:solidFill>
                  <a:srgbClr val="171616"/>
                </a:solidFill>
                <a:latin typeface="Montserrat"/>
                <a:ea typeface="Montserrat"/>
                <a:cs typeface="Montserrat"/>
                <a:sym typeface="Montserrat"/>
              </a:rPr>
              <a:t> </a:t>
            </a:r>
            <a:r>
              <a:rPr b="0" i="0" lang="en-US" sz="1100">
                <a:solidFill>
                  <a:srgbClr val="171616"/>
                </a:solidFill>
                <a:latin typeface="Montserrat"/>
                <a:ea typeface="Montserrat"/>
                <a:cs typeface="Montserrat"/>
                <a:sym typeface="Montserrat"/>
              </a:rPr>
              <a:t>Mlbs</a:t>
            </a:r>
            <a:endParaRPr/>
          </a:p>
          <a:p>
            <a:pPr indent="0" lvl="0" marL="0" marR="0" rtl="0" algn="ctr">
              <a:spcBef>
                <a:spcPts val="0"/>
              </a:spcBef>
              <a:spcAft>
                <a:spcPts val="0"/>
              </a:spcAft>
              <a:buNone/>
            </a:pPr>
            <a:r>
              <a:rPr b="0" i="0" lang="en-US" sz="1000" cap="none">
                <a:solidFill>
                  <a:srgbClr val="171616"/>
                </a:solidFill>
                <a:latin typeface="Montserrat"/>
                <a:ea typeface="Montserrat"/>
                <a:cs typeface="Montserrat"/>
                <a:sym typeface="Montserrat"/>
              </a:rPr>
              <a:t>COPPER M+I </a:t>
            </a:r>
            <a:endParaRPr b="0" baseline="30000" i="0" sz="1000" cap="none">
              <a:solidFill>
                <a:srgbClr val="171616"/>
              </a:solidFill>
              <a:latin typeface="Montserrat"/>
              <a:ea typeface="Montserrat"/>
              <a:cs typeface="Montserrat"/>
              <a:sym typeface="Montserrat"/>
            </a:endParaRPr>
          </a:p>
          <a:p>
            <a:pPr indent="0" lvl="0" marL="0" marR="0" rtl="0" algn="ctr">
              <a:spcBef>
                <a:spcPts val="0"/>
              </a:spcBef>
              <a:spcAft>
                <a:spcPts val="0"/>
              </a:spcAft>
              <a:buNone/>
            </a:pPr>
            <a:r>
              <a:t/>
            </a:r>
            <a:endParaRPr b="0" i="0" sz="950" cap="none">
              <a:solidFill>
                <a:srgbClr val="171616"/>
              </a:solidFill>
              <a:latin typeface="Montserrat"/>
              <a:ea typeface="Montserrat"/>
              <a:cs typeface="Montserrat"/>
              <a:sym typeface="Montserrat"/>
            </a:endParaRPr>
          </a:p>
          <a:p>
            <a:pPr indent="0" lvl="0" marL="0" marR="0" rtl="0" algn="ctr">
              <a:spcBef>
                <a:spcPts val="0"/>
              </a:spcBef>
              <a:spcAft>
                <a:spcPts val="0"/>
              </a:spcAft>
              <a:buNone/>
            </a:pPr>
            <a:r>
              <a:rPr b="1" i="0" lang="en-US" sz="1100" cap="none">
                <a:solidFill>
                  <a:srgbClr val="171616"/>
                </a:solidFill>
                <a:latin typeface="Montserrat"/>
                <a:ea typeface="Montserrat"/>
                <a:cs typeface="Montserrat"/>
                <a:sym typeface="Montserrat"/>
              </a:rPr>
              <a:t>88.1</a:t>
            </a:r>
            <a:r>
              <a:rPr b="0" i="0" lang="en-US" sz="1000" cap="none">
                <a:solidFill>
                  <a:srgbClr val="171616"/>
                </a:solidFill>
                <a:latin typeface="Montserrat"/>
                <a:ea typeface="Montserrat"/>
                <a:cs typeface="Montserrat"/>
                <a:sym typeface="Montserrat"/>
              </a:rPr>
              <a:t> </a:t>
            </a:r>
            <a:r>
              <a:rPr b="0" i="0" lang="en-US" sz="1000">
                <a:solidFill>
                  <a:srgbClr val="171616"/>
                </a:solidFill>
                <a:latin typeface="Montserrat"/>
                <a:ea typeface="Montserrat"/>
                <a:cs typeface="Montserrat"/>
                <a:sym typeface="Montserrat"/>
              </a:rPr>
              <a:t>Mlbs</a:t>
            </a:r>
            <a:br>
              <a:rPr lang="en-US" sz="1000" cap="none">
                <a:solidFill>
                  <a:srgbClr val="171616"/>
                </a:solidFill>
                <a:latin typeface="Montserrat"/>
                <a:ea typeface="Montserrat"/>
                <a:cs typeface="Montserrat"/>
                <a:sym typeface="Montserrat"/>
              </a:rPr>
            </a:br>
            <a:r>
              <a:rPr b="0" i="0" lang="en-US" sz="1000" cap="none">
                <a:solidFill>
                  <a:srgbClr val="171616"/>
                </a:solidFill>
                <a:latin typeface="Montserrat"/>
                <a:ea typeface="Montserrat"/>
                <a:cs typeface="Montserrat"/>
                <a:sym typeface="Montserrat"/>
              </a:rPr>
              <a:t>INFERRED</a:t>
            </a:r>
            <a:endParaRPr b="1" baseline="30000" sz="1000">
              <a:solidFill>
                <a:srgbClr val="171616"/>
              </a:solidFill>
              <a:latin typeface="Montserrat"/>
              <a:ea typeface="Montserrat"/>
              <a:cs typeface="Montserrat"/>
              <a:sym typeface="Montserrat"/>
            </a:endParaRPr>
          </a:p>
        </p:txBody>
      </p:sp>
      <p:grpSp>
        <p:nvGrpSpPr>
          <p:cNvPr id="407" name="Google Shape;407;p26"/>
          <p:cNvGrpSpPr/>
          <p:nvPr/>
        </p:nvGrpSpPr>
        <p:grpSpPr>
          <a:xfrm>
            <a:off x="4304698" y="3510549"/>
            <a:ext cx="1648998" cy="2327539"/>
            <a:chOff x="7743630" y="2648710"/>
            <a:chExt cx="1648998" cy="2327539"/>
          </a:xfrm>
        </p:grpSpPr>
        <p:sp>
          <p:nvSpPr>
            <p:cNvPr id="408" name="Google Shape;408;p26"/>
            <p:cNvSpPr/>
            <p:nvPr/>
          </p:nvSpPr>
          <p:spPr>
            <a:xfrm>
              <a:off x="7921434" y="2648710"/>
              <a:ext cx="1293394" cy="1293392"/>
            </a:xfrm>
            <a:prstGeom prst="ellipse">
              <a:avLst/>
            </a:prstGeom>
            <a:solidFill>
              <a:srgbClr val="FFC24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9" name="Google Shape;409;p26"/>
            <p:cNvSpPr/>
            <p:nvPr/>
          </p:nvSpPr>
          <p:spPr>
            <a:xfrm>
              <a:off x="8115930" y="2843206"/>
              <a:ext cx="904400" cy="904398"/>
            </a:xfrm>
            <a:prstGeom prst="ellipse">
              <a:avLst/>
            </a:prstGeom>
            <a:noFill/>
            <a:ln cap="flat" cmpd="sng" w="38100">
              <a:solidFill>
                <a:srgbClr val="FFFFFF">
                  <a:alpha val="60000"/>
                </a:srgbClr>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0" name="Google Shape;410;p26"/>
            <p:cNvSpPr/>
            <p:nvPr/>
          </p:nvSpPr>
          <p:spPr>
            <a:xfrm>
              <a:off x="8024556" y="2751832"/>
              <a:ext cx="1087148" cy="1087146"/>
            </a:xfrm>
            <a:prstGeom prst="ellipse">
              <a:avLst/>
            </a:prstGeom>
            <a:noFill/>
            <a:ln cap="flat" cmpd="sng" w="38100">
              <a:solidFill>
                <a:srgbClr val="DE9A20">
                  <a:alpha val="60000"/>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1" name="Google Shape;411;p26"/>
            <p:cNvSpPr txBox="1"/>
            <p:nvPr/>
          </p:nvSpPr>
          <p:spPr>
            <a:xfrm>
              <a:off x="8115929" y="2973717"/>
              <a:ext cx="904400" cy="63094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rgbClr val="DE9A20"/>
                  </a:solidFill>
                  <a:latin typeface="Montserrat"/>
                  <a:ea typeface="Montserrat"/>
                  <a:cs typeface="Montserrat"/>
                  <a:sym typeface="Montserrat"/>
                </a:rPr>
                <a:t>Au</a:t>
              </a:r>
              <a:endParaRPr b="1" sz="100">
                <a:solidFill>
                  <a:srgbClr val="DE9A20"/>
                </a:solidFill>
                <a:latin typeface="Montserrat"/>
                <a:ea typeface="Montserrat"/>
                <a:cs typeface="Montserrat"/>
                <a:sym typeface="Montserrat"/>
              </a:endParaRPr>
            </a:p>
            <a:p>
              <a:pPr indent="0" lvl="0" marL="0" marR="0" rtl="0" algn="ctr">
                <a:spcBef>
                  <a:spcPts val="0"/>
                </a:spcBef>
                <a:spcAft>
                  <a:spcPts val="0"/>
                </a:spcAft>
                <a:buNone/>
              </a:pPr>
              <a:r>
                <a:rPr b="1" lang="en-US" sz="600">
                  <a:solidFill>
                    <a:srgbClr val="C6891C"/>
                  </a:solidFill>
                  <a:latin typeface="Montserrat"/>
                  <a:ea typeface="Montserrat"/>
                  <a:cs typeface="Montserrat"/>
                  <a:sym typeface="Montserrat"/>
                </a:rPr>
                <a:t>GOLD</a:t>
              </a:r>
              <a:endParaRPr/>
            </a:p>
          </p:txBody>
        </p:sp>
        <p:sp>
          <p:nvSpPr>
            <p:cNvPr id="412" name="Google Shape;412;p26"/>
            <p:cNvSpPr txBox="1"/>
            <p:nvPr/>
          </p:nvSpPr>
          <p:spPr>
            <a:xfrm>
              <a:off x="8115929" y="2994530"/>
              <a:ext cx="904400"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chemeClr val="lt1"/>
                  </a:solidFill>
                  <a:latin typeface="Montserrat"/>
                  <a:ea typeface="Montserrat"/>
                  <a:cs typeface="Montserrat"/>
                  <a:sym typeface="Montserrat"/>
                </a:rPr>
                <a:t>Au</a:t>
              </a:r>
              <a:endParaRPr b="1" sz="100">
                <a:solidFill>
                  <a:schemeClr val="lt1"/>
                </a:solidFill>
                <a:latin typeface="Montserrat"/>
                <a:ea typeface="Montserrat"/>
                <a:cs typeface="Montserrat"/>
                <a:sym typeface="Montserrat"/>
              </a:endParaRPr>
            </a:p>
          </p:txBody>
        </p:sp>
        <p:sp>
          <p:nvSpPr>
            <p:cNvPr id="413" name="Google Shape;413;p26"/>
            <p:cNvSpPr txBox="1"/>
            <p:nvPr/>
          </p:nvSpPr>
          <p:spPr>
            <a:xfrm>
              <a:off x="7743630" y="4045225"/>
              <a:ext cx="1648998" cy="93102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400" cap="none">
                  <a:solidFill>
                    <a:srgbClr val="171616"/>
                  </a:solidFill>
                  <a:latin typeface="Montserrat"/>
                  <a:ea typeface="Montserrat"/>
                  <a:cs typeface="Montserrat"/>
                  <a:sym typeface="Montserrat"/>
                </a:rPr>
                <a:t>106,700</a:t>
              </a:r>
              <a:r>
                <a:rPr b="0" i="0" lang="en-US" sz="1400" cap="none">
                  <a:solidFill>
                    <a:srgbClr val="171616"/>
                  </a:solidFill>
                  <a:latin typeface="Montserrat"/>
                  <a:ea typeface="Montserrat"/>
                  <a:cs typeface="Montserrat"/>
                  <a:sym typeface="Montserrat"/>
                </a:rPr>
                <a:t> </a:t>
              </a:r>
              <a:r>
                <a:rPr b="0" i="0" lang="en-US" sz="1100">
                  <a:solidFill>
                    <a:srgbClr val="171616"/>
                  </a:solidFill>
                  <a:latin typeface="Montserrat"/>
                  <a:ea typeface="Montserrat"/>
                  <a:cs typeface="Montserrat"/>
                  <a:sym typeface="Montserrat"/>
                </a:rPr>
                <a:t>oz</a:t>
              </a:r>
              <a:endParaRPr/>
            </a:p>
            <a:p>
              <a:pPr indent="0" lvl="0" marL="0" marR="0" rtl="0" algn="ctr">
                <a:spcBef>
                  <a:spcPts val="0"/>
                </a:spcBef>
                <a:spcAft>
                  <a:spcPts val="0"/>
                </a:spcAft>
                <a:buNone/>
              </a:pPr>
              <a:r>
                <a:rPr b="0" i="0" lang="en-US" sz="1000" cap="none">
                  <a:solidFill>
                    <a:srgbClr val="171616"/>
                  </a:solidFill>
                  <a:latin typeface="Montserrat"/>
                  <a:ea typeface="Montserrat"/>
                  <a:cs typeface="Montserrat"/>
                  <a:sym typeface="Montserrat"/>
                </a:rPr>
                <a:t>GOLD M+I </a:t>
              </a:r>
              <a:endParaRPr b="0" baseline="30000" i="0" sz="1000" cap="none">
                <a:solidFill>
                  <a:srgbClr val="171616"/>
                </a:solidFill>
                <a:latin typeface="Montserrat"/>
                <a:ea typeface="Montserrat"/>
                <a:cs typeface="Montserrat"/>
                <a:sym typeface="Montserrat"/>
              </a:endParaRPr>
            </a:p>
            <a:p>
              <a:pPr indent="0" lvl="0" marL="0" marR="0" rtl="0" algn="ctr">
                <a:spcBef>
                  <a:spcPts val="0"/>
                </a:spcBef>
                <a:spcAft>
                  <a:spcPts val="0"/>
                </a:spcAft>
                <a:buNone/>
              </a:pPr>
              <a:r>
                <a:t/>
              </a:r>
              <a:endParaRPr b="0" i="0" sz="950" cap="none">
                <a:solidFill>
                  <a:srgbClr val="171616"/>
                </a:solidFill>
                <a:latin typeface="Montserrat"/>
                <a:ea typeface="Montserrat"/>
                <a:cs typeface="Montserrat"/>
                <a:sym typeface="Montserrat"/>
              </a:endParaRPr>
            </a:p>
            <a:p>
              <a:pPr indent="0" lvl="0" marL="0" marR="0" rtl="0" algn="ctr">
                <a:spcBef>
                  <a:spcPts val="0"/>
                </a:spcBef>
                <a:spcAft>
                  <a:spcPts val="0"/>
                </a:spcAft>
                <a:buNone/>
              </a:pPr>
              <a:r>
                <a:rPr b="1" lang="en-US" sz="1100" cap="none">
                  <a:solidFill>
                    <a:srgbClr val="171616"/>
                  </a:solidFill>
                  <a:latin typeface="Montserrat"/>
                  <a:ea typeface="Montserrat"/>
                  <a:cs typeface="Montserrat"/>
                  <a:sym typeface="Montserrat"/>
                </a:rPr>
                <a:t>94</a:t>
              </a:r>
              <a:r>
                <a:rPr b="1" i="0" lang="en-US" sz="1100" cap="none">
                  <a:solidFill>
                    <a:srgbClr val="171616"/>
                  </a:solidFill>
                  <a:latin typeface="Montserrat"/>
                  <a:ea typeface="Montserrat"/>
                  <a:cs typeface="Montserrat"/>
                  <a:sym typeface="Montserrat"/>
                </a:rPr>
                <a:t>,200</a:t>
              </a:r>
              <a:r>
                <a:rPr b="0" i="0" lang="en-US" sz="1000" cap="none">
                  <a:solidFill>
                    <a:srgbClr val="171616"/>
                  </a:solidFill>
                  <a:latin typeface="Montserrat"/>
                  <a:ea typeface="Montserrat"/>
                  <a:cs typeface="Montserrat"/>
                  <a:sym typeface="Montserrat"/>
                </a:rPr>
                <a:t> </a:t>
              </a:r>
              <a:r>
                <a:rPr b="0" i="0" lang="en-US" sz="1000">
                  <a:solidFill>
                    <a:srgbClr val="171616"/>
                  </a:solidFill>
                  <a:latin typeface="Montserrat"/>
                  <a:ea typeface="Montserrat"/>
                  <a:cs typeface="Montserrat"/>
                  <a:sym typeface="Montserrat"/>
                </a:rPr>
                <a:t>oz</a:t>
              </a:r>
              <a:br>
                <a:rPr lang="en-US" sz="1000" cap="none">
                  <a:solidFill>
                    <a:srgbClr val="171616"/>
                  </a:solidFill>
                  <a:latin typeface="Montserrat"/>
                  <a:ea typeface="Montserrat"/>
                  <a:cs typeface="Montserrat"/>
                  <a:sym typeface="Montserrat"/>
                </a:rPr>
              </a:br>
              <a:r>
                <a:rPr b="0" i="0" lang="en-US" sz="1000" cap="none">
                  <a:solidFill>
                    <a:srgbClr val="171616"/>
                  </a:solidFill>
                  <a:latin typeface="Montserrat"/>
                  <a:ea typeface="Montserrat"/>
                  <a:cs typeface="Montserrat"/>
                  <a:sym typeface="Montserrat"/>
                </a:rPr>
                <a:t>INFERRED</a:t>
              </a:r>
              <a:endParaRPr b="1" baseline="30000" sz="1000">
                <a:solidFill>
                  <a:srgbClr val="171616"/>
                </a:solidFill>
                <a:latin typeface="Montserrat"/>
                <a:ea typeface="Montserrat"/>
                <a:cs typeface="Montserrat"/>
                <a:sym typeface="Montserrat"/>
              </a:endParaRPr>
            </a:p>
          </p:txBody>
        </p:sp>
      </p:grpSp>
      <p:sp>
        <p:nvSpPr>
          <p:cNvPr id="414" name="Google Shape;414;p26"/>
          <p:cNvSpPr/>
          <p:nvPr/>
        </p:nvSpPr>
        <p:spPr>
          <a:xfrm>
            <a:off x="9882604" y="3706456"/>
            <a:ext cx="904400" cy="904398"/>
          </a:xfrm>
          <a:prstGeom prst="ellipse">
            <a:avLst/>
          </a:prstGeom>
          <a:noFill/>
          <a:ln cap="flat" cmpd="sng" w="38100">
            <a:solidFill>
              <a:srgbClr val="FFFFFF">
                <a:alpha val="60000"/>
              </a:srgbClr>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5" name="Google Shape;415;p26"/>
          <p:cNvSpPr/>
          <p:nvPr/>
        </p:nvSpPr>
        <p:spPr>
          <a:xfrm>
            <a:off x="9791230" y="3622940"/>
            <a:ext cx="1087148" cy="1087146"/>
          </a:xfrm>
          <a:prstGeom prst="ellipse">
            <a:avLst/>
          </a:prstGeom>
          <a:solidFill>
            <a:srgbClr val="D0CECE"/>
          </a:solidFill>
          <a:ln cap="flat" cmpd="sng" w="38100">
            <a:solidFill>
              <a:srgbClr val="909090">
                <a:alpha val="60000"/>
              </a:srgb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6" name="Google Shape;416;p26"/>
          <p:cNvSpPr txBox="1"/>
          <p:nvPr/>
        </p:nvSpPr>
        <p:spPr>
          <a:xfrm>
            <a:off x="9959216" y="3858737"/>
            <a:ext cx="710023" cy="615553"/>
          </a:xfrm>
          <a:prstGeom prst="rect">
            <a:avLst/>
          </a:prstGeom>
          <a:solidFill>
            <a:srgbClr val="D0CECE"/>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chemeClr val="lt1"/>
                </a:solidFill>
                <a:latin typeface="Montserrat"/>
                <a:ea typeface="Montserrat"/>
                <a:cs typeface="Montserrat"/>
                <a:sym typeface="Montserrat"/>
              </a:rPr>
              <a:t>Ag</a:t>
            </a:r>
            <a:endParaRPr b="1" sz="100">
              <a:solidFill>
                <a:schemeClr val="lt1"/>
              </a:solidFill>
              <a:latin typeface="Montserrat"/>
              <a:ea typeface="Montserrat"/>
              <a:cs typeface="Montserrat"/>
              <a:sym typeface="Montserrat"/>
            </a:endParaRPr>
          </a:p>
          <a:p>
            <a:pPr indent="0" lvl="0" marL="0" marR="0" rtl="0" algn="ctr">
              <a:spcBef>
                <a:spcPts val="0"/>
              </a:spcBef>
              <a:spcAft>
                <a:spcPts val="0"/>
              </a:spcAft>
              <a:buNone/>
            </a:pPr>
            <a:r>
              <a:rPr b="1" lang="en-US" sz="600">
                <a:solidFill>
                  <a:srgbClr val="909090"/>
                </a:solidFill>
                <a:latin typeface="Montserrat"/>
                <a:ea typeface="Montserrat"/>
                <a:cs typeface="Montserrat"/>
                <a:sym typeface="Montserrat"/>
              </a:rPr>
              <a:t>Silver</a:t>
            </a:r>
            <a:endParaRPr/>
          </a:p>
        </p:txBody>
      </p:sp>
      <p:sp>
        <p:nvSpPr>
          <p:cNvPr id="417" name="Google Shape;417;p26"/>
          <p:cNvSpPr/>
          <p:nvPr/>
        </p:nvSpPr>
        <p:spPr>
          <a:xfrm>
            <a:off x="9882604" y="3705044"/>
            <a:ext cx="904400" cy="904398"/>
          </a:xfrm>
          <a:prstGeom prst="ellipse">
            <a:avLst/>
          </a:prstGeom>
          <a:noFill/>
          <a:ln cap="flat" cmpd="sng" w="38100">
            <a:solidFill>
              <a:srgbClr val="FFFFFF">
                <a:alpha val="60000"/>
              </a:srgbClr>
            </a:solidFill>
            <a:prstDash val="dot"/>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8" name="Google Shape;418;p26"/>
          <p:cNvSpPr txBox="1"/>
          <p:nvPr/>
        </p:nvSpPr>
        <p:spPr>
          <a:xfrm>
            <a:off x="9510305" y="4903217"/>
            <a:ext cx="1648998" cy="93102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cap="none">
                <a:solidFill>
                  <a:srgbClr val="171616"/>
                </a:solidFill>
                <a:latin typeface="Montserrat"/>
                <a:ea typeface="Montserrat"/>
                <a:cs typeface="Montserrat"/>
                <a:sym typeface="Montserrat"/>
              </a:rPr>
              <a:t>759</a:t>
            </a:r>
            <a:r>
              <a:rPr b="1" i="0" lang="en-US" sz="1400" cap="none">
                <a:solidFill>
                  <a:srgbClr val="171616"/>
                </a:solidFill>
                <a:latin typeface="Montserrat"/>
                <a:ea typeface="Montserrat"/>
                <a:cs typeface="Montserrat"/>
                <a:sym typeface="Montserrat"/>
              </a:rPr>
              <a:t>,800</a:t>
            </a:r>
            <a:r>
              <a:rPr b="0" i="0" lang="en-US" sz="1400" cap="none">
                <a:solidFill>
                  <a:srgbClr val="171616"/>
                </a:solidFill>
                <a:latin typeface="Montserrat"/>
                <a:ea typeface="Montserrat"/>
                <a:cs typeface="Montserrat"/>
                <a:sym typeface="Montserrat"/>
              </a:rPr>
              <a:t> </a:t>
            </a:r>
            <a:r>
              <a:rPr b="0" i="0" lang="en-US" sz="1100">
                <a:solidFill>
                  <a:srgbClr val="171616"/>
                </a:solidFill>
                <a:latin typeface="Montserrat"/>
                <a:ea typeface="Montserrat"/>
                <a:cs typeface="Montserrat"/>
                <a:sym typeface="Montserrat"/>
              </a:rPr>
              <a:t>oz</a:t>
            </a:r>
            <a:endParaRPr/>
          </a:p>
          <a:p>
            <a:pPr indent="0" lvl="0" marL="0" marR="0" rtl="0" algn="ctr">
              <a:spcBef>
                <a:spcPts val="0"/>
              </a:spcBef>
              <a:spcAft>
                <a:spcPts val="0"/>
              </a:spcAft>
              <a:buNone/>
            </a:pPr>
            <a:r>
              <a:rPr b="0" i="0" lang="en-US" sz="1000" cap="none">
                <a:solidFill>
                  <a:srgbClr val="171616"/>
                </a:solidFill>
                <a:latin typeface="Montserrat"/>
                <a:ea typeface="Montserrat"/>
                <a:cs typeface="Montserrat"/>
                <a:sym typeface="Montserrat"/>
              </a:rPr>
              <a:t>SILVER M+I </a:t>
            </a:r>
            <a:endParaRPr b="0" baseline="30000" i="0" sz="1000" cap="none">
              <a:solidFill>
                <a:srgbClr val="171616"/>
              </a:solidFill>
              <a:latin typeface="Montserrat"/>
              <a:ea typeface="Montserrat"/>
              <a:cs typeface="Montserrat"/>
              <a:sym typeface="Montserrat"/>
            </a:endParaRPr>
          </a:p>
          <a:p>
            <a:pPr indent="0" lvl="0" marL="0" marR="0" rtl="0" algn="ctr">
              <a:spcBef>
                <a:spcPts val="0"/>
              </a:spcBef>
              <a:spcAft>
                <a:spcPts val="0"/>
              </a:spcAft>
              <a:buNone/>
            </a:pPr>
            <a:r>
              <a:t/>
            </a:r>
            <a:endParaRPr b="0" i="0" sz="950" cap="none">
              <a:solidFill>
                <a:srgbClr val="171616"/>
              </a:solidFill>
              <a:latin typeface="Montserrat"/>
              <a:ea typeface="Montserrat"/>
              <a:cs typeface="Montserrat"/>
              <a:sym typeface="Montserrat"/>
            </a:endParaRPr>
          </a:p>
          <a:p>
            <a:pPr indent="0" lvl="0" marL="0" marR="0" rtl="0" algn="ctr">
              <a:spcBef>
                <a:spcPts val="0"/>
              </a:spcBef>
              <a:spcAft>
                <a:spcPts val="0"/>
              </a:spcAft>
              <a:buNone/>
            </a:pPr>
            <a:r>
              <a:rPr b="1" lang="en-US" sz="1100" cap="none">
                <a:solidFill>
                  <a:srgbClr val="171616"/>
                </a:solidFill>
                <a:latin typeface="Montserrat"/>
                <a:ea typeface="Montserrat"/>
                <a:cs typeface="Montserrat"/>
                <a:sym typeface="Montserrat"/>
              </a:rPr>
              <a:t>756</a:t>
            </a:r>
            <a:r>
              <a:rPr b="1" i="0" lang="en-US" sz="1100" cap="none">
                <a:solidFill>
                  <a:srgbClr val="171616"/>
                </a:solidFill>
                <a:latin typeface="Montserrat"/>
                <a:ea typeface="Montserrat"/>
                <a:cs typeface="Montserrat"/>
                <a:sym typeface="Montserrat"/>
              </a:rPr>
              <a:t>,000</a:t>
            </a:r>
            <a:r>
              <a:rPr b="0" i="0" lang="en-US" sz="1000" cap="none">
                <a:solidFill>
                  <a:srgbClr val="171616"/>
                </a:solidFill>
                <a:latin typeface="Montserrat"/>
                <a:ea typeface="Montserrat"/>
                <a:cs typeface="Montserrat"/>
                <a:sym typeface="Montserrat"/>
              </a:rPr>
              <a:t> </a:t>
            </a:r>
            <a:r>
              <a:rPr b="0" i="0" lang="en-US" sz="1000">
                <a:solidFill>
                  <a:srgbClr val="171616"/>
                </a:solidFill>
                <a:latin typeface="Montserrat"/>
                <a:ea typeface="Montserrat"/>
                <a:cs typeface="Montserrat"/>
                <a:sym typeface="Montserrat"/>
              </a:rPr>
              <a:t>oz</a:t>
            </a:r>
            <a:br>
              <a:rPr lang="en-US" sz="1000" cap="none">
                <a:solidFill>
                  <a:srgbClr val="171616"/>
                </a:solidFill>
                <a:latin typeface="Montserrat"/>
                <a:ea typeface="Montserrat"/>
                <a:cs typeface="Montserrat"/>
                <a:sym typeface="Montserrat"/>
              </a:rPr>
            </a:br>
            <a:r>
              <a:rPr b="0" i="0" lang="en-US" sz="1000" cap="none">
                <a:solidFill>
                  <a:srgbClr val="171616"/>
                </a:solidFill>
                <a:latin typeface="Montserrat"/>
                <a:ea typeface="Montserrat"/>
                <a:cs typeface="Montserrat"/>
                <a:sym typeface="Montserrat"/>
              </a:rPr>
              <a:t>INFERRED</a:t>
            </a:r>
            <a:endParaRPr b="1" baseline="30000" sz="1000">
              <a:solidFill>
                <a:srgbClr val="171616"/>
              </a:solidFill>
              <a:latin typeface="Montserrat"/>
              <a:ea typeface="Montserrat"/>
              <a:cs typeface="Montserrat"/>
              <a:sym typeface="Montserrat"/>
            </a:endParaRPr>
          </a:p>
        </p:txBody>
      </p:sp>
      <p:sp>
        <p:nvSpPr>
          <p:cNvPr id="419" name="Google Shape;419;p26"/>
          <p:cNvSpPr txBox="1"/>
          <p:nvPr/>
        </p:nvSpPr>
        <p:spPr>
          <a:xfrm>
            <a:off x="838200" y="3002106"/>
            <a:ext cx="5185907"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u="sng">
                <a:solidFill>
                  <a:schemeClr val="dk1"/>
                </a:solidFill>
                <a:latin typeface="Calibri"/>
                <a:ea typeface="Calibri"/>
                <a:cs typeface="Calibri"/>
                <a:sym typeface="Calibri"/>
              </a:rPr>
              <a:t>Contained Metal Contents at CDN$15/t Cut-Off</a:t>
            </a:r>
            <a:endParaRPr b="1" sz="2000" u="sng">
              <a:solidFill>
                <a:schemeClr val="dk1"/>
              </a:solidFill>
              <a:latin typeface="Calibri"/>
              <a:ea typeface="Calibri"/>
              <a:cs typeface="Calibri"/>
              <a:sym typeface="Calibri"/>
            </a:endParaRPr>
          </a:p>
        </p:txBody>
      </p:sp>
      <p:sp>
        <p:nvSpPr>
          <p:cNvPr id="420" name="Google Shape;420;p26"/>
          <p:cNvSpPr/>
          <p:nvPr/>
        </p:nvSpPr>
        <p:spPr>
          <a:xfrm>
            <a:off x="836575" y="1123951"/>
            <a:ext cx="10359040" cy="1815882"/>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US" sz="1400">
                <a:solidFill>
                  <a:schemeClr val="dk1"/>
                </a:solidFill>
                <a:latin typeface="Montserrat"/>
                <a:ea typeface="Montserrat"/>
                <a:cs typeface="Montserrat"/>
                <a:sym typeface="Montserrat"/>
              </a:rPr>
              <a:t>At cut-offs of CDN$15/t NSR (pit constrained) and CDN$50/t NSR (out-of-pit), the 2021 Updated Mineral Resource Estimate consists of:</a:t>
            </a:r>
            <a:endParaRPr/>
          </a:p>
          <a:p>
            <a:pPr indent="0" lvl="0" marL="0" marR="0" rtl="0" algn="just">
              <a:spcBef>
                <a:spcPts val="0"/>
              </a:spcBef>
              <a:spcAft>
                <a:spcPts val="0"/>
              </a:spcAft>
              <a:buNone/>
            </a:pPr>
            <a:r>
              <a:t/>
            </a:r>
            <a:endParaRPr sz="1400">
              <a:solidFill>
                <a:schemeClr val="dk1"/>
              </a:solidFill>
              <a:latin typeface="Montserrat"/>
              <a:ea typeface="Montserrat"/>
              <a:cs typeface="Montserrat"/>
              <a:sym typeface="Montserrat"/>
            </a:endParaRPr>
          </a:p>
          <a:p>
            <a:pPr indent="-285750" lvl="1" marL="742950" marR="0" rtl="0" algn="just">
              <a:spcBef>
                <a:spcPts val="0"/>
              </a:spcBef>
              <a:spcAft>
                <a:spcPts val="0"/>
              </a:spcAft>
              <a:buClr>
                <a:schemeClr val="dk1"/>
              </a:buClr>
              <a:buSzPts val="1400"/>
              <a:buFont typeface="Arial"/>
              <a:buChar char="•"/>
            </a:pPr>
            <a:r>
              <a:rPr b="0" i="0" lang="en-US" sz="1400" u="none" cap="none" strike="noStrike">
                <a:solidFill>
                  <a:schemeClr val="dk1"/>
                </a:solidFill>
                <a:latin typeface="Montserrat"/>
                <a:ea typeface="Montserrat"/>
                <a:cs typeface="Montserrat"/>
                <a:sym typeface="Montserrat"/>
              </a:rPr>
              <a:t>89.9 Mt grading 0.54 g/t Pd, 0.21 g/t Pt, 0.04 g/t Au and 0.06% Cu, or CDN$47.58/t NSR in the </a:t>
            </a:r>
            <a:r>
              <a:rPr b="1" i="0" lang="en-US" sz="1400" u="none" cap="none" strike="noStrike">
                <a:solidFill>
                  <a:schemeClr val="dk1"/>
                </a:solidFill>
                <a:latin typeface="Montserrat"/>
                <a:ea typeface="Montserrat"/>
                <a:cs typeface="Montserrat"/>
                <a:sym typeface="Montserrat"/>
              </a:rPr>
              <a:t>Measured and Indicated </a:t>
            </a:r>
            <a:r>
              <a:rPr b="0" i="0" lang="en-US" sz="1400" u="none" cap="none" strike="noStrike">
                <a:solidFill>
                  <a:schemeClr val="dk1"/>
                </a:solidFill>
                <a:latin typeface="Montserrat"/>
                <a:ea typeface="Montserrat"/>
                <a:cs typeface="Montserrat"/>
                <a:sym typeface="Montserrat"/>
              </a:rPr>
              <a:t>classifications; and</a:t>
            </a:r>
            <a:endParaRPr/>
          </a:p>
          <a:p>
            <a:pPr indent="-196850" lvl="1" marL="742950" marR="0" rtl="0" algn="just">
              <a:spcBef>
                <a:spcPts val="0"/>
              </a:spcBef>
              <a:spcAft>
                <a:spcPts val="0"/>
              </a:spcAft>
              <a:buClr>
                <a:schemeClr val="dk1"/>
              </a:buClr>
              <a:buSzPts val="1400"/>
              <a:buFont typeface="Arial"/>
              <a:buNone/>
            </a:pPr>
            <a:r>
              <a:t/>
            </a:r>
            <a:endParaRPr b="0" i="0" sz="1400" u="none" cap="none" strike="noStrike">
              <a:solidFill>
                <a:schemeClr val="dk1"/>
              </a:solidFill>
              <a:latin typeface="Montserrat"/>
              <a:ea typeface="Montserrat"/>
              <a:cs typeface="Montserrat"/>
              <a:sym typeface="Montserrat"/>
            </a:endParaRPr>
          </a:p>
          <a:p>
            <a:pPr indent="-285750" lvl="1" marL="742950" marR="0" rtl="0" algn="just">
              <a:spcBef>
                <a:spcPts val="0"/>
              </a:spcBef>
              <a:spcAft>
                <a:spcPts val="0"/>
              </a:spcAft>
              <a:buClr>
                <a:schemeClr val="dk1"/>
              </a:buClr>
              <a:buSzPts val="1400"/>
              <a:buFont typeface="Arial"/>
              <a:buChar char="•"/>
            </a:pPr>
            <a:r>
              <a:rPr b="0" i="0" lang="en-US" sz="1400" u="none" cap="none" strike="noStrike">
                <a:solidFill>
                  <a:schemeClr val="dk1"/>
                </a:solidFill>
                <a:latin typeface="Montserrat"/>
                <a:ea typeface="Montserrat"/>
                <a:cs typeface="Montserrat"/>
                <a:sym typeface="Montserrat"/>
              </a:rPr>
              <a:t>94.0 Mt grading 0.35 g/t Pd, 0.16 g/t Pt, 0.04 g/t Au and 0.06% Cu, or CDN$31.69/t NSR in the </a:t>
            </a:r>
            <a:r>
              <a:rPr b="1" i="0" lang="en-US" sz="1400" u="none" cap="none" strike="noStrike">
                <a:solidFill>
                  <a:schemeClr val="dk1"/>
                </a:solidFill>
                <a:latin typeface="Montserrat"/>
                <a:ea typeface="Montserrat"/>
                <a:cs typeface="Montserrat"/>
                <a:sym typeface="Montserrat"/>
              </a:rPr>
              <a:t>Inferred</a:t>
            </a:r>
            <a:r>
              <a:rPr b="0" i="0" lang="en-US" sz="1400" u="none" cap="none" strike="noStrike">
                <a:solidFill>
                  <a:schemeClr val="dk1"/>
                </a:solidFill>
                <a:latin typeface="Montserrat"/>
                <a:ea typeface="Montserrat"/>
                <a:cs typeface="Montserrat"/>
                <a:sym typeface="Montserrat"/>
              </a:rPr>
              <a:t> classification. </a:t>
            </a:r>
            <a:endParaRPr b="0" i="0" sz="1400" u="none" cap="none" strike="noStrike">
              <a:solidFill>
                <a:schemeClr val="dk1"/>
              </a:solidFill>
              <a:latin typeface="Montserrat"/>
              <a:ea typeface="Montserrat"/>
              <a:cs typeface="Montserrat"/>
              <a:sym typeface="Montserrat"/>
            </a:endParaRPr>
          </a:p>
        </p:txBody>
      </p:sp>
      <p:sp>
        <p:nvSpPr>
          <p:cNvPr id="421" name="Google Shape;421;p26"/>
          <p:cNvSpPr/>
          <p:nvPr/>
        </p:nvSpPr>
        <p:spPr>
          <a:xfrm>
            <a:off x="757450" y="6346200"/>
            <a:ext cx="1259100" cy="378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a:solidFill>
                  <a:srgbClr val="AEABAB"/>
                </a:solidFill>
                <a:latin typeface="Montserrat"/>
                <a:ea typeface="Montserrat"/>
                <a:cs typeface="Montserrat"/>
                <a:sym typeface="Montserrat"/>
              </a:rPr>
              <a:t>H2 2026</a:t>
            </a:r>
            <a:endParaRPr>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27"/>
          <p:cNvSpPr txBox="1"/>
          <p:nvPr>
            <p:ph type="title"/>
          </p:nvPr>
        </p:nvSpPr>
        <p:spPr>
          <a:xfrm>
            <a:off x="309390" y="69291"/>
            <a:ext cx="10515600" cy="89298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600"/>
              <a:buFont typeface="Montserrat"/>
              <a:buNone/>
            </a:pPr>
            <a:r>
              <a:rPr lang="en-US"/>
              <a:t>Reestablishing A Resource</a:t>
            </a:r>
            <a:endParaRPr/>
          </a:p>
        </p:txBody>
      </p:sp>
      <p:pic>
        <p:nvPicPr>
          <p:cNvPr id="427" name="Google Shape;427;p27"/>
          <p:cNvPicPr preferRelativeResize="0"/>
          <p:nvPr/>
        </p:nvPicPr>
        <p:blipFill rotWithShape="1">
          <a:blip r:embed="rId3">
            <a:alphaModFix/>
          </a:blip>
          <a:srcRect b="0" l="0" r="0" t="0"/>
          <a:stretch/>
        </p:blipFill>
        <p:spPr>
          <a:xfrm>
            <a:off x="1036500" y="2369700"/>
            <a:ext cx="5163125" cy="3885225"/>
          </a:xfrm>
          <a:prstGeom prst="rect">
            <a:avLst/>
          </a:prstGeom>
          <a:noFill/>
          <a:ln>
            <a:noFill/>
          </a:ln>
        </p:spPr>
      </p:pic>
      <p:pic>
        <p:nvPicPr>
          <p:cNvPr id="428" name="Google Shape;428;p27"/>
          <p:cNvPicPr preferRelativeResize="0"/>
          <p:nvPr/>
        </p:nvPicPr>
        <p:blipFill rotWithShape="1">
          <a:blip r:embed="rId4">
            <a:alphaModFix/>
          </a:blip>
          <a:srcRect b="0" l="0" r="0" t="0"/>
          <a:stretch/>
        </p:blipFill>
        <p:spPr>
          <a:xfrm>
            <a:off x="7426609" y="1643857"/>
            <a:ext cx="4674867" cy="4698359"/>
          </a:xfrm>
          <a:prstGeom prst="rect">
            <a:avLst/>
          </a:prstGeom>
          <a:noFill/>
          <a:ln>
            <a:noFill/>
          </a:ln>
        </p:spPr>
      </p:pic>
      <p:sp>
        <p:nvSpPr>
          <p:cNvPr id="429" name="Google Shape;429;p27"/>
          <p:cNvSpPr txBox="1"/>
          <p:nvPr/>
        </p:nvSpPr>
        <p:spPr>
          <a:xfrm>
            <a:off x="254326" y="901438"/>
            <a:ext cx="7239600" cy="1200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2026 results from DasVision 3DIP </a:t>
            </a:r>
            <a:r>
              <a:rPr b="1" lang="en-US" sz="1800">
                <a:solidFill>
                  <a:schemeClr val="dk1"/>
                </a:solidFill>
                <a:latin typeface="Calibri"/>
                <a:ea typeface="Calibri"/>
                <a:cs typeface="Calibri"/>
                <a:sym typeface="Calibri"/>
              </a:rPr>
              <a:t>geological</a:t>
            </a:r>
            <a:r>
              <a:rPr b="1" lang="en-US" sz="1800">
                <a:solidFill>
                  <a:schemeClr val="dk1"/>
                </a:solidFill>
                <a:latin typeface="Calibri"/>
                <a:ea typeface="Calibri"/>
                <a:cs typeface="Calibri"/>
                <a:sym typeface="Calibri"/>
              </a:rPr>
              <a:t> survey outlines high-priority drill targets for 2027 program. </a:t>
            </a:r>
            <a:endParaRPr b="1" sz="1800">
              <a:solidFill>
                <a:schemeClr val="dk1"/>
              </a:solidFill>
              <a:latin typeface="Calibri"/>
              <a:ea typeface="Calibri"/>
              <a:cs typeface="Calibri"/>
              <a:sym typeface="Calibri"/>
            </a:endParaRPr>
          </a:p>
          <a:p>
            <a:pPr indent="0" lvl="0" marL="0" marR="0" rtl="0" algn="l">
              <a:spcBef>
                <a:spcPts val="0"/>
              </a:spcBef>
              <a:spcAft>
                <a:spcPts val="0"/>
              </a:spcAft>
              <a:buNone/>
            </a:pPr>
            <a:r>
              <a:rPr b="1" lang="en-US" sz="1800">
                <a:solidFill>
                  <a:srgbClr val="10D10D"/>
                </a:solidFill>
                <a:latin typeface="Calibri"/>
                <a:ea typeface="Calibri"/>
                <a:cs typeface="Calibri"/>
                <a:sym typeface="Calibri"/>
              </a:rPr>
              <a:t>Goal: Reestablish historical resource on Mustang Zone due to previous operators loss of drill core.</a:t>
            </a:r>
            <a:endParaRPr b="1" sz="1800">
              <a:solidFill>
                <a:srgbClr val="10D10D"/>
              </a:solidFill>
              <a:latin typeface="Calibri"/>
              <a:ea typeface="Calibri"/>
              <a:cs typeface="Calibri"/>
              <a:sym typeface="Calibri"/>
            </a:endParaRPr>
          </a:p>
        </p:txBody>
      </p:sp>
      <p:sp>
        <p:nvSpPr>
          <p:cNvPr id="430" name="Google Shape;430;p27"/>
          <p:cNvSpPr/>
          <p:nvPr/>
        </p:nvSpPr>
        <p:spPr>
          <a:xfrm>
            <a:off x="757450" y="6346200"/>
            <a:ext cx="1259100" cy="378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a:solidFill>
                  <a:srgbClr val="AEABAB"/>
                </a:solidFill>
                <a:latin typeface="Montserrat"/>
                <a:ea typeface="Montserrat"/>
                <a:cs typeface="Montserrat"/>
                <a:sym typeface="Montserrat"/>
              </a:rPr>
              <a:t>H2 2026</a:t>
            </a:r>
            <a:endParaRPr>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400">
                <a:latin typeface="Montserrat"/>
                <a:ea typeface="Montserrat"/>
                <a:cs typeface="Montserrat"/>
                <a:sym typeface="Montserrat"/>
              </a:rPr>
              <a:t>‹#›</a:t>
            </a:fld>
            <a:endParaRPr sz="1400">
              <a:latin typeface="Montserrat"/>
              <a:ea typeface="Montserrat"/>
              <a:cs typeface="Montserrat"/>
              <a:sym typeface="Montserrat"/>
            </a:endParaRPr>
          </a:p>
        </p:txBody>
      </p:sp>
      <p:sp>
        <p:nvSpPr>
          <p:cNvPr id="437" name="Google Shape;437;p28"/>
          <p:cNvSpPr txBox="1"/>
          <p:nvPr/>
        </p:nvSpPr>
        <p:spPr>
          <a:xfrm>
            <a:off x="838200" y="365126"/>
            <a:ext cx="8648700" cy="892986"/>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4D4D4D"/>
              </a:buClr>
              <a:buSzPts val="2600"/>
              <a:buFont typeface="Montserrat"/>
              <a:buNone/>
            </a:pPr>
            <a:r>
              <a:rPr b="1" lang="en-US" sz="2600">
                <a:solidFill>
                  <a:srgbClr val="4D4D4D"/>
                </a:solidFill>
                <a:latin typeface="Montserrat"/>
                <a:ea typeface="Montserrat"/>
                <a:cs typeface="Montserrat"/>
                <a:sym typeface="Montserrat"/>
              </a:rPr>
              <a:t>River Valley 2023 Preliminary Economic Assessment </a:t>
            </a:r>
            <a:endParaRPr b="1" sz="2600">
              <a:solidFill>
                <a:srgbClr val="10D10D"/>
              </a:solidFill>
              <a:latin typeface="Montserrat"/>
              <a:ea typeface="Montserrat"/>
              <a:cs typeface="Montserrat"/>
              <a:sym typeface="Montserrat"/>
            </a:endParaRPr>
          </a:p>
        </p:txBody>
      </p:sp>
      <p:sp>
        <p:nvSpPr>
          <p:cNvPr id="438" name="Google Shape;438;p28"/>
          <p:cNvSpPr txBox="1"/>
          <p:nvPr/>
        </p:nvSpPr>
        <p:spPr>
          <a:xfrm>
            <a:off x="838200" y="1326735"/>
            <a:ext cx="9356834" cy="4494115"/>
          </a:xfrm>
          <a:prstGeom prst="rect">
            <a:avLst/>
          </a:prstGeom>
          <a:noFill/>
          <a:ln>
            <a:noFill/>
          </a:ln>
        </p:spPr>
        <p:txBody>
          <a:bodyPr anchorCtr="0" anchor="t" bIns="45700" lIns="91425" spcFirstLastPara="1" rIns="91425" wrap="square" tIns="45700">
            <a:spAutoFit/>
          </a:bodyPr>
          <a:lstStyle/>
          <a:p>
            <a:pPr indent="-285750" lvl="0" marL="285750" marR="0" rtl="0" algn="l">
              <a:lnSpc>
                <a:spcPct val="150000"/>
              </a:lnSpc>
              <a:spcBef>
                <a:spcPts val="0"/>
              </a:spcBef>
              <a:spcAft>
                <a:spcPts val="0"/>
              </a:spcAft>
              <a:buClr>
                <a:schemeClr val="dk1"/>
              </a:buClr>
              <a:buSzPts val="1750"/>
              <a:buFont typeface="Arial"/>
              <a:buChar char="•"/>
            </a:pPr>
            <a:r>
              <a:rPr lang="en-US" sz="1750">
                <a:solidFill>
                  <a:schemeClr val="dk1"/>
                </a:solidFill>
                <a:latin typeface="Calibri"/>
                <a:ea typeface="Calibri"/>
                <a:cs typeface="Calibri"/>
                <a:sym typeface="Calibri"/>
              </a:rPr>
              <a:t>Pre-Tax NPV(5%): $296M; After-Tax: $140M</a:t>
            </a:r>
            <a:endParaRPr/>
          </a:p>
          <a:p>
            <a:pPr indent="-285750" lvl="0" marL="285750" marR="0" rtl="0" algn="l">
              <a:lnSpc>
                <a:spcPct val="150000"/>
              </a:lnSpc>
              <a:spcBef>
                <a:spcPts val="0"/>
              </a:spcBef>
              <a:spcAft>
                <a:spcPts val="0"/>
              </a:spcAft>
              <a:buClr>
                <a:schemeClr val="dk1"/>
              </a:buClr>
              <a:buSzPts val="1750"/>
              <a:buFont typeface="Arial"/>
              <a:buChar char="•"/>
            </a:pPr>
            <a:r>
              <a:rPr lang="en-US" sz="1750">
                <a:solidFill>
                  <a:schemeClr val="dk1"/>
                </a:solidFill>
                <a:latin typeface="Calibri"/>
                <a:ea typeface="Calibri"/>
                <a:cs typeface="Calibri"/>
                <a:sym typeface="Calibri"/>
              </a:rPr>
              <a:t>Pre-Tax IRR: 16%; After-tax IRR: 11%</a:t>
            </a:r>
            <a:endParaRPr/>
          </a:p>
          <a:p>
            <a:pPr indent="-285750" lvl="0" marL="285750" marR="0" rtl="0" algn="l">
              <a:lnSpc>
                <a:spcPct val="150000"/>
              </a:lnSpc>
              <a:spcBef>
                <a:spcPts val="0"/>
              </a:spcBef>
              <a:spcAft>
                <a:spcPts val="0"/>
              </a:spcAft>
              <a:buClr>
                <a:schemeClr val="dk1"/>
              </a:buClr>
              <a:buSzPts val="1750"/>
              <a:buFont typeface="Arial"/>
              <a:buChar char="•"/>
            </a:pPr>
            <a:r>
              <a:rPr lang="en-US" sz="1750">
                <a:solidFill>
                  <a:schemeClr val="dk1"/>
                </a:solidFill>
                <a:latin typeface="Calibri"/>
                <a:ea typeface="Calibri"/>
                <a:cs typeface="Calibri"/>
                <a:sym typeface="Calibri"/>
              </a:rPr>
              <a:t>Annual Production: 2.5 Mt of potential process plant feed at an average grade of 1.19 g/t PdEq and process recovery of 71.5%, resulting in an average annual payable Pd production of 47,400 oz.</a:t>
            </a:r>
            <a:endParaRPr/>
          </a:p>
          <a:p>
            <a:pPr indent="-285750" lvl="0" marL="285750" marR="0" rtl="0" algn="l">
              <a:lnSpc>
                <a:spcPct val="150000"/>
              </a:lnSpc>
              <a:spcBef>
                <a:spcPts val="0"/>
              </a:spcBef>
              <a:spcAft>
                <a:spcPts val="0"/>
              </a:spcAft>
              <a:buClr>
                <a:schemeClr val="dk1"/>
              </a:buClr>
              <a:buSzPts val="1750"/>
              <a:buFont typeface="Arial"/>
              <a:buChar char="•"/>
            </a:pPr>
            <a:r>
              <a:rPr lang="en-US" sz="1750">
                <a:solidFill>
                  <a:schemeClr val="dk1"/>
                </a:solidFill>
                <a:latin typeface="Calibri"/>
                <a:ea typeface="Calibri"/>
                <a:cs typeface="Calibri"/>
                <a:sym typeface="Calibri"/>
              </a:rPr>
              <a:t>Total Tonnes Processed over Life of Mine: 38.6 Mt/16 years</a:t>
            </a:r>
            <a:endParaRPr/>
          </a:p>
          <a:p>
            <a:pPr indent="-285750" lvl="0" marL="285750" marR="0" rtl="0" algn="l">
              <a:lnSpc>
                <a:spcPct val="150000"/>
              </a:lnSpc>
              <a:spcBef>
                <a:spcPts val="0"/>
              </a:spcBef>
              <a:spcAft>
                <a:spcPts val="0"/>
              </a:spcAft>
              <a:buClr>
                <a:schemeClr val="dk1"/>
              </a:buClr>
              <a:buSzPts val="1750"/>
              <a:buFont typeface="Arial"/>
              <a:buChar char="•"/>
            </a:pPr>
            <a:r>
              <a:rPr lang="en-US" sz="1750">
                <a:solidFill>
                  <a:schemeClr val="dk1"/>
                </a:solidFill>
                <a:latin typeface="Calibri"/>
                <a:ea typeface="Calibri"/>
                <a:cs typeface="Calibri"/>
                <a:sym typeface="Calibri"/>
              </a:rPr>
              <a:t>Pre-production Capital Requirement: $269M</a:t>
            </a:r>
            <a:endParaRPr/>
          </a:p>
          <a:p>
            <a:pPr indent="-285750" lvl="0" marL="285750" marR="0" rtl="0" algn="l">
              <a:lnSpc>
                <a:spcPct val="150000"/>
              </a:lnSpc>
              <a:spcBef>
                <a:spcPts val="0"/>
              </a:spcBef>
              <a:spcAft>
                <a:spcPts val="0"/>
              </a:spcAft>
              <a:buClr>
                <a:schemeClr val="dk1"/>
              </a:buClr>
              <a:buSzPts val="1750"/>
              <a:buFont typeface="Arial"/>
              <a:buChar char="•"/>
            </a:pPr>
            <a:r>
              <a:rPr lang="en-US" sz="1750">
                <a:solidFill>
                  <a:schemeClr val="dk1"/>
                </a:solidFill>
                <a:latin typeface="Calibri"/>
                <a:ea typeface="Calibri"/>
                <a:cs typeface="Calibri"/>
                <a:sym typeface="Calibri"/>
              </a:rPr>
              <a:t>Average Unit Operating Cost: $30.98/t</a:t>
            </a:r>
            <a:endParaRPr/>
          </a:p>
          <a:p>
            <a:pPr indent="-285750" lvl="0" marL="285750" marR="0" rtl="0" algn="l">
              <a:lnSpc>
                <a:spcPct val="150000"/>
              </a:lnSpc>
              <a:spcBef>
                <a:spcPts val="0"/>
              </a:spcBef>
              <a:spcAft>
                <a:spcPts val="0"/>
              </a:spcAft>
              <a:buClr>
                <a:schemeClr val="dk1"/>
              </a:buClr>
              <a:buSzPts val="1750"/>
              <a:buFont typeface="Arial"/>
              <a:buChar char="•"/>
            </a:pPr>
            <a:r>
              <a:rPr lang="en-US" sz="1750">
                <a:solidFill>
                  <a:schemeClr val="dk1"/>
                </a:solidFill>
                <a:latin typeface="Calibri"/>
                <a:ea typeface="Calibri"/>
                <a:cs typeface="Calibri"/>
                <a:sym typeface="Calibri"/>
              </a:rPr>
              <a:t>Assumed US$ Metal Prices: $2,150/oz Pd, $1,050/oz Pt, $1,830/oz Au, $4.00/lb Cu</a:t>
            </a:r>
            <a:endParaRPr/>
          </a:p>
          <a:p>
            <a:pPr indent="-285750" lvl="0" marL="285750" marR="0" rtl="0" algn="l">
              <a:lnSpc>
                <a:spcPct val="150000"/>
              </a:lnSpc>
              <a:spcBef>
                <a:spcPts val="0"/>
              </a:spcBef>
              <a:spcAft>
                <a:spcPts val="0"/>
              </a:spcAft>
              <a:buClr>
                <a:schemeClr val="dk1"/>
              </a:buClr>
              <a:buSzPts val="1750"/>
              <a:buFont typeface="Arial"/>
              <a:buChar char="•"/>
            </a:pPr>
            <a:r>
              <a:rPr lang="en-US" sz="1750">
                <a:solidFill>
                  <a:schemeClr val="dk1"/>
                </a:solidFill>
                <a:latin typeface="Calibri"/>
                <a:ea typeface="Calibri"/>
                <a:cs typeface="Calibri"/>
                <a:sym typeface="Calibri"/>
              </a:rPr>
              <a:t>River Valley Process Plant Feed: Treated in an on-site conventional sulphide flotation plant to produce a saleable PGM-enriched Cu concentrate for transport off-site for smelting and refining</a:t>
            </a:r>
            <a:endParaRPr/>
          </a:p>
          <a:p>
            <a:pPr indent="-285750" lvl="0" marL="285750" marR="0" rtl="0" algn="l">
              <a:lnSpc>
                <a:spcPct val="150000"/>
              </a:lnSpc>
              <a:spcBef>
                <a:spcPts val="0"/>
              </a:spcBef>
              <a:spcAft>
                <a:spcPts val="0"/>
              </a:spcAft>
              <a:buClr>
                <a:schemeClr val="dk1"/>
              </a:buClr>
              <a:buSzPts val="1750"/>
              <a:buFont typeface="Arial"/>
              <a:buChar char="•"/>
            </a:pPr>
            <a:r>
              <a:rPr lang="en-US" sz="1750">
                <a:solidFill>
                  <a:schemeClr val="dk1"/>
                </a:solidFill>
                <a:latin typeface="Calibri"/>
                <a:ea typeface="Calibri"/>
                <a:cs typeface="Calibri"/>
                <a:sym typeface="Calibri"/>
              </a:rPr>
              <a:t>Project Enhancement Opportunities: Increased metal recoveries and expanded Mineral Resources</a:t>
            </a:r>
            <a:endParaRPr sz="1750">
              <a:solidFill>
                <a:schemeClr val="dk1"/>
              </a:solidFill>
              <a:latin typeface="Calibri"/>
              <a:ea typeface="Calibri"/>
              <a:cs typeface="Calibri"/>
              <a:sym typeface="Calibri"/>
            </a:endParaRPr>
          </a:p>
        </p:txBody>
      </p:sp>
      <p:sp>
        <p:nvSpPr>
          <p:cNvPr id="439" name="Google Shape;439;p28"/>
          <p:cNvSpPr/>
          <p:nvPr/>
        </p:nvSpPr>
        <p:spPr>
          <a:xfrm>
            <a:off x="757450" y="6346200"/>
            <a:ext cx="1259100" cy="378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a:solidFill>
                  <a:srgbClr val="AEABAB"/>
                </a:solidFill>
                <a:latin typeface="Montserrat"/>
                <a:ea typeface="Montserrat"/>
                <a:cs typeface="Montserrat"/>
                <a:sym typeface="Montserrat"/>
              </a:rPr>
              <a:t>H2 2026</a:t>
            </a:r>
            <a:endParaRPr>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29"/>
          <p:cNvSpPr txBox="1"/>
          <p:nvPr>
            <p:ph type="title"/>
          </p:nvPr>
        </p:nvSpPr>
        <p:spPr>
          <a:xfrm>
            <a:off x="2152650" y="18256"/>
            <a:ext cx="78867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2600"/>
              <a:buFont typeface="Montserrat"/>
              <a:buNone/>
            </a:pPr>
            <a:r>
              <a:rPr b="1" lang="en-US"/>
              <a:t>2023 PEA Results</a:t>
            </a:r>
            <a:endParaRPr/>
          </a:p>
        </p:txBody>
      </p:sp>
      <p:sp>
        <p:nvSpPr>
          <p:cNvPr id="446" name="Google Shape;446;p29"/>
          <p:cNvSpPr txBox="1"/>
          <p:nvPr>
            <p:ph idx="1" type="body"/>
          </p:nvPr>
        </p:nvSpPr>
        <p:spPr>
          <a:xfrm>
            <a:off x="1123496" y="1518271"/>
            <a:ext cx="7886700" cy="4351338"/>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lnSpc>
                <a:spcPct val="90000"/>
              </a:lnSpc>
              <a:spcBef>
                <a:spcPts val="0"/>
              </a:spcBef>
              <a:spcAft>
                <a:spcPts val="0"/>
              </a:spcAft>
              <a:buClr>
                <a:schemeClr val="dk1"/>
              </a:buClr>
              <a:buSzPct val="100000"/>
              <a:buNone/>
            </a:pPr>
            <a:r>
              <a:rPr b="1" lang="en-US" sz="2400" u="sng"/>
              <a:t>Financial Metrics</a:t>
            </a:r>
            <a:endParaRPr/>
          </a:p>
          <a:p>
            <a:pPr indent="-228600" lvl="0" marL="228600" rtl="0" algn="l">
              <a:lnSpc>
                <a:spcPct val="90000"/>
              </a:lnSpc>
              <a:spcBef>
                <a:spcPts val="1000"/>
              </a:spcBef>
              <a:spcAft>
                <a:spcPts val="0"/>
              </a:spcAft>
              <a:buClr>
                <a:srgbClr val="002060"/>
              </a:buClr>
              <a:buSzPct val="100000"/>
              <a:buChar char="•"/>
            </a:pPr>
            <a:r>
              <a:rPr b="1" lang="en-US" sz="1800">
                <a:solidFill>
                  <a:srgbClr val="002060"/>
                </a:solidFill>
              </a:rPr>
              <a:t>Pre-Tax NPV(5%): </a:t>
            </a:r>
            <a:r>
              <a:rPr lang="en-US" sz="1800">
                <a:solidFill>
                  <a:srgbClr val="002060"/>
                </a:solidFill>
              </a:rPr>
              <a:t>$296M; </a:t>
            </a:r>
            <a:r>
              <a:rPr b="1" lang="en-US" sz="1800">
                <a:solidFill>
                  <a:srgbClr val="002060"/>
                </a:solidFill>
              </a:rPr>
              <a:t>After-Tax:</a:t>
            </a:r>
            <a:r>
              <a:rPr lang="en-US" sz="1800">
                <a:solidFill>
                  <a:srgbClr val="002060"/>
                </a:solidFill>
              </a:rPr>
              <a:t> $140M</a:t>
            </a:r>
            <a:endParaRPr/>
          </a:p>
          <a:p>
            <a:pPr indent="-228600" lvl="0" marL="228600" rtl="0" algn="l">
              <a:lnSpc>
                <a:spcPct val="90000"/>
              </a:lnSpc>
              <a:spcBef>
                <a:spcPts val="1000"/>
              </a:spcBef>
              <a:spcAft>
                <a:spcPts val="0"/>
              </a:spcAft>
              <a:buClr>
                <a:srgbClr val="002060"/>
              </a:buClr>
              <a:buSzPct val="100000"/>
              <a:buChar char="•"/>
            </a:pPr>
            <a:r>
              <a:rPr b="1" lang="en-US" sz="1800">
                <a:solidFill>
                  <a:srgbClr val="002060"/>
                </a:solidFill>
              </a:rPr>
              <a:t>Pre-Tax IRR: </a:t>
            </a:r>
            <a:r>
              <a:rPr lang="en-US" sz="1800">
                <a:solidFill>
                  <a:srgbClr val="002060"/>
                </a:solidFill>
              </a:rPr>
              <a:t>16%; </a:t>
            </a:r>
            <a:r>
              <a:rPr b="1" lang="en-US" sz="1800">
                <a:solidFill>
                  <a:srgbClr val="002060"/>
                </a:solidFill>
              </a:rPr>
              <a:t>After-Tax IRR: </a:t>
            </a:r>
            <a:r>
              <a:rPr lang="en-US" sz="1800">
                <a:solidFill>
                  <a:srgbClr val="002060"/>
                </a:solidFill>
              </a:rPr>
              <a:t>11%</a:t>
            </a:r>
            <a:endParaRPr/>
          </a:p>
          <a:p>
            <a:pPr indent="-228600" lvl="0" marL="228600" rtl="0" algn="l">
              <a:lnSpc>
                <a:spcPct val="90000"/>
              </a:lnSpc>
              <a:spcBef>
                <a:spcPts val="1000"/>
              </a:spcBef>
              <a:spcAft>
                <a:spcPts val="0"/>
              </a:spcAft>
              <a:buClr>
                <a:srgbClr val="002060"/>
              </a:buClr>
              <a:buSzPct val="100000"/>
              <a:buChar char="•"/>
            </a:pPr>
            <a:r>
              <a:rPr b="1" lang="en-US" sz="1800">
                <a:solidFill>
                  <a:srgbClr val="002060"/>
                </a:solidFill>
              </a:rPr>
              <a:t>Pre-Production CAPEX</a:t>
            </a:r>
            <a:r>
              <a:rPr lang="en-US" sz="1800">
                <a:solidFill>
                  <a:srgbClr val="002060"/>
                </a:solidFill>
              </a:rPr>
              <a:t>: $269M</a:t>
            </a:r>
            <a:endParaRPr/>
          </a:p>
          <a:p>
            <a:pPr indent="-228600" lvl="0" marL="228600" rtl="0" algn="l">
              <a:lnSpc>
                <a:spcPct val="90000"/>
              </a:lnSpc>
              <a:spcBef>
                <a:spcPts val="1000"/>
              </a:spcBef>
              <a:spcAft>
                <a:spcPts val="0"/>
              </a:spcAft>
              <a:buClr>
                <a:srgbClr val="002060"/>
              </a:buClr>
              <a:buSzPct val="100000"/>
              <a:buChar char="•"/>
            </a:pPr>
            <a:r>
              <a:rPr b="1" lang="en-US" sz="1800">
                <a:solidFill>
                  <a:srgbClr val="002060"/>
                </a:solidFill>
              </a:rPr>
              <a:t>Average Unit OPEX: </a:t>
            </a:r>
            <a:r>
              <a:rPr lang="en-US" sz="1800">
                <a:solidFill>
                  <a:srgbClr val="002060"/>
                </a:solidFill>
              </a:rPr>
              <a:t>$31/t (value = $71.4/t NSR)</a:t>
            </a:r>
            <a:endParaRPr/>
          </a:p>
          <a:p>
            <a:pPr indent="-228600" lvl="0" marL="228600" rtl="0" algn="l">
              <a:lnSpc>
                <a:spcPct val="90000"/>
              </a:lnSpc>
              <a:spcBef>
                <a:spcPts val="1000"/>
              </a:spcBef>
              <a:spcAft>
                <a:spcPts val="0"/>
              </a:spcAft>
              <a:buClr>
                <a:srgbClr val="002060"/>
              </a:buClr>
              <a:buSzPct val="100000"/>
              <a:buChar char="•"/>
            </a:pPr>
            <a:r>
              <a:rPr b="1" lang="en-US" sz="1800">
                <a:solidFill>
                  <a:srgbClr val="002060"/>
                </a:solidFill>
              </a:rPr>
              <a:t>Metal Prices: </a:t>
            </a:r>
            <a:r>
              <a:rPr lang="en-US" sz="1800">
                <a:solidFill>
                  <a:srgbClr val="002060"/>
                </a:solidFill>
              </a:rPr>
              <a:t>$2,150/oz Pd, $1,050/oz Pt, $4/lb Cu</a:t>
            </a:r>
            <a:endParaRPr/>
          </a:p>
          <a:p>
            <a:pPr indent="-131445" lvl="0" marL="228600" rtl="0" algn="l">
              <a:lnSpc>
                <a:spcPct val="90000"/>
              </a:lnSpc>
              <a:spcBef>
                <a:spcPts val="1000"/>
              </a:spcBef>
              <a:spcAft>
                <a:spcPts val="0"/>
              </a:spcAft>
              <a:buClr>
                <a:schemeClr val="dk1"/>
              </a:buClr>
              <a:buSzPct val="100000"/>
              <a:buNone/>
            </a:pPr>
            <a:r>
              <a:t/>
            </a:r>
            <a:endParaRPr sz="1800"/>
          </a:p>
          <a:p>
            <a:pPr indent="0" lvl="0" marL="0" rtl="0" algn="l">
              <a:lnSpc>
                <a:spcPct val="90000"/>
              </a:lnSpc>
              <a:spcBef>
                <a:spcPts val="1000"/>
              </a:spcBef>
              <a:spcAft>
                <a:spcPts val="0"/>
              </a:spcAft>
              <a:buClr>
                <a:schemeClr val="dk1"/>
              </a:buClr>
              <a:buSzPct val="100000"/>
              <a:buNone/>
            </a:pPr>
            <a:r>
              <a:rPr b="1" lang="en-US" sz="2400" u="sng"/>
              <a:t>Physical Metrics</a:t>
            </a:r>
            <a:endParaRPr/>
          </a:p>
          <a:p>
            <a:pPr indent="-228600" lvl="0" marL="228600" rtl="0" algn="l">
              <a:lnSpc>
                <a:spcPct val="90000"/>
              </a:lnSpc>
              <a:spcBef>
                <a:spcPts val="1000"/>
              </a:spcBef>
              <a:spcAft>
                <a:spcPts val="0"/>
              </a:spcAft>
              <a:buClr>
                <a:srgbClr val="002060"/>
              </a:buClr>
              <a:buSzPct val="100000"/>
              <a:buChar char="•"/>
            </a:pPr>
            <a:r>
              <a:rPr b="1" lang="en-US" sz="1800">
                <a:solidFill>
                  <a:srgbClr val="002060"/>
                </a:solidFill>
              </a:rPr>
              <a:t>Annual Production</a:t>
            </a:r>
            <a:r>
              <a:rPr lang="en-US" sz="1800">
                <a:solidFill>
                  <a:srgbClr val="002060"/>
                </a:solidFill>
              </a:rPr>
              <a:t>: 2.5 Mt process plant feed</a:t>
            </a:r>
            <a:endParaRPr/>
          </a:p>
          <a:p>
            <a:pPr indent="-228600" lvl="0" marL="228600" rtl="0" algn="l">
              <a:lnSpc>
                <a:spcPct val="90000"/>
              </a:lnSpc>
              <a:spcBef>
                <a:spcPts val="1000"/>
              </a:spcBef>
              <a:spcAft>
                <a:spcPts val="0"/>
              </a:spcAft>
              <a:buClr>
                <a:srgbClr val="002060"/>
              </a:buClr>
              <a:buSzPct val="100000"/>
              <a:buChar char="•"/>
            </a:pPr>
            <a:r>
              <a:rPr b="1" lang="en-US" sz="1800">
                <a:solidFill>
                  <a:srgbClr val="002060"/>
                </a:solidFill>
              </a:rPr>
              <a:t>Average Grade: </a:t>
            </a:r>
            <a:r>
              <a:rPr lang="en-US" sz="1800">
                <a:solidFill>
                  <a:srgbClr val="002060"/>
                </a:solidFill>
              </a:rPr>
              <a:t>1.19 g/t PdEq</a:t>
            </a:r>
            <a:endParaRPr/>
          </a:p>
          <a:p>
            <a:pPr indent="-228600" lvl="0" marL="228600" rtl="0" algn="l">
              <a:lnSpc>
                <a:spcPct val="90000"/>
              </a:lnSpc>
              <a:spcBef>
                <a:spcPts val="1000"/>
              </a:spcBef>
              <a:spcAft>
                <a:spcPts val="0"/>
              </a:spcAft>
              <a:buClr>
                <a:srgbClr val="002060"/>
              </a:buClr>
              <a:buSzPct val="100000"/>
              <a:buChar char="•"/>
            </a:pPr>
            <a:r>
              <a:rPr b="1" lang="en-US" sz="1800">
                <a:solidFill>
                  <a:srgbClr val="002060"/>
                </a:solidFill>
              </a:rPr>
              <a:t>Process Recovery: </a:t>
            </a:r>
            <a:r>
              <a:rPr lang="en-US" sz="1800">
                <a:solidFill>
                  <a:srgbClr val="002060"/>
                </a:solidFill>
              </a:rPr>
              <a:t>71% Pd</a:t>
            </a:r>
            <a:endParaRPr/>
          </a:p>
          <a:p>
            <a:pPr indent="-228600" lvl="0" marL="228600" rtl="0" algn="l">
              <a:lnSpc>
                <a:spcPct val="90000"/>
              </a:lnSpc>
              <a:spcBef>
                <a:spcPts val="1000"/>
              </a:spcBef>
              <a:spcAft>
                <a:spcPts val="0"/>
              </a:spcAft>
              <a:buClr>
                <a:srgbClr val="002060"/>
              </a:buClr>
              <a:buSzPct val="100000"/>
              <a:buChar char="•"/>
            </a:pPr>
            <a:r>
              <a:rPr b="1" lang="en-US" sz="1800">
                <a:solidFill>
                  <a:srgbClr val="002060"/>
                </a:solidFill>
              </a:rPr>
              <a:t>Annual Payable Metal:  </a:t>
            </a:r>
            <a:r>
              <a:rPr lang="en-US" sz="1800">
                <a:solidFill>
                  <a:srgbClr val="002060"/>
                </a:solidFill>
              </a:rPr>
              <a:t>47,400 oz Pd</a:t>
            </a:r>
            <a:endParaRPr/>
          </a:p>
          <a:p>
            <a:pPr indent="-228600" lvl="0" marL="228600" rtl="0" algn="l">
              <a:lnSpc>
                <a:spcPct val="90000"/>
              </a:lnSpc>
              <a:spcBef>
                <a:spcPts val="1000"/>
              </a:spcBef>
              <a:spcAft>
                <a:spcPts val="0"/>
              </a:spcAft>
              <a:buClr>
                <a:srgbClr val="002060"/>
              </a:buClr>
              <a:buSzPct val="100000"/>
              <a:buChar char="•"/>
            </a:pPr>
            <a:r>
              <a:rPr b="1" lang="en-US" sz="1800">
                <a:solidFill>
                  <a:srgbClr val="002060"/>
                </a:solidFill>
              </a:rPr>
              <a:t>Total Tonnes Processed: </a:t>
            </a:r>
            <a:r>
              <a:rPr lang="en-US" sz="1800">
                <a:solidFill>
                  <a:srgbClr val="002060"/>
                </a:solidFill>
              </a:rPr>
              <a:t>38.6 Mt</a:t>
            </a:r>
            <a:endParaRPr/>
          </a:p>
          <a:p>
            <a:pPr indent="-228600" lvl="0" marL="228600" rtl="0" algn="l">
              <a:lnSpc>
                <a:spcPct val="90000"/>
              </a:lnSpc>
              <a:spcBef>
                <a:spcPts val="1000"/>
              </a:spcBef>
              <a:spcAft>
                <a:spcPts val="0"/>
              </a:spcAft>
              <a:buClr>
                <a:srgbClr val="002060"/>
              </a:buClr>
              <a:buSzPct val="100000"/>
              <a:buChar char="•"/>
            </a:pPr>
            <a:r>
              <a:rPr b="1" lang="en-US" sz="1800">
                <a:solidFill>
                  <a:srgbClr val="002060"/>
                </a:solidFill>
              </a:rPr>
              <a:t>Life of Mine: </a:t>
            </a:r>
            <a:r>
              <a:rPr lang="en-US" sz="1800">
                <a:solidFill>
                  <a:srgbClr val="002060"/>
                </a:solidFill>
              </a:rPr>
              <a:t>16 years</a:t>
            </a:r>
            <a:endParaRPr/>
          </a:p>
          <a:p>
            <a:pPr indent="0" lvl="0" marL="0" rtl="0" algn="l">
              <a:lnSpc>
                <a:spcPct val="90000"/>
              </a:lnSpc>
              <a:spcBef>
                <a:spcPts val="1000"/>
              </a:spcBef>
              <a:spcAft>
                <a:spcPts val="0"/>
              </a:spcAft>
              <a:buClr>
                <a:schemeClr val="dk1"/>
              </a:buClr>
              <a:buSzPct val="100000"/>
              <a:buNone/>
            </a:pPr>
            <a:r>
              <a:t/>
            </a:r>
            <a:endParaRPr sz="1800"/>
          </a:p>
        </p:txBody>
      </p:sp>
      <p:pic>
        <p:nvPicPr>
          <p:cNvPr id="447" name="Google Shape;447;p29"/>
          <p:cNvPicPr preferRelativeResize="0"/>
          <p:nvPr/>
        </p:nvPicPr>
        <p:blipFill rotWithShape="1">
          <a:blip r:embed="rId3">
            <a:alphaModFix/>
          </a:blip>
          <a:srcRect b="0" l="0" r="0" t="0"/>
          <a:stretch/>
        </p:blipFill>
        <p:spPr>
          <a:xfrm>
            <a:off x="7125155" y="3821785"/>
            <a:ext cx="3982800" cy="2018022"/>
          </a:xfrm>
          <a:prstGeom prst="rect">
            <a:avLst/>
          </a:prstGeom>
          <a:noFill/>
          <a:ln>
            <a:noFill/>
          </a:ln>
        </p:spPr>
      </p:pic>
      <p:pic>
        <p:nvPicPr>
          <p:cNvPr id="448" name="Google Shape;448;p29"/>
          <p:cNvPicPr preferRelativeResize="0"/>
          <p:nvPr/>
        </p:nvPicPr>
        <p:blipFill rotWithShape="1">
          <a:blip r:embed="rId4">
            <a:alphaModFix/>
          </a:blip>
          <a:srcRect b="0" l="0" r="0" t="0"/>
          <a:stretch/>
        </p:blipFill>
        <p:spPr>
          <a:xfrm>
            <a:off x="7125155" y="1226793"/>
            <a:ext cx="3949010" cy="2168719"/>
          </a:xfrm>
          <a:prstGeom prst="rect">
            <a:avLst/>
          </a:prstGeom>
          <a:noFill/>
          <a:ln>
            <a:noFill/>
          </a:ln>
        </p:spPr>
      </p:pic>
      <p:sp>
        <p:nvSpPr>
          <p:cNvPr id="449" name="Google Shape;449;p29"/>
          <p:cNvSpPr txBox="1"/>
          <p:nvPr/>
        </p:nvSpPr>
        <p:spPr>
          <a:xfrm>
            <a:off x="8441563" y="3683284"/>
            <a:ext cx="1316194"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dk1"/>
                </a:solidFill>
                <a:latin typeface="Calibri"/>
                <a:ea typeface="Calibri"/>
                <a:cs typeface="Calibri"/>
                <a:sym typeface="Calibri"/>
              </a:rPr>
              <a:t>Operating Margin</a:t>
            </a:r>
            <a:endParaRPr/>
          </a:p>
        </p:txBody>
      </p:sp>
      <p:sp>
        <p:nvSpPr>
          <p:cNvPr id="450" name="Google Shape;450;p29"/>
          <p:cNvSpPr txBox="1"/>
          <p:nvPr>
            <p:ph idx="12" type="sldNum"/>
          </p:nvPr>
        </p:nvSpPr>
        <p:spPr>
          <a:xfrm>
            <a:off x="10030903" y="6364303"/>
            <a:ext cx="341409"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050"/>
              <a:t>‹#›</a:t>
            </a:fld>
            <a:endParaRPr sz="1050"/>
          </a:p>
        </p:txBody>
      </p:sp>
      <p:sp>
        <p:nvSpPr>
          <p:cNvPr id="451" name="Google Shape;451;p29"/>
          <p:cNvSpPr/>
          <p:nvPr/>
        </p:nvSpPr>
        <p:spPr>
          <a:xfrm>
            <a:off x="757450" y="6346200"/>
            <a:ext cx="1259100" cy="378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a:solidFill>
                  <a:srgbClr val="AEABAB"/>
                </a:solidFill>
                <a:latin typeface="Montserrat"/>
                <a:ea typeface="Montserrat"/>
                <a:cs typeface="Montserrat"/>
                <a:sym typeface="Montserrat"/>
              </a:rPr>
              <a:t>H2 2026</a:t>
            </a:r>
            <a:endParaRPr>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30"/>
          <p:cNvSpPr txBox="1"/>
          <p:nvPr>
            <p:ph type="title"/>
          </p:nvPr>
        </p:nvSpPr>
        <p:spPr>
          <a:xfrm>
            <a:off x="5055476" y="10403"/>
            <a:ext cx="4983874"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Montserrat"/>
              <a:buNone/>
            </a:pPr>
            <a:r>
              <a:rPr lang="en-US" sz="4000"/>
              <a:t>New PEA: Site Layout Plan</a:t>
            </a:r>
            <a:endParaRPr/>
          </a:p>
        </p:txBody>
      </p:sp>
      <p:sp>
        <p:nvSpPr>
          <p:cNvPr id="457" name="Google Shape;457;p30"/>
          <p:cNvSpPr txBox="1"/>
          <p:nvPr/>
        </p:nvSpPr>
        <p:spPr>
          <a:xfrm>
            <a:off x="5959616" y="1335966"/>
            <a:ext cx="2207464" cy="3693319"/>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n-US" sz="1800" u="sng">
                <a:solidFill>
                  <a:schemeClr val="dk1"/>
                </a:solidFill>
                <a:latin typeface="Calibri"/>
                <a:ea typeface="Calibri"/>
                <a:cs typeface="Calibri"/>
                <a:sym typeface="Calibri"/>
              </a:rPr>
              <a:t>Project Components</a:t>
            </a:r>
            <a:endParaRPr/>
          </a:p>
          <a:p>
            <a:pPr indent="-285750" lvl="0" marL="285750" marR="0" rtl="0" algn="l">
              <a:lnSpc>
                <a:spcPct val="150000"/>
              </a:lnSpc>
              <a:spcBef>
                <a:spcPts val="0"/>
              </a:spcBef>
              <a:spcAft>
                <a:spcPts val="0"/>
              </a:spcAft>
              <a:buClr>
                <a:srgbClr val="002060"/>
              </a:buClr>
              <a:buSzPts val="1800"/>
              <a:buFont typeface="Arial"/>
              <a:buChar char="•"/>
            </a:pPr>
            <a:r>
              <a:rPr lang="en-US" sz="1800">
                <a:solidFill>
                  <a:srgbClr val="002060"/>
                </a:solidFill>
                <a:latin typeface="Calibri"/>
                <a:ea typeface="Calibri"/>
                <a:cs typeface="Calibri"/>
                <a:sym typeface="Calibri"/>
              </a:rPr>
              <a:t>5 OP Mines</a:t>
            </a:r>
            <a:endParaRPr/>
          </a:p>
          <a:p>
            <a:pPr indent="-285750" lvl="0" marL="285750" marR="0" rtl="0" algn="l">
              <a:lnSpc>
                <a:spcPct val="150000"/>
              </a:lnSpc>
              <a:spcBef>
                <a:spcPts val="0"/>
              </a:spcBef>
              <a:spcAft>
                <a:spcPts val="0"/>
              </a:spcAft>
              <a:buClr>
                <a:srgbClr val="002060"/>
              </a:buClr>
              <a:buSzPts val="1800"/>
              <a:buFont typeface="Arial"/>
              <a:buChar char="•"/>
            </a:pPr>
            <a:r>
              <a:rPr lang="en-US" sz="1800">
                <a:solidFill>
                  <a:srgbClr val="002060"/>
                </a:solidFill>
                <a:latin typeface="Calibri"/>
                <a:ea typeface="Calibri"/>
                <a:cs typeface="Calibri"/>
                <a:sym typeface="Calibri"/>
              </a:rPr>
              <a:t>2 UG Mines</a:t>
            </a:r>
            <a:endParaRPr/>
          </a:p>
          <a:p>
            <a:pPr indent="-285750" lvl="0" marL="285750" marR="0" rtl="0" algn="l">
              <a:lnSpc>
                <a:spcPct val="150000"/>
              </a:lnSpc>
              <a:spcBef>
                <a:spcPts val="0"/>
              </a:spcBef>
              <a:spcAft>
                <a:spcPts val="0"/>
              </a:spcAft>
              <a:buClr>
                <a:srgbClr val="002060"/>
              </a:buClr>
              <a:buSzPts val="1800"/>
              <a:buFont typeface="Arial"/>
              <a:buChar char="•"/>
            </a:pPr>
            <a:r>
              <a:rPr lang="en-US" sz="1800">
                <a:solidFill>
                  <a:srgbClr val="002060"/>
                </a:solidFill>
                <a:latin typeface="Calibri"/>
                <a:ea typeface="Calibri"/>
                <a:cs typeface="Calibri"/>
                <a:sym typeface="Calibri"/>
              </a:rPr>
              <a:t>3 Waste Rock Piles</a:t>
            </a:r>
            <a:endParaRPr/>
          </a:p>
          <a:p>
            <a:pPr indent="-285750" lvl="0" marL="285750" marR="0" rtl="0" algn="l">
              <a:lnSpc>
                <a:spcPct val="150000"/>
              </a:lnSpc>
              <a:spcBef>
                <a:spcPts val="0"/>
              </a:spcBef>
              <a:spcAft>
                <a:spcPts val="0"/>
              </a:spcAft>
              <a:buClr>
                <a:srgbClr val="002060"/>
              </a:buClr>
              <a:buSzPts val="1800"/>
              <a:buFont typeface="Arial"/>
              <a:buChar char="•"/>
            </a:pPr>
            <a:r>
              <a:rPr lang="en-US" sz="1800">
                <a:solidFill>
                  <a:srgbClr val="002060"/>
                </a:solidFill>
                <a:latin typeface="Calibri"/>
                <a:ea typeface="Calibri"/>
                <a:cs typeface="Calibri"/>
                <a:sym typeface="Calibri"/>
              </a:rPr>
              <a:t>1 Overburden Pile</a:t>
            </a:r>
            <a:endParaRPr/>
          </a:p>
          <a:p>
            <a:pPr indent="-285750" lvl="0" marL="285750" marR="0" rtl="0" algn="l">
              <a:lnSpc>
                <a:spcPct val="150000"/>
              </a:lnSpc>
              <a:spcBef>
                <a:spcPts val="0"/>
              </a:spcBef>
              <a:spcAft>
                <a:spcPts val="0"/>
              </a:spcAft>
              <a:buClr>
                <a:srgbClr val="002060"/>
              </a:buClr>
              <a:buSzPts val="1800"/>
              <a:buFont typeface="Arial"/>
              <a:buChar char="•"/>
            </a:pPr>
            <a:r>
              <a:rPr lang="en-US" sz="1800">
                <a:solidFill>
                  <a:srgbClr val="002060"/>
                </a:solidFill>
                <a:latin typeface="Calibri"/>
                <a:ea typeface="Calibri"/>
                <a:cs typeface="Calibri"/>
                <a:sym typeface="Calibri"/>
              </a:rPr>
              <a:t>1 Stockpile</a:t>
            </a:r>
            <a:endParaRPr/>
          </a:p>
          <a:p>
            <a:pPr indent="-285750" lvl="0" marL="285750" marR="0" rtl="0" algn="l">
              <a:lnSpc>
                <a:spcPct val="150000"/>
              </a:lnSpc>
              <a:spcBef>
                <a:spcPts val="0"/>
              </a:spcBef>
              <a:spcAft>
                <a:spcPts val="0"/>
              </a:spcAft>
              <a:buClr>
                <a:srgbClr val="002060"/>
              </a:buClr>
              <a:buSzPts val="1800"/>
              <a:buFont typeface="Arial"/>
              <a:buChar char="•"/>
            </a:pPr>
            <a:r>
              <a:rPr lang="en-US" sz="1800">
                <a:solidFill>
                  <a:srgbClr val="002060"/>
                </a:solidFill>
                <a:latin typeface="Calibri"/>
                <a:ea typeface="Calibri"/>
                <a:cs typeface="Calibri"/>
                <a:sym typeface="Calibri"/>
              </a:rPr>
              <a:t>1 Tailings Facility</a:t>
            </a:r>
            <a:endParaRPr/>
          </a:p>
          <a:p>
            <a:pPr indent="-285750" lvl="0" marL="285750" marR="0" rtl="0" algn="l">
              <a:lnSpc>
                <a:spcPct val="150000"/>
              </a:lnSpc>
              <a:spcBef>
                <a:spcPts val="0"/>
              </a:spcBef>
              <a:spcAft>
                <a:spcPts val="0"/>
              </a:spcAft>
              <a:buClr>
                <a:srgbClr val="002060"/>
              </a:buClr>
              <a:buSzPts val="1800"/>
              <a:buFont typeface="Arial"/>
              <a:buChar char="•"/>
            </a:pPr>
            <a:r>
              <a:rPr lang="en-US" sz="1800">
                <a:solidFill>
                  <a:srgbClr val="002060"/>
                </a:solidFill>
                <a:latin typeface="Calibri"/>
                <a:ea typeface="Calibri"/>
                <a:cs typeface="Calibri"/>
                <a:sym typeface="Calibri"/>
              </a:rPr>
              <a:t>1 Processing Plant</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58" name="Google Shape;458;p30"/>
          <p:cNvSpPr txBox="1"/>
          <p:nvPr/>
        </p:nvSpPr>
        <p:spPr>
          <a:xfrm>
            <a:off x="8460379" y="4276613"/>
            <a:ext cx="2684911" cy="1797928"/>
          </a:xfrm>
          <a:prstGeom prst="rect">
            <a:avLst/>
          </a:prstGeom>
          <a:noFill/>
          <a:ln>
            <a:noFill/>
          </a:ln>
        </p:spPr>
        <p:txBody>
          <a:bodyPr anchorCtr="0" anchor="t" bIns="45700" lIns="91425" spcFirstLastPara="1" rIns="91425" wrap="square" tIns="45700">
            <a:spAutoFit/>
          </a:bodyPr>
          <a:lstStyle/>
          <a:p>
            <a:pPr indent="0" lvl="0" marL="0" marR="0" rtl="0" algn="l">
              <a:lnSpc>
                <a:spcPct val="125000"/>
              </a:lnSpc>
              <a:spcBef>
                <a:spcPts val="0"/>
              </a:spcBef>
              <a:spcAft>
                <a:spcPts val="0"/>
              </a:spcAft>
              <a:buNone/>
            </a:pPr>
            <a:r>
              <a:rPr b="1" lang="en-US" sz="1800" u="sng">
                <a:solidFill>
                  <a:schemeClr val="dk1"/>
                </a:solidFill>
                <a:latin typeface="Calibri"/>
                <a:ea typeface="Calibri"/>
                <a:cs typeface="Calibri"/>
                <a:sym typeface="Calibri"/>
              </a:rPr>
              <a:t>Compared to 2019 PEA</a:t>
            </a:r>
            <a:endParaRPr/>
          </a:p>
          <a:p>
            <a:pPr indent="-285750" lvl="0" marL="285750" marR="0" rtl="0" algn="l">
              <a:lnSpc>
                <a:spcPct val="125000"/>
              </a:lnSpc>
              <a:spcBef>
                <a:spcPts val="0"/>
              </a:spcBef>
              <a:spcAft>
                <a:spcPts val="0"/>
              </a:spcAft>
              <a:buClr>
                <a:srgbClr val="002060"/>
              </a:buClr>
              <a:buSzPts val="1800"/>
              <a:buFont typeface="Arial"/>
              <a:buChar char="•"/>
            </a:pPr>
            <a:r>
              <a:rPr lang="en-US" sz="1800">
                <a:solidFill>
                  <a:srgbClr val="002060"/>
                </a:solidFill>
                <a:latin typeface="Calibri"/>
                <a:ea typeface="Calibri"/>
                <a:cs typeface="Calibri"/>
                <a:sym typeface="Calibri"/>
              </a:rPr>
              <a:t>Smaller operation</a:t>
            </a:r>
            <a:endParaRPr/>
          </a:p>
          <a:p>
            <a:pPr indent="-285750" lvl="0" marL="285750" marR="0" rtl="0" algn="l">
              <a:lnSpc>
                <a:spcPct val="125000"/>
              </a:lnSpc>
              <a:spcBef>
                <a:spcPts val="0"/>
              </a:spcBef>
              <a:spcAft>
                <a:spcPts val="0"/>
              </a:spcAft>
              <a:buClr>
                <a:srgbClr val="002060"/>
              </a:buClr>
              <a:buSzPts val="1800"/>
              <a:buFont typeface="Arial"/>
              <a:buChar char="•"/>
            </a:pPr>
            <a:r>
              <a:rPr lang="en-US" sz="1800">
                <a:solidFill>
                  <a:srgbClr val="002060"/>
                </a:solidFill>
                <a:latin typeface="Calibri"/>
                <a:ea typeface="Calibri"/>
                <a:cs typeface="Calibri"/>
                <a:sym typeface="Calibri"/>
              </a:rPr>
              <a:t>Lower CAPEX</a:t>
            </a:r>
            <a:endParaRPr/>
          </a:p>
          <a:p>
            <a:pPr indent="-285750" lvl="0" marL="285750" marR="0" rtl="0" algn="l">
              <a:lnSpc>
                <a:spcPct val="125000"/>
              </a:lnSpc>
              <a:spcBef>
                <a:spcPts val="0"/>
              </a:spcBef>
              <a:spcAft>
                <a:spcPts val="0"/>
              </a:spcAft>
              <a:buClr>
                <a:srgbClr val="002060"/>
              </a:buClr>
              <a:buSzPts val="1800"/>
              <a:buFont typeface="Arial"/>
              <a:buChar char="•"/>
            </a:pPr>
            <a:r>
              <a:rPr lang="en-US" sz="1800">
                <a:solidFill>
                  <a:srgbClr val="002060"/>
                </a:solidFill>
                <a:latin typeface="Calibri"/>
                <a:ea typeface="Calibri"/>
                <a:cs typeface="Calibri"/>
                <a:sym typeface="Calibri"/>
              </a:rPr>
              <a:t>Reduced environmental footprint</a:t>
            </a:r>
            <a:endParaRPr/>
          </a:p>
        </p:txBody>
      </p:sp>
      <p:sp>
        <p:nvSpPr>
          <p:cNvPr id="459" name="Google Shape;459;p30"/>
          <p:cNvSpPr txBox="1"/>
          <p:nvPr>
            <p:ph idx="12" type="sldNum"/>
          </p:nvPr>
        </p:nvSpPr>
        <p:spPr>
          <a:xfrm>
            <a:off x="10196376" y="6404059"/>
            <a:ext cx="301653"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050"/>
              <a:t>‹#›</a:t>
            </a:fld>
            <a:endParaRPr sz="1050"/>
          </a:p>
        </p:txBody>
      </p:sp>
      <p:pic>
        <p:nvPicPr>
          <p:cNvPr id="460" name="Google Shape;460;p30"/>
          <p:cNvPicPr preferRelativeResize="0"/>
          <p:nvPr/>
        </p:nvPicPr>
        <p:blipFill rotWithShape="1">
          <a:blip r:embed="rId3">
            <a:alphaModFix/>
          </a:blip>
          <a:srcRect b="0" l="0" r="0" t="0"/>
          <a:stretch/>
        </p:blipFill>
        <p:spPr>
          <a:xfrm>
            <a:off x="110800" y="147146"/>
            <a:ext cx="5555517" cy="5738210"/>
          </a:xfrm>
          <a:prstGeom prst="rect">
            <a:avLst/>
          </a:prstGeom>
          <a:noFill/>
          <a:ln>
            <a:noFill/>
          </a:ln>
        </p:spPr>
      </p:pic>
      <p:sp>
        <p:nvSpPr>
          <p:cNvPr id="461" name="Google Shape;461;p30"/>
          <p:cNvSpPr/>
          <p:nvPr/>
        </p:nvSpPr>
        <p:spPr>
          <a:xfrm>
            <a:off x="757450" y="6346200"/>
            <a:ext cx="1259100" cy="378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a:solidFill>
                  <a:srgbClr val="AEABAB"/>
                </a:solidFill>
                <a:latin typeface="Montserrat"/>
                <a:ea typeface="Montserrat"/>
                <a:cs typeface="Montserrat"/>
                <a:sym typeface="Montserrat"/>
              </a:rPr>
              <a:t>H2 2026</a:t>
            </a:r>
            <a:endParaRPr>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31"/>
          <p:cNvSpPr txBox="1"/>
          <p:nvPr>
            <p:ph type="title"/>
          </p:nvPr>
        </p:nvSpPr>
        <p:spPr>
          <a:xfrm>
            <a:off x="8596314" y="584377"/>
            <a:ext cx="3595686" cy="1151578"/>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1800"/>
              <a:buFont typeface="Montserrat"/>
              <a:buNone/>
            </a:pPr>
            <a:r>
              <a:rPr b="1" lang="en-US" sz="1800"/>
              <a:t>PLATSOL™: What is it?</a:t>
            </a:r>
            <a:endParaRPr/>
          </a:p>
        </p:txBody>
      </p:sp>
      <p:pic>
        <p:nvPicPr>
          <p:cNvPr id="467" name="Google Shape;467;p31"/>
          <p:cNvPicPr preferRelativeResize="0"/>
          <p:nvPr/>
        </p:nvPicPr>
        <p:blipFill rotWithShape="1">
          <a:blip r:embed="rId3">
            <a:alphaModFix/>
          </a:blip>
          <a:srcRect b="0" l="0" r="0" t="0"/>
          <a:stretch/>
        </p:blipFill>
        <p:spPr>
          <a:xfrm>
            <a:off x="458570" y="439860"/>
            <a:ext cx="3336325" cy="5490686"/>
          </a:xfrm>
          <a:prstGeom prst="rect">
            <a:avLst/>
          </a:prstGeom>
          <a:noFill/>
          <a:ln cap="flat" cmpd="sng" w="9525">
            <a:solidFill>
              <a:schemeClr val="dk1"/>
            </a:solidFill>
            <a:prstDash val="solid"/>
            <a:round/>
            <a:headEnd len="sm" w="sm" type="none"/>
            <a:tailEnd len="sm" w="sm" type="none"/>
          </a:ln>
        </p:spPr>
      </p:pic>
      <p:pic>
        <p:nvPicPr>
          <p:cNvPr id="468" name="Google Shape;468;p31"/>
          <p:cNvPicPr preferRelativeResize="0"/>
          <p:nvPr/>
        </p:nvPicPr>
        <p:blipFill rotWithShape="1">
          <a:blip r:embed="rId4">
            <a:alphaModFix/>
          </a:blip>
          <a:srcRect b="0" l="0" r="0" t="0"/>
          <a:stretch/>
        </p:blipFill>
        <p:spPr>
          <a:xfrm>
            <a:off x="3971755" y="439862"/>
            <a:ext cx="4657697" cy="3313432"/>
          </a:xfrm>
          <a:prstGeom prst="rect">
            <a:avLst/>
          </a:prstGeom>
          <a:noFill/>
          <a:ln cap="flat" cmpd="sng" w="9525">
            <a:solidFill>
              <a:schemeClr val="dk1"/>
            </a:solidFill>
            <a:prstDash val="solid"/>
            <a:round/>
            <a:headEnd len="sm" w="sm" type="none"/>
            <a:tailEnd len="sm" w="sm" type="none"/>
          </a:ln>
        </p:spPr>
      </p:pic>
      <p:sp>
        <p:nvSpPr>
          <p:cNvPr id="469" name="Google Shape;469;p31"/>
          <p:cNvSpPr txBox="1"/>
          <p:nvPr/>
        </p:nvSpPr>
        <p:spPr>
          <a:xfrm>
            <a:off x="3881212" y="3762675"/>
            <a:ext cx="4918660" cy="52322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US" sz="1400">
                <a:solidFill>
                  <a:schemeClr val="dk1"/>
                </a:solidFill>
                <a:latin typeface="Calibri"/>
                <a:ea typeface="Calibri"/>
                <a:cs typeface="Calibri"/>
                <a:sym typeface="Calibri"/>
              </a:rPr>
              <a:t>Source:</a:t>
            </a:r>
            <a:r>
              <a:rPr lang="en-US" sz="1400">
                <a:solidFill>
                  <a:schemeClr val="dk1"/>
                </a:solidFill>
                <a:latin typeface="Calibri"/>
                <a:ea typeface="Calibri"/>
                <a:cs typeface="Calibri"/>
                <a:sym typeface="Calibri"/>
              </a:rPr>
              <a:t> </a:t>
            </a:r>
            <a:r>
              <a:rPr b="1" lang="en-US" sz="1400">
                <a:solidFill>
                  <a:srgbClr val="FF0000"/>
                </a:solidFill>
                <a:latin typeface="Calibri"/>
                <a:ea typeface="Calibri"/>
                <a:cs typeface="Calibri"/>
                <a:sym typeface="Calibri"/>
              </a:rPr>
              <a:t>SGS Mineral Services</a:t>
            </a:r>
            <a:r>
              <a:rPr lang="en-US" sz="1400">
                <a:solidFill>
                  <a:schemeClr val="dk1"/>
                </a:solidFill>
                <a:latin typeface="Calibri"/>
                <a:ea typeface="Calibri"/>
                <a:cs typeface="Calibri"/>
                <a:sym typeface="Calibri"/>
              </a:rPr>
              <a:t>. </a:t>
            </a:r>
            <a:endParaRPr/>
          </a:p>
          <a:p>
            <a:pPr indent="0" lvl="0" marL="0" marR="0" rtl="0" algn="just">
              <a:spcBef>
                <a:spcPts val="0"/>
              </a:spcBef>
              <a:spcAft>
                <a:spcPts val="0"/>
              </a:spcAft>
              <a:buNone/>
            </a:pPr>
            <a:r>
              <a:rPr lang="en-US" sz="1400">
                <a:solidFill>
                  <a:schemeClr val="accent1"/>
                </a:solidFill>
                <a:latin typeface="Calibri"/>
                <a:ea typeface="Calibri"/>
                <a:cs typeface="Calibri"/>
                <a:sym typeface="Calibri"/>
              </a:rPr>
              <a:t>PLATSOL</a:t>
            </a:r>
            <a:r>
              <a:rPr lang="en-US" sz="1400">
                <a:solidFill>
                  <a:srgbClr val="FF0000"/>
                </a:solidFill>
                <a:latin typeface="Calibri"/>
                <a:ea typeface="Calibri"/>
                <a:cs typeface="Calibri"/>
                <a:sym typeface="Calibri"/>
              </a:rPr>
              <a:t>™ process provides a viable alternative to smelting.</a:t>
            </a:r>
            <a:endParaRPr sz="1400">
              <a:solidFill>
                <a:srgbClr val="000000"/>
              </a:solidFill>
              <a:latin typeface="Calibri"/>
              <a:ea typeface="Calibri"/>
              <a:cs typeface="Calibri"/>
              <a:sym typeface="Calibri"/>
            </a:endParaRPr>
          </a:p>
        </p:txBody>
      </p:sp>
      <p:sp>
        <p:nvSpPr>
          <p:cNvPr id="470" name="Google Shape;470;p31"/>
          <p:cNvSpPr txBox="1"/>
          <p:nvPr/>
        </p:nvSpPr>
        <p:spPr>
          <a:xfrm>
            <a:off x="372250" y="5958313"/>
            <a:ext cx="3508962"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Calibri"/>
                <a:ea typeface="Calibri"/>
                <a:cs typeface="Calibri"/>
                <a:sym typeface="Calibri"/>
              </a:rPr>
              <a:t>Conceptual flowsheet for gold, PGM and base metal recovery from sulphide concentrate.</a:t>
            </a:r>
            <a:endParaRPr/>
          </a:p>
        </p:txBody>
      </p:sp>
      <p:pic>
        <p:nvPicPr>
          <p:cNvPr id="471" name="Google Shape;471;p31"/>
          <p:cNvPicPr preferRelativeResize="0"/>
          <p:nvPr/>
        </p:nvPicPr>
        <p:blipFill rotWithShape="1">
          <a:blip r:embed="rId5">
            <a:alphaModFix/>
          </a:blip>
          <a:srcRect b="15521" l="0" r="0" t="0"/>
          <a:stretch/>
        </p:blipFill>
        <p:spPr>
          <a:xfrm>
            <a:off x="4342502" y="4295277"/>
            <a:ext cx="4184248" cy="1976333"/>
          </a:xfrm>
          <a:prstGeom prst="rect">
            <a:avLst/>
          </a:prstGeom>
          <a:noFill/>
          <a:ln cap="flat" cmpd="sng" w="9525">
            <a:solidFill>
              <a:schemeClr val="dk1"/>
            </a:solidFill>
            <a:prstDash val="solid"/>
            <a:round/>
            <a:headEnd len="sm" w="sm" type="none"/>
            <a:tailEnd len="sm" w="sm" type="none"/>
          </a:ln>
        </p:spPr>
      </p:pic>
      <p:sp>
        <p:nvSpPr>
          <p:cNvPr id="472" name="Google Shape;472;p31"/>
          <p:cNvSpPr txBox="1"/>
          <p:nvPr>
            <p:ph idx="12" type="sldNum"/>
          </p:nvPr>
        </p:nvSpPr>
        <p:spPr>
          <a:xfrm>
            <a:off x="8634294" y="5999000"/>
            <a:ext cx="341395"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050"/>
              <a:t>‹#›</a:t>
            </a:fld>
            <a:endParaRPr sz="1050"/>
          </a:p>
        </p:txBody>
      </p:sp>
      <p:sp>
        <p:nvSpPr>
          <p:cNvPr id="473" name="Google Shape;473;p31"/>
          <p:cNvSpPr txBox="1"/>
          <p:nvPr/>
        </p:nvSpPr>
        <p:spPr>
          <a:xfrm>
            <a:off x="4342503" y="5977719"/>
            <a:ext cx="2167901"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lt1"/>
                </a:solidFill>
                <a:latin typeface="Calibri"/>
                <a:ea typeface="Calibri"/>
                <a:cs typeface="Calibri"/>
                <a:sym typeface="Calibri"/>
              </a:rPr>
              <a:t>Conceptual Plant (Outotec)</a:t>
            </a:r>
            <a:endParaRPr/>
          </a:p>
        </p:txBody>
      </p:sp>
      <p:sp>
        <p:nvSpPr>
          <p:cNvPr id="474" name="Google Shape;474;p31"/>
          <p:cNvSpPr txBox="1"/>
          <p:nvPr/>
        </p:nvSpPr>
        <p:spPr>
          <a:xfrm>
            <a:off x="8988040" y="1342781"/>
            <a:ext cx="3122444" cy="4822859"/>
          </a:xfrm>
          <a:prstGeom prst="rect">
            <a:avLst/>
          </a:prstGeom>
          <a:noFill/>
          <a:ln>
            <a:noFill/>
          </a:ln>
        </p:spPr>
        <p:txBody>
          <a:bodyPr anchorCtr="0" anchor="t" bIns="45700" lIns="91425" spcFirstLastPara="1" rIns="91425" wrap="square" tIns="45700">
            <a:spAutoFit/>
          </a:bodyPr>
          <a:lstStyle/>
          <a:p>
            <a:pPr indent="-228600" lvl="0" marL="228600" marR="0" rtl="0" algn="l">
              <a:lnSpc>
                <a:spcPct val="90000"/>
              </a:lnSpc>
              <a:spcBef>
                <a:spcPts val="0"/>
              </a:spcBef>
              <a:spcAft>
                <a:spcPts val="0"/>
              </a:spcAft>
              <a:buClr>
                <a:schemeClr val="dk2"/>
              </a:buClr>
              <a:buSzPts val="1300"/>
              <a:buFont typeface="Arial"/>
              <a:buChar char="•"/>
            </a:pPr>
            <a:r>
              <a:rPr b="0" i="0" lang="en-US" sz="1300" u="none" cap="none" strike="noStrike">
                <a:solidFill>
                  <a:schemeClr val="dk2"/>
                </a:solidFill>
                <a:latin typeface="Montserrat"/>
                <a:ea typeface="Montserrat"/>
                <a:cs typeface="Montserrat"/>
                <a:sym typeface="Montserrat"/>
              </a:rPr>
              <a:t>SGS is a global leader in independent testing, inspection, and certification, operating major labs and technical services across industries.</a:t>
            </a:r>
            <a:endParaRPr b="0" i="0" sz="1300" u="none" cap="none" strike="noStrike">
              <a:solidFill>
                <a:schemeClr val="dk2"/>
              </a:solidFill>
              <a:latin typeface="Montserrat"/>
              <a:ea typeface="Montserrat"/>
              <a:cs typeface="Montserrat"/>
              <a:sym typeface="Montserrat"/>
            </a:endParaRPr>
          </a:p>
          <a:p>
            <a:pPr indent="-228600" lvl="0" marL="228600" marR="0" rtl="0" algn="l">
              <a:lnSpc>
                <a:spcPct val="90000"/>
              </a:lnSpc>
              <a:spcBef>
                <a:spcPts val="1000"/>
              </a:spcBef>
              <a:spcAft>
                <a:spcPts val="0"/>
              </a:spcAft>
              <a:buClr>
                <a:srgbClr val="FF0000"/>
              </a:buClr>
              <a:buSzPts val="1300"/>
              <a:buFont typeface="Arial"/>
              <a:buChar char="•"/>
            </a:pPr>
            <a:r>
              <a:rPr b="0" i="0" lang="en-US" sz="1300" u="none" cap="none" strike="noStrike">
                <a:solidFill>
                  <a:srgbClr val="FF0000"/>
                </a:solidFill>
                <a:latin typeface="Montserrat"/>
                <a:ea typeface="Montserrat"/>
                <a:cs typeface="Montserrat"/>
                <a:sym typeface="Montserrat"/>
              </a:rPr>
              <a:t>High-pressure high-temperature acid leach and solvent extraction technique</a:t>
            </a:r>
            <a:endParaRPr/>
          </a:p>
          <a:p>
            <a:pPr indent="-228600" lvl="0" marL="228600" marR="0" rtl="0" algn="l">
              <a:lnSpc>
                <a:spcPct val="90000"/>
              </a:lnSpc>
              <a:spcBef>
                <a:spcPts val="1000"/>
              </a:spcBef>
              <a:spcAft>
                <a:spcPts val="0"/>
              </a:spcAft>
              <a:buClr>
                <a:srgbClr val="002060"/>
              </a:buClr>
              <a:buSzPts val="1300"/>
              <a:buFont typeface="Arial"/>
              <a:buChar char="•"/>
            </a:pPr>
            <a:r>
              <a:rPr b="0" i="0" lang="en-US" sz="1300" u="none" cap="none" strike="noStrike">
                <a:solidFill>
                  <a:srgbClr val="002060"/>
                </a:solidFill>
                <a:latin typeface="Montserrat"/>
                <a:ea typeface="Montserrat"/>
                <a:cs typeface="Montserrat"/>
                <a:sym typeface="Montserrat"/>
              </a:rPr>
              <a:t>Optimized for PGM recovery from low-grade, polymetallic sulphide concentrates, like RVP</a:t>
            </a:r>
            <a:endParaRPr/>
          </a:p>
          <a:p>
            <a:pPr indent="-228600" lvl="0" marL="228600" marR="0" rtl="0" algn="l">
              <a:lnSpc>
                <a:spcPct val="90000"/>
              </a:lnSpc>
              <a:spcBef>
                <a:spcPts val="1000"/>
              </a:spcBef>
              <a:spcAft>
                <a:spcPts val="0"/>
              </a:spcAft>
              <a:buClr>
                <a:srgbClr val="FF0000"/>
              </a:buClr>
              <a:buSzPts val="1300"/>
              <a:buFont typeface="Arial"/>
              <a:buChar char="•"/>
            </a:pPr>
            <a:r>
              <a:rPr b="0" i="0" lang="en-US" sz="1300" u="none" cap="none" strike="noStrike">
                <a:solidFill>
                  <a:srgbClr val="FF0000"/>
                </a:solidFill>
                <a:latin typeface="Montserrat"/>
                <a:ea typeface="Montserrat"/>
                <a:cs typeface="Montserrat"/>
                <a:sym typeface="Montserrat"/>
              </a:rPr>
              <a:t>PGM and Cu recoveries ≥90% in laboratory test work on PGM-bearing concentrates from elsewhere</a:t>
            </a:r>
            <a:endParaRPr/>
          </a:p>
          <a:p>
            <a:pPr indent="-228600" lvl="0" marL="228600" marR="0" rtl="0" algn="l">
              <a:lnSpc>
                <a:spcPct val="90000"/>
              </a:lnSpc>
              <a:spcBef>
                <a:spcPts val="1000"/>
              </a:spcBef>
              <a:spcAft>
                <a:spcPts val="0"/>
              </a:spcAft>
              <a:buClr>
                <a:srgbClr val="002060"/>
              </a:buClr>
              <a:buSzPts val="1300"/>
              <a:buFont typeface="Arial"/>
              <a:buChar char="•"/>
            </a:pPr>
            <a:r>
              <a:rPr b="0" i="0" lang="en-US" sz="1300" u="none" cap="none" strike="noStrike">
                <a:solidFill>
                  <a:srgbClr val="002060"/>
                </a:solidFill>
                <a:latin typeface="Montserrat"/>
                <a:ea typeface="Montserrat"/>
                <a:cs typeface="Montserrat"/>
                <a:sym typeface="Montserrat"/>
              </a:rPr>
              <a:t>High-value, direct to refinery product</a:t>
            </a:r>
            <a:endParaRPr/>
          </a:p>
          <a:p>
            <a:pPr indent="-228600" lvl="0" marL="228600" marR="0" rtl="0" algn="l">
              <a:lnSpc>
                <a:spcPct val="90000"/>
              </a:lnSpc>
              <a:spcBef>
                <a:spcPts val="1000"/>
              </a:spcBef>
              <a:spcAft>
                <a:spcPts val="0"/>
              </a:spcAft>
              <a:buClr>
                <a:srgbClr val="FF0000"/>
              </a:buClr>
              <a:buSzPts val="1300"/>
              <a:buFont typeface="Arial"/>
              <a:buChar char="•"/>
            </a:pPr>
            <a:r>
              <a:rPr b="0" i="0" lang="en-US" sz="1300" u="none" cap="none" strike="noStrike">
                <a:solidFill>
                  <a:srgbClr val="FF0000"/>
                </a:solidFill>
                <a:latin typeface="Montserrat"/>
                <a:ea typeface="Montserrat"/>
                <a:cs typeface="Montserrat"/>
                <a:sym typeface="Montserrat"/>
              </a:rPr>
              <a:t>No smelter, reduced transport costs</a:t>
            </a:r>
            <a:endParaRPr/>
          </a:p>
          <a:p>
            <a:pPr indent="-228600" lvl="0" marL="228600" marR="0" rtl="0" algn="l">
              <a:lnSpc>
                <a:spcPct val="90000"/>
              </a:lnSpc>
              <a:spcBef>
                <a:spcPts val="1000"/>
              </a:spcBef>
              <a:spcAft>
                <a:spcPts val="0"/>
              </a:spcAft>
              <a:buClr>
                <a:srgbClr val="002060"/>
              </a:buClr>
              <a:buSzPts val="1300"/>
              <a:buFont typeface="Arial"/>
              <a:buChar char="•"/>
            </a:pPr>
            <a:r>
              <a:rPr b="0" i="0" lang="en-US" sz="1300" u="none" cap="none" strike="noStrike">
                <a:solidFill>
                  <a:srgbClr val="002060"/>
                </a:solidFill>
                <a:latin typeface="Montserrat"/>
                <a:ea typeface="Montserrat"/>
                <a:cs typeface="Montserrat"/>
                <a:sym typeface="Montserrat"/>
              </a:rPr>
              <a:t>Technology proven at laboratory scale, but not yet scaled-up to commercial operation</a:t>
            </a:r>
            <a:endParaRPr/>
          </a:p>
        </p:txBody>
      </p:sp>
      <p:sp>
        <p:nvSpPr>
          <p:cNvPr id="475" name="Google Shape;475;p31"/>
          <p:cNvSpPr/>
          <p:nvPr/>
        </p:nvSpPr>
        <p:spPr>
          <a:xfrm>
            <a:off x="757450" y="6346200"/>
            <a:ext cx="1259100" cy="378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a:solidFill>
                  <a:srgbClr val="AEABAB"/>
                </a:solidFill>
                <a:latin typeface="Montserrat"/>
                <a:ea typeface="Montserrat"/>
                <a:cs typeface="Montserrat"/>
                <a:sym typeface="Montserrat"/>
              </a:rPr>
              <a:t>H2 2026</a:t>
            </a:r>
            <a:endParaRPr>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32"/>
          <p:cNvSpPr txBox="1"/>
          <p:nvPr>
            <p:ph type="title"/>
          </p:nvPr>
        </p:nvSpPr>
        <p:spPr>
          <a:xfrm>
            <a:off x="838200" y="365126"/>
            <a:ext cx="10515600" cy="89298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600"/>
              <a:buFont typeface="Montserrat"/>
              <a:buNone/>
            </a:pPr>
            <a:r>
              <a:rPr lang="en-US"/>
              <a:t>Next Steps for PLATSOL (</a:t>
            </a:r>
            <a:r>
              <a:rPr lang="en-US">
                <a:solidFill>
                  <a:srgbClr val="10D10D"/>
                </a:solidFill>
              </a:rPr>
              <a:t>River Valley Project</a:t>
            </a:r>
            <a:r>
              <a:rPr lang="en-US"/>
              <a:t>)</a:t>
            </a:r>
            <a:endParaRPr/>
          </a:p>
        </p:txBody>
      </p:sp>
      <p:sp>
        <p:nvSpPr>
          <p:cNvPr id="481" name="Google Shape;481;p32"/>
          <p:cNvSpPr txBox="1"/>
          <p:nvPr>
            <p:ph idx="1" type="body"/>
          </p:nvPr>
        </p:nvSpPr>
        <p:spPr>
          <a:xfrm>
            <a:off x="584812" y="1258112"/>
            <a:ext cx="10515600" cy="5234762"/>
          </a:xfrm>
          <a:prstGeom prst="rect">
            <a:avLst/>
          </a:prstGeom>
          <a:noFill/>
          <a:ln>
            <a:noFill/>
          </a:ln>
        </p:spPr>
        <p:txBody>
          <a:bodyPr anchorCtr="0" anchor="t" bIns="45700" lIns="91425" spcFirstLastPara="1" rIns="91425" wrap="square" tIns="45700">
            <a:normAutofit fontScale="70000" lnSpcReduction="20000"/>
          </a:bodyPr>
          <a:lstStyle/>
          <a:p>
            <a:pPr indent="-241935" lvl="0" marL="228600" rtl="0" algn="l">
              <a:lnSpc>
                <a:spcPct val="120000"/>
              </a:lnSpc>
              <a:spcBef>
                <a:spcPts val="0"/>
              </a:spcBef>
              <a:spcAft>
                <a:spcPts val="0"/>
              </a:spcAft>
              <a:buClr>
                <a:schemeClr val="dk1"/>
              </a:buClr>
              <a:buSzPct val="100000"/>
              <a:buFont typeface="Arial"/>
              <a:buChar char="•"/>
            </a:pPr>
            <a:r>
              <a:rPr b="1" lang="en-US"/>
              <a:t>Advance PLATSOL metallurgical de-risking at RVP</a:t>
            </a:r>
            <a:br>
              <a:rPr lang="en-US"/>
            </a:br>
            <a:r>
              <a:rPr lang="en-US"/>
              <a:t>Build on prior laboratory success to further validate a high-recovery, smelter-free processing route for low-grade, polymetallic PGM mineralization.</a:t>
            </a:r>
            <a:endParaRPr/>
          </a:p>
          <a:p>
            <a:pPr indent="-241935" lvl="0" marL="228600" rtl="0" algn="l">
              <a:lnSpc>
                <a:spcPct val="120000"/>
              </a:lnSpc>
              <a:spcBef>
                <a:spcPts val="1000"/>
              </a:spcBef>
              <a:spcAft>
                <a:spcPts val="0"/>
              </a:spcAft>
              <a:buClr>
                <a:schemeClr val="dk1"/>
              </a:buClr>
              <a:buSzPct val="100000"/>
              <a:buFont typeface="Arial"/>
              <a:buChar char="•"/>
            </a:pPr>
            <a:r>
              <a:rPr b="1" lang="en-US"/>
              <a:t>PLATSOL Progra</a:t>
            </a:r>
            <a:r>
              <a:rPr b="1" lang="en-US"/>
              <a:t>m up to ~$500K to unlock downstream value</a:t>
            </a:r>
            <a:endParaRPr/>
          </a:p>
          <a:p>
            <a:pPr indent="-297180" lvl="1" marL="742950" rtl="0" algn="l">
              <a:lnSpc>
                <a:spcPct val="120000"/>
              </a:lnSpc>
              <a:spcBef>
                <a:spcPts val="500"/>
              </a:spcBef>
              <a:spcAft>
                <a:spcPts val="0"/>
              </a:spcAft>
              <a:buClr>
                <a:schemeClr val="dk1"/>
              </a:buClr>
              <a:buSzPct val="100000"/>
              <a:buFont typeface="Arial"/>
              <a:buChar char="•"/>
            </a:pPr>
            <a:r>
              <a:rPr lang="en-US"/>
              <a:t>~$400k-500K: Expanded PLATSOL Phase II metallurgical testwork</a:t>
            </a:r>
            <a:endParaRPr/>
          </a:p>
          <a:p>
            <a:pPr indent="-241935" lvl="0" marL="228600" rtl="0" algn="l">
              <a:lnSpc>
                <a:spcPct val="120000"/>
              </a:lnSpc>
              <a:spcBef>
                <a:spcPts val="1000"/>
              </a:spcBef>
              <a:spcAft>
                <a:spcPts val="0"/>
              </a:spcAft>
              <a:buClr>
                <a:schemeClr val="dk1"/>
              </a:buClr>
              <a:buSzPct val="100000"/>
              <a:buFont typeface="Arial"/>
              <a:buChar char="•"/>
            </a:pPr>
            <a:r>
              <a:rPr b="1" lang="en-US"/>
              <a:t>High-value product pathway</a:t>
            </a:r>
            <a:br>
              <a:rPr lang="en-US"/>
            </a:br>
            <a:r>
              <a:rPr lang="en-US"/>
              <a:t>PLATSOL has demonstrated ≥90% PGM and Cu recoveries in comparable concentrates, producing a refinery-ready product with reduced transport and processing costs.</a:t>
            </a:r>
            <a:endParaRPr/>
          </a:p>
          <a:p>
            <a:pPr indent="-241935" lvl="0" marL="228600" rtl="0" algn="l">
              <a:lnSpc>
                <a:spcPct val="120000"/>
              </a:lnSpc>
              <a:spcBef>
                <a:spcPts val="1000"/>
              </a:spcBef>
              <a:spcAft>
                <a:spcPts val="0"/>
              </a:spcAft>
              <a:buClr>
                <a:schemeClr val="dk1"/>
              </a:buClr>
              <a:buSzPct val="100000"/>
              <a:buFont typeface="Arial"/>
              <a:buChar char="•"/>
            </a:pPr>
            <a:r>
              <a:rPr b="1" lang="en-US"/>
              <a:t>Clear technical milestone</a:t>
            </a:r>
            <a:br>
              <a:rPr lang="en-US"/>
            </a:br>
            <a:r>
              <a:rPr lang="en-US"/>
              <a:t>Program designed to assess scalability and economic relevance, informing next-stage development decisions.</a:t>
            </a:r>
            <a:endParaRPr/>
          </a:p>
          <a:p>
            <a:pPr indent="-241935" lvl="0" marL="228600" rtl="0" algn="l">
              <a:lnSpc>
                <a:spcPct val="120000"/>
              </a:lnSpc>
              <a:spcBef>
                <a:spcPts val="1000"/>
              </a:spcBef>
              <a:spcAft>
                <a:spcPts val="0"/>
              </a:spcAft>
              <a:buClr>
                <a:srgbClr val="00843B"/>
              </a:buClr>
              <a:buSzPct val="100000"/>
              <a:buFont typeface="Arial"/>
              <a:buChar char="•"/>
            </a:pPr>
            <a:r>
              <a:rPr b="1" lang="en-US">
                <a:solidFill>
                  <a:srgbClr val="00843B"/>
                </a:solidFill>
              </a:rPr>
              <a:t>Positive federal/provincial engagement</a:t>
            </a:r>
            <a:br>
              <a:rPr lang="en-US"/>
            </a:br>
            <a:r>
              <a:rPr lang="en-US"/>
              <a:t>Constructive discussions regarding potential non-dilutive funding and additional grant opportunities.</a:t>
            </a:r>
            <a:endParaRPr/>
          </a:p>
        </p:txBody>
      </p:sp>
      <p:sp>
        <p:nvSpPr>
          <p:cNvPr id="482" name="Google Shape;482;p32"/>
          <p:cNvSpPr/>
          <p:nvPr/>
        </p:nvSpPr>
        <p:spPr>
          <a:xfrm>
            <a:off x="757450" y="6346200"/>
            <a:ext cx="1259100" cy="378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a:solidFill>
                  <a:srgbClr val="AEABAB"/>
                </a:solidFill>
                <a:latin typeface="Montserrat"/>
                <a:ea typeface="Montserrat"/>
                <a:cs typeface="Montserrat"/>
                <a:sym typeface="Montserrat"/>
              </a:rPr>
              <a:t>H2 2026</a:t>
            </a:r>
            <a:endParaRPr>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33"/>
          <p:cNvSpPr txBox="1"/>
          <p:nvPr/>
        </p:nvSpPr>
        <p:spPr>
          <a:xfrm>
            <a:off x="7816850" y="4011628"/>
            <a:ext cx="2895600" cy="430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100" cap="none">
                <a:solidFill>
                  <a:srgbClr val="4D4D4D"/>
                </a:solidFill>
                <a:latin typeface="Montserrat"/>
                <a:ea typeface="Montserrat"/>
                <a:cs typeface="Montserrat"/>
                <a:sym typeface="Montserrat"/>
              </a:rPr>
              <a:t>OPTION/J</a:t>
            </a:r>
            <a:r>
              <a:rPr b="1" lang="en-US" sz="1100">
                <a:solidFill>
                  <a:srgbClr val="4D4D4D"/>
                </a:solidFill>
                <a:latin typeface="Montserrat"/>
                <a:ea typeface="Montserrat"/>
                <a:cs typeface="Montserrat"/>
                <a:sym typeface="Montserrat"/>
              </a:rPr>
              <a:t>OINT VENTURE</a:t>
            </a:r>
            <a:r>
              <a:rPr b="1" i="0" lang="en-US" sz="1100" cap="none">
                <a:solidFill>
                  <a:srgbClr val="4D4D4D"/>
                </a:solidFill>
                <a:latin typeface="Montserrat"/>
                <a:ea typeface="Montserrat"/>
                <a:cs typeface="Montserrat"/>
                <a:sym typeface="Montserrat"/>
              </a:rPr>
              <a:t> WITH ROCKPORT CAPITAL</a:t>
            </a:r>
            <a:endParaRPr b="1" sz="1100">
              <a:solidFill>
                <a:srgbClr val="4D4D4D"/>
              </a:solidFill>
              <a:latin typeface="Montserrat"/>
              <a:ea typeface="Montserrat"/>
              <a:cs typeface="Montserrat"/>
              <a:sym typeface="Montserrat"/>
            </a:endParaRPr>
          </a:p>
        </p:txBody>
      </p:sp>
      <p:sp>
        <p:nvSpPr>
          <p:cNvPr descr="Handshake outline" id="488" name="Google Shape;488;p33"/>
          <p:cNvSpPr/>
          <p:nvPr/>
        </p:nvSpPr>
        <p:spPr>
          <a:xfrm>
            <a:off x="7197324" y="4101673"/>
            <a:ext cx="407018" cy="250575"/>
          </a:xfrm>
          <a:custGeom>
            <a:rect b="b" l="l" r="r" t="t"/>
            <a:pathLst>
              <a:path extrusionOk="0" h="250575" w="407018">
                <a:moveTo>
                  <a:pt x="403041" y="90596"/>
                </a:moveTo>
                <a:lnTo>
                  <a:pt x="353103" y="7513"/>
                </a:lnTo>
                <a:lnTo>
                  <a:pt x="348684" y="0"/>
                </a:lnTo>
                <a:lnTo>
                  <a:pt x="341171" y="4861"/>
                </a:lnTo>
                <a:lnTo>
                  <a:pt x="307584" y="25632"/>
                </a:lnTo>
                <a:cubicBezTo>
                  <a:pt x="303607" y="27842"/>
                  <a:pt x="300513" y="31819"/>
                  <a:pt x="299187" y="36238"/>
                </a:cubicBezTo>
                <a:cubicBezTo>
                  <a:pt x="298304" y="39332"/>
                  <a:pt x="298304" y="42867"/>
                  <a:pt x="299629" y="45961"/>
                </a:cubicBezTo>
                <a:cubicBezTo>
                  <a:pt x="290349" y="49054"/>
                  <a:pt x="281068" y="50822"/>
                  <a:pt x="271346" y="50822"/>
                </a:cubicBezTo>
                <a:cubicBezTo>
                  <a:pt x="258088" y="50380"/>
                  <a:pt x="244830" y="48171"/>
                  <a:pt x="232014" y="44193"/>
                </a:cubicBezTo>
                <a:cubicBezTo>
                  <a:pt x="225827" y="42425"/>
                  <a:pt x="219198" y="41100"/>
                  <a:pt x="212569" y="39774"/>
                </a:cubicBezTo>
                <a:lnTo>
                  <a:pt x="211685" y="39774"/>
                </a:lnTo>
                <a:lnTo>
                  <a:pt x="211685" y="39774"/>
                </a:lnTo>
                <a:cubicBezTo>
                  <a:pt x="211243" y="39774"/>
                  <a:pt x="210801" y="39774"/>
                  <a:pt x="210801" y="39774"/>
                </a:cubicBezTo>
                <a:lnTo>
                  <a:pt x="209917" y="39774"/>
                </a:lnTo>
                <a:lnTo>
                  <a:pt x="209033" y="39774"/>
                </a:lnTo>
                <a:cubicBezTo>
                  <a:pt x="208150" y="39774"/>
                  <a:pt x="207708" y="39774"/>
                  <a:pt x="206824" y="39774"/>
                </a:cubicBezTo>
                <a:lnTo>
                  <a:pt x="206824" y="39774"/>
                </a:lnTo>
                <a:cubicBezTo>
                  <a:pt x="199311" y="39774"/>
                  <a:pt x="191798" y="42867"/>
                  <a:pt x="186937" y="48612"/>
                </a:cubicBezTo>
                <a:lnTo>
                  <a:pt x="183401" y="52590"/>
                </a:lnTo>
                <a:cubicBezTo>
                  <a:pt x="177656" y="50380"/>
                  <a:pt x="171469" y="49054"/>
                  <a:pt x="165282" y="49054"/>
                </a:cubicBezTo>
                <a:cubicBezTo>
                  <a:pt x="163957" y="49054"/>
                  <a:pt x="163073" y="49054"/>
                  <a:pt x="161747" y="49054"/>
                </a:cubicBezTo>
                <a:cubicBezTo>
                  <a:pt x="159095" y="49054"/>
                  <a:pt x="156886" y="49496"/>
                  <a:pt x="154234" y="49496"/>
                </a:cubicBezTo>
                <a:cubicBezTo>
                  <a:pt x="148489" y="49938"/>
                  <a:pt x="142744" y="50380"/>
                  <a:pt x="136999" y="50380"/>
                </a:cubicBezTo>
                <a:cubicBezTo>
                  <a:pt x="127276" y="50822"/>
                  <a:pt x="117554" y="48612"/>
                  <a:pt x="108715" y="44635"/>
                </a:cubicBezTo>
                <a:cubicBezTo>
                  <a:pt x="109157" y="41983"/>
                  <a:pt x="109157" y="39332"/>
                  <a:pt x="108715" y="36238"/>
                </a:cubicBezTo>
                <a:cubicBezTo>
                  <a:pt x="107389" y="31819"/>
                  <a:pt x="104296" y="27842"/>
                  <a:pt x="100318" y="25632"/>
                </a:cubicBezTo>
                <a:lnTo>
                  <a:pt x="67174" y="4861"/>
                </a:lnTo>
                <a:lnTo>
                  <a:pt x="59661" y="0"/>
                </a:lnTo>
                <a:lnTo>
                  <a:pt x="55241" y="7513"/>
                </a:lnTo>
                <a:lnTo>
                  <a:pt x="4419" y="90596"/>
                </a:lnTo>
                <a:lnTo>
                  <a:pt x="0" y="98109"/>
                </a:lnTo>
                <a:lnTo>
                  <a:pt x="7513" y="102528"/>
                </a:lnTo>
                <a:lnTo>
                  <a:pt x="41542" y="123299"/>
                </a:lnTo>
                <a:cubicBezTo>
                  <a:pt x="47729" y="127276"/>
                  <a:pt x="55241" y="126834"/>
                  <a:pt x="60987" y="122415"/>
                </a:cubicBezTo>
                <a:lnTo>
                  <a:pt x="89712" y="156002"/>
                </a:lnTo>
                <a:lnTo>
                  <a:pt x="90154" y="156886"/>
                </a:lnTo>
                <a:lnTo>
                  <a:pt x="91038" y="157328"/>
                </a:lnTo>
                <a:lnTo>
                  <a:pt x="91038" y="157328"/>
                </a:lnTo>
                <a:lnTo>
                  <a:pt x="84851" y="164398"/>
                </a:lnTo>
                <a:cubicBezTo>
                  <a:pt x="76896" y="173679"/>
                  <a:pt x="77780" y="187379"/>
                  <a:pt x="86619" y="195334"/>
                </a:cubicBezTo>
                <a:lnTo>
                  <a:pt x="86619" y="195334"/>
                </a:lnTo>
                <a:lnTo>
                  <a:pt x="86619" y="195334"/>
                </a:lnTo>
                <a:cubicBezTo>
                  <a:pt x="90596" y="198869"/>
                  <a:pt x="95457" y="200637"/>
                  <a:pt x="100760" y="200637"/>
                </a:cubicBezTo>
                <a:cubicBezTo>
                  <a:pt x="101644" y="200637"/>
                  <a:pt x="102528" y="200637"/>
                  <a:pt x="103412" y="200637"/>
                </a:cubicBezTo>
                <a:cubicBezTo>
                  <a:pt x="106505" y="200195"/>
                  <a:pt x="109157" y="199311"/>
                  <a:pt x="111809" y="197543"/>
                </a:cubicBezTo>
                <a:cubicBezTo>
                  <a:pt x="112251" y="202846"/>
                  <a:pt x="114902" y="208150"/>
                  <a:pt x="118880" y="211685"/>
                </a:cubicBezTo>
                <a:lnTo>
                  <a:pt x="118880" y="211685"/>
                </a:lnTo>
                <a:lnTo>
                  <a:pt x="118880" y="211685"/>
                </a:lnTo>
                <a:cubicBezTo>
                  <a:pt x="122857" y="215221"/>
                  <a:pt x="127718" y="216988"/>
                  <a:pt x="133021" y="216988"/>
                </a:cubicBezTo>
                <a:cubicBezTo>
                  <a:pt x="133463" y="216988"/>
                  <a:pt x="134347" y="216988"/>
                  <a:pt x="134789" y="216988"/>
                </a:cubicBezTo>
                <a:cubicBezTo>
                  <a:pt x="136999" y="216988"/>
                  <a:pt x="139208" y="216546"/>
                  <a:pt x="141418" y="215662"/>
                </a:cubicBezTo>
                <a:cubicBezTo>
                  <a:pt x="141860" y="220524"/>
                  <a:pt x="144070" y="225385"/>
                  <a:pt x="148047" y="228478"/>
                </a:cubicBezTo>
                <a:lnTo>
                  <a:pt x="148047" y="228478"/>
                </a:lnTo>
                <a:lnTo>
                  <a:pt x="148047" y="228478"/>
                </a:lnTo>
                <a:cubicBezTo>
                  <a:pt x="151582" y="231572"/>
                  <a:pt x="156002" y="233340"/>
                  <a:pt x="160421" y="233340"/>
                </a:cubicBezTo>
                <a:cubicBezTo>
                  <a:pt x="161305" y="233340"/>
                  <a:pt x="161747" y="233340"/>
                  <a:pt x="162631" y="233340"/>
                </a:cubicBezTo>
                <a:cubicBezTo>
                  <a:pt x="165724" y="233340"/>
                  <a:pt x="168376" y="232014"/>
                  <a:pt x="171027" y="230688"/>
                </a:cubicBezTo>
                <a:cubicBezTo>
                  <a:pt x="171911" y="233782"/>
                  <a:pt x="173679" y="236875"/>
                  <a:pt x="176331" y="239085"/>
                </a:cubicBezTo>
                <a:cubicBezTo>
                  <a:pt x="179866" y="242178"/>
                  <a:pt x="184285" y="243946"/>
                  <a:pt x="189147" y="243504"/>
                </a:cubicBezTo>
                <a:lnTo>
                  <a:pt x="190030" y="243504"/>
                </a:lnTo>
                <a:lnTo>
                  <a:pt x="190914" y="243504"/>
                </a:lnTo>
                <a:cubicBezTo>
                  <a:pt x="193566" y="243062"/>
                  <a:pt x="196217" y="241736"/>
                  <a:pt x="198427" y="240411"/>
                </a:cubicBezTo>
                <a:lnTo>
                  <a:pt x="198869" y="240853"/>
                </a:lnTo>
                <a:lnTo>
                  <a:pt x="205056" y="245714"/>
                </a:lnTo>
                <a:lnTo>
                  <a:pt x="205498" y="246156"/>
                </a:lnTo>
                <a:lnTo>
                  <a:pt x="205940" y="246598"/>
                </a:lnTo>
                <a:cubicBezTo>
                  <a:pt x="209917" y="249249"/>
                  <a:pt x="214779" y="250575"/>
                  <a:pt x="219198" y="250575"/>
                </a:cubicBezTo>
                <a:cubicBezTo>
                  <a:pt x="220082" y="250575"/>
                  <a:pt x="220966" y="250575"/>
                  <a:pt x="221849" y="250575"/>
                </a:cubicBezTo>
                <a:cubicBezTo>
                  <a:pt x="232898" y="249691"/>
                  <a:pt x="241736" y="241736"/>
                  <a:pt x="244830" y="231130"/>
                </a:cubicBezTo>
                <a:cubicBezTo>
                  <a:pt x="254552" y="229362"/>
                  <a:pt x="262507" y="221849"/>
                  <a:pt x="265159" y="212127"/>
                </a:cubicBezTo>
                <a:cubicBezTo>
                  <a:pt x="275323" y="209917"/>
                  <a:pt x="283278" y="202405"/>
                  <a:pt x="285488" y="192682"/>
                </a:cubicBezTo>
                <a:cubicBezTo>
                  <a:pt x="285930" y="192682"/>
                  <a:pt x="286813" y="192682"/>
                  <a:pt x="287255" y="192682"/>
                </a:cubicBezTo>
                <a:cubicBezTo>
                  <a:pt x="301397" y="191356"/>
                  <a:pt x="312003" y="178982"/>
                  <a:pt x="311120" y="164840"/>
                </a:cubicBezTo>
                <a:cubicBezTo>
                  <a:pt x="311120" y="163956"/>
                  <a:pt x="311120" y="162631"/>
                  <a:pt x="311120" y="161747"/>
                </a:cubicBezTo>
                <a:lnTo>
                  <a:pt x="314655" y="157328"/>
                </a:lnTo>
                <a:lnTo>
                  <a:pt x="345148" y="121973"/>
                </a:lnTo>
                <a:cubicBezTo>
                  <a:pt x="350893" y="126834"/>
                  <a:pt x="358848" y="126834"/>
                  <a:pt x="365477" y="122857"/>
                </a:cubicBezTo>
                <a:lnTo>
                  <a:pt x="399506" y="102086"/>
                </a:lnTo>
                <a:lnTo>
                  <a:pt x="407019" y="97667"/>
                </a:lnTo>
                <a:lnTo>
                  <a:pt x="403041" y="90596"/>
                </a:lnTo>
                <a:close/>
                <a:moveTo>
                  <a:pt x="45961" y="115786"/>
                </a:moveTo>
                <a:lnTo>
                  <a:pt x="11932" y="95015"/>
                </a:lnTo>
                <a:lnTo>
                  <a:pt x="62312" y="11932"/>
                </a:lnTo>
                <a:lnTo>
                  <a:pt x="95899" y="32703"/>
                </a:lnTo>
                <a:cubicBezTo>
                  <a:pt x="99435" y="34471"/>
                  <a:pt x="101202" y="38890"/>
                  <a:pt x="99876" y="42425"/>
                </a:cubicBezTo>
                <a:lnTo>
                  <a:pt x="97225" y="46845"/>
                </a:lnTo>
                <a:lnTo>
                  <a:pt x="58777" y="110483"/>
                </a:lnTo>
                <a:lnTo>
                  <a:pt x="56125" y="114460"/>
                </a:lnTo>
                <a:cubicBezTo>
                  <a:pt x="54799" y="115786"/>
                  <a:pt x="52590" y="116670"/>
                  <a:pt x="50380" y="116670"/>
                </a:cubicBezTo>
                <a:cubicBezTo>
                  <a:pt x="49054" y="117112"/>
                  <a:pt x="47287" y="116670"/>
                  <a:pt x="45961" y="115786"/>
                </a:cubicBezTo>
                <a:close/>
                <a:moveTo>
                  <a:pt x="102528" y="191798"/>
                </a:moveTo>
                <a:cubicBezTo>
                  <a:pt x="102086" y="191798"/>
                  <a:pt x="101644" y="191798"/>
                  <a:pt x="101202" y="191798"/>
                </a:cubicBezTo>
                <a:cubicBezTo>
                  <a:pt x="94131" y="191798"/>
                  <a:pt x="88386" y="185611"/>
                  <a:pt x="88386" y="178540"/>
                </a:cubicBezTo>
                <a:cubicBezTo>
                  <a:pt x="88386" y="175447"/>
                  <a:pt x="89712" y="172353"/>
                  <a:pt x="91480" y="170144"/>
                </a:cubicBezTo>
                <a:lnTo>
                  <a:pt x="114902" y="143628"/>
                </a:lnTo>
                <a:cubicBezTo>
                  <a:pt x="117554" y="140976"/>
                  <a:pt x="121089" y="139208"/>
                  <a:pt x="125067" y="139208"/>
                </a:cubicBezTo>
                <a:cubicBezTo>
                  <a:pt x="128160" y="139208"/>
                  <a:pt x="131254" y="140534"/>
                  <a:pt x="133463" y="142302"/>
                </a:cubicBezTo>
                <a:cubicBezTo>
                  <a:pt x="138766" y="147163"/>
                  <a:pt x="139650" y="155560"/>
                  <a:pt x="134789" y="160863"/>
                </a:cubicBezTo>
                <a:lnTo>
                  <a:pt x="111367" y="187379"/>
                </a:lnTo>
                <a:cubicBezTo>
                  <a:pt x="109157" y="190030"/>
                  <a:pt x="106064" y="191356"/>
                  <a:pt x="102528" y="191798"/>
                </a:cubicBezTo>
                <a:close/>
                <a:moveTo>
                  <a:pt x="135231" y="208592"/>
                </a:moveTo>
                <a:cubicBezTo>
                  <a:pt x="134789" y="208592"/>
                  <a:pt x="134347" y="208592"/>
                  <a:pt x="133905" y="208592"/>
                </a:cubicBezTo>
                <a:cubicBezTo>
                  <a:pt x="126834" y="208592"/>
                  <a:pt x="121089" y="202405"/>
                  <a:pt x="121089" y="195334"/>
                </a:cubicBezTo>
                <a:cubicBezTo>
                  <a:pt x="121089" y="192240"/>
                  <a:pt x="122415" y="189147"/>
                  <a:pt x="124183" y="186937"/>
                </a:cubicBezTo>
                <a:lnTo>
                  <a:pt x="144512" y="163515"/>
                </a:lnTo>
                <a:cubicBezTo>
                  <a:pt x="147163" y="160863"/>
                  <a:pt x="150699" y="159095"/>
                  <a:pt x="154676" y="159095"/>
                </a:cubicBezTo>
                <a:cubicBezTo>
                  <a:pt x="157769" y="159095"/>
                  <a:pt x="160863" y="160421"/>
                  <a:pt x="163073" y="162189"/>
                </a:cubicBezTo>
                <a:cubicBezTo>
                  <a:pt x="168376" y="167050"/>
                  <a:pt x="169260" y="175447"/>
                  <a:pt x="164398" y="180750"/>
                </a:cubicBezTo>
                <a:lnTo>
                  <a:pt x="144070" y="204172"/>
                </a:lnTo>
                <a:cubicBezTo>
                  <a:pt x="141860" y="206824"/>
                  <a:pt x="138766" y="208592"/>
                  <a:pt x="135231" y="208592"/>
                </a:cubicBezTo>
                <a:lnTo>
                  <a:pt x="135231" y="208592"/>
                </a:lnTo>
                <a:close/>
                <a:moveTo>
                  <a:pt x="163073" y="224943"/>
                </a:moveTo>
                <a:cubicBezTo>
                  <a:pt x="162631" y="224943"/>
                  <a:pt x="162189" y="224943"/>
                  <a:pt x="161747" y="224943"/>
                </a:cubicBezTo>
                <a:cubicBezTo>
                  <a:pt x="159095" y="224943"/>
                  <a:pt x="156886" y="224059"/>
                  <a:pt x="154676" y="222291"/>
                </a:cubicBezTo>
                <a:cubicBezTo>
                  <a:pt x="150257" y="218314"/>
                  <a:pt x="149815" y="211243"/>
                  <a:pt x="153792" y="206824"/>
                </a:cubicBezTo>
                <a:lnTo>
                  <a:pt x="174121" y="183401"/>
                </a:lnTo>
                <a:cubicBezTo>
                  <a:pt x="176331" y="181192"/>
                  <a:pt x="179424" y="179866"/>
                  <a:pt x="182518" y="179866"/>
                </a:cubicBezTo>
                <a:cubicBezTo>
                  <a:pt x="185169" y="179866"/>
                  <a:pt x="187821" y="180750"/>
                  <a:pt x="189589" y="182518"/>
                </a:cubicBezTo>
                <a:cubicBezTo>
                  <a:pt x="194008" y="186495"/>
                  <a:pt x="194450" y="193566"/>
                  <a:pt x="190472" y="197985"/>
                </a:cubicBezTo>
                <a:lnTo>
                  <a:pt x="170144" y="221408"/>
                </a:lnTo>
                <a:cubicBezTo>
                  <a:pt x="168376" y="223617"/>
                  <a:pt x="165724" y="224943"/>
                  <a:pt x="163073" y="224943"/>
                </a:cubicBezTo>
                <a:lnTo>
                  <a:pt x="163073" y="224943"/>
                </a:lnTo>
                <a:close/>
                <a:moveTo>
                  <a:pt x="190030" y="235549"/>
                </a:moveTo>
                <a:cubicBezTo>
                  <a:pt x="187821" y="235549"/>
                  <a:pt x="185169" y="235107"/>
                  <a:pt x="183401" y="233340"/>
                </a:cubicBezTo>
                <a:cubicBezTo>
                  <a:pt x="179866" y="230246"/>
                  <a:pt x="179424" y="224501"/>
                  <a:pt x="182518" y="220966"/>
                </a:cubicBezTo>
                <a:lnTo>
                  <a:pt x="199753" y="201079"/>
                </a:lnTo>
                <a:cubicBezTo>
                  <a:pt x="201521" y="199311"/>
                  <a:pt x="203730" y="197985"/>
                  <a:pt x="206382" y="197985"/>
                </a:cubicBezTo>
                <a:cubicBezTo>
                  <a:pt x="208592" y="197985"/>
                  <a:pt x="210359" y="198869"/>
                  <a:pt x="212127" y="200195"/>
                </a:cubicBezTo>
                <a:cubicBezTo>
                  <a:pt x="215662" y="203288"/>
                  <a:pt x="216104" y="209033"/>
                  <a:pt x="213011" y="212569"/>
                </a:cubicBezTo>
                <a:lnTo>
                  <a:pt x="195776" y="232456"/>
                </a:lnTo>
                <a:cubicBezTo>
                  <a:pt x="194450" y="234224"/>
                  <a:pt x="192240" y="235107"/>
                  <a:pt x="190030" y="235549"/>
                </a:cubicBezTo>
                <a:lnTo>
                  <a:pt x="190030" y="235549"/>
                </a:lnTo>
                <a:close/>
                <a:moveTo>
                  <a:pt x="287255" y="183843"/>
                </a:moveTo>
                <a:cubicBezTo>
                  <a:pt x="286813" y="183843"/>
                  <a:pt x="285930" y="183843"/>
                  <a:pt x="285488" y="183843"/>
                </a:cubicBezTo>
                <a:cubicBezTo>
                  <a:pt x="282836" y="183843"/>
                  <a:pt x="280184" y="182960"/>
                  <a:pt x="277975" y="182076"/>
                </a:cubicBezTo>
                <a:cubicBezTo>
                  <a:pt x="277975" y="182960"/>
                  <a:pt x="278417" y="183843"/>
                  <a:pt x="278417" y="184727"/>
                </a:cubicBezTo>
                <a:cubicBezTo>
                  <a:pt x="279301" y="194450"/>
                  <a:pt x="272230" y="202846"/>
                  <a:pt x="262507" y="203730"/>
                </a:cubicBezTo>
                <a:cubicBezTo>
                  <a:pt x="262507" y="203730"/>
                  <a:pt x="262507" y="203730"/>
                  <a:pt x="262507" y="203730"/>
                </a:cubicBezTo>
                <a:cubicBezTo>
                  <a:pt x="261181" y="203730"/>
                  <a:pt x="259414" y="203730"/>
                  <a:pt x="258088" y="203288"/>
                </a:cubicBezTo>
                <a:lnTo>
                  <a:pt x="258088" y="203730"/>
                </a:lnTo>
                <a:cubicBezTo>
                  <a:pt x="258972" y="213453"/>
                  <a:pt x="251901" y="221849"/>
                  <a:pt x="242178" y="222733"/>
                </a:cubicBezTo>
                <a:cubicBezTo>
                  <a:pt x="242178" y="222733"/>
                  <a:pt x="242178" y="222733"/>
                  <a:pt x="242178" y="222733"/>
                </a:cubicBezTo>
                <a:cubicBezTo>
                  <a:pt x="240853" y="222733"/>
                  <a:pt x="239085" y="222733"/>
                  <a:pt x="237759" y="222291"/>
                </a:cubicBezTo>
                <a:lnTo>
                  <a:pt x="237759" y="222733"/>
                </a:lnTo>
                <a:cubicBezTo>
                  <a:pt x="238643" y="232456"/>
                  <a:pt x="231572" y="240853"/>
                  <a:pt x="221849" y="241736"/>
                </a:cubicBezTo>
                <a:cubicBezTo>
                  <a:pt x="221849" y="241736"/>
                  <a:pt x="221849" y="241736"/>
                  <a:pt x="221849" y="241736"/>
                </a:cubicBezTo>
                <a:cubicBezTo>
                  <a:pt x="221408" y="241736"/>
                  <a:pt x="220966" y="241736"/>
                  <a:pt x="220524" y="241736"/>
                </a:cubicBezTo>
                <a:cubicBezTo>
                  <a:pt x="217430" y="241736"/>
                  <a:pt x="214337" y="240853"/>
                  <a:pt x="211243" y="239085"/>
                </a:cubicBezTo>
                <a:lnTo>
                  <a:pt x="205498" y="234666"/>
                </a:lnTo>
                <a:lnTo>
                  <a:pt x="219640" y="218314"/>
                </a:lnTo>
                <a:cubicBezTo>
                  <a:pt x="225827" y="210801"/>
                  <a:pt x="224943" y="199753"/>
                  <a:pt x="217872" y="193566"/>
                </a:cubicBezTo>
                <a:cubicBezTo>
                  <a:pt x="214779" y="190914"/>
                  <a:pt x="210801" y="189147"/>
                  <a:pt x="206382" y="189147"/>
                </a:cubicBezTo>
                <a:cubicBezTo>
                  <a:pt x="205056" y="189147"/>
                  <a:pt x="203288" y="189147"/>
                  <a:pt x="201963" y="189589"/>
                </a:cubicBezTo>
                <a:cubicBezTo>
                  <a:pt x="201521" y="184285"/>
                  <a:pt x="199311" y="179424"/>
                  <a:pt x="195334" y="175889"/>
                </a:cubicBezTo>
                <a:cubicBezTo>
                  <a:pt x="191798" y="172795"/>
                  <a:pt x="186937" y="171027"/>
                  <a:pt x="182076" y="171027"/>
                </a:cubicBezTo>
                <a:lnTo>
                  <a:pt x="182076" y="171027"/>
                </a:lnTo>
                <a:cubicBezTo>
                  <a:pt x="179866" y="171027"/>
                  <a:pt x="178098" y="171469"/>
                  <a:pt x="175889" y="171911"/>
                </a:cubicBezTo>
                <a:cubicBezTo>
                  <a:pt x="175889" y="165724"/>
                  <a:pt x="173237" y="159979"/>
                  <a:pt x="168376" y="155560"/>
                </a:cubicBezTo>
                <a:cubicBezTo>
                  <a:pt x="164398" y="152024"/>
                  <a:pt x="159537" y="149815"/>
                  <a:pt x="154234" y="150257"/>
                </a:cubicBezTo>
                <a:lnTo>
                  <a:pt x="154234" y="150257"/>
                </a:lnTo>
                <a:cubicBezTo>
                  <a:pt x="151582" y="150257"/>
                  <a:pt x="148931" y="150699"/>
                  <a:pt x="146279" y="151582"/>
                </a:cubicBezTo>
                <a:cubicBezTo>
                  <a:pt x="145837" y="145395"/>
                  <a:pt x="143186" y="139650"/>
                  <a:pt x="138766" y="135673"/>
                </a:cubicBezTo>
                <a:cubicBezTo>
                  <a:pt x="134789" y="132137"/>
                  <a:pt x="129928" y="129928"/>
                  <a:pt x="124625" y="130370"/>
                </a:cubicBezTo>
                <a:lnTo>
                  <a:pt x="124625" y="130370"/>
                </a:lnTo>
                <a:cubicBezTo>
                  <a:pt x="118438" y="130370"/>
                  <a:pt x="112251" y="133021"/>
                  <a:pt x="107831" y="137883"/>
                </a:cubicBezTo>
                <a:lnTo>
                  <a:pt x="96341" y="151140"/>
                </a:lnTo>
                <a:lnTo>
                  <a:pt x="95899" y="150699"/>
                </a:lnTo>
                <a:lnTo>
                  <a:pt x="65848" y="115786"/>
                </a:lnTo>
                <a:lnTo>
                  <a:pt x="104296" y="52148"/>
                </a:lnTo>
                <a:cubicBezTo>
                  <a:pt x="114018" y="57009"/>
                  <a:pt x="125067" y="59219"/>
                  <a:pt x="136115" y="58777"/>
                </a:cubicBezTo>
                <a:cubicBezTo>
                  <a:pt x="144953" y="58777"/>
                  <a:pt x="153792" y="57893"/>
                  <a:pt x="161747" y="57009"/>
                </a:cubicBezTo>
                <a:cubicBezTo>
                  <a:pt x="162631" y="57009"/>
                  <a:pt x="163515" y="57009"/>
                  <a:pt x="164398" y="57009"/>
                </a:cubicBezTo>
                <a:cubicBezTo>
                  <a:pt x="168376" y="57009"/>
                  <a:pt x="172353" y="57451"/>
                  <a:pt x="175889" y="58777"/>
                </a:cubicBezTo>
                <a:lnTo>
                  <a:pt x="151582" y="87502"/>
                </a:lnTo>
                <a:cubicBezTo>
                  <a:pt x="146721" y="92806"/>
                  <a:pt x="144512" y="99876"/>
                  <a:pt x="144953" y="106947"/>
                </a:cubicBezTo>
                <a:cubicBezTo>
                  <a:pt x="145395" y="114018"/>
                  <a:pt x="148931" y="120205"/>
                  <a:pt x="154234" y="125067"/>
                </a:cubicBezTo>
                <a:lnTo>
                  <a:pt x="154234" y="125067"/>
                </a:lnTo>
                <a:lnTo>
                  <a:pt x="154234" y="125067"/>
                </a:lnTo>
                <a:cubicBezTo>
                  <a:pt x="159095" y="129044"/>
                  <a:pt x="165282" y="131254"/>
                  <a:pt x="171469" y="131254"/>
                </a:cubicBezTo>
                <a:cubicBezTo>
                  <a:pt x="172353" y="131254"/>
                  <a:pt x="172795" y="131254"/>
                  <a:pt x="173679" y="131254"/>
                </a:cubicBezTo>
                <a:cubicBezTo>
                  <a:pt x="180750" y="130812"/>
                  <a:pt x="187379" y="127276"/>
                  <a:pt x="191798" y="121973"/>
                </a:cubicBezTo>
                <a:lnTo>
                  <a:pt x="221849" y="87502"/>
                </a:lnTo>
                <a:lnTo>
                  <a:pt x="221849" y="87502"/>
                </a:lnTo>
                <a:lnTo>
                  <a:pt x="226711" y="91922"/>
                </a:lnTo>
                <a:lnTo>
                  <a:pt x="297862" y="152908"/>
                </a:lnTo>
                <a:cubicBezTo>
                  <a:pt x="300955" y="155560"/>
                  <a:pt x="302723" y="159979"/>
                  <a:pt x="302723" y="163956"/>
                </a:cubicBezTo>
                <a:cubicBezTo>
                  <a:pt x="302723" y="164398"/>
                  <a:pt x="302723" y="165724"/>
                  <a:pt x="302723" y="165724"/>
                </a:cubicBezTo>
                <a:cubicBezTo>
                  <a:pt x="303607" y="175005"/>
                  <a:pt x="296536" y="182960"/>
                  <a:pt x="287255" y="183843"/>
                </a:cubicBezTo>
                <a:cubicBezTo>
                  <a:pt x="287255" y="183843"/>
                  <a:pt x="287255" y="183843"/>
                  <a:pt x="287255" y="183843"/>
                </a:cubicBezTo>
                <a:close/>
                <a:moveTo>
                  <a:pt x="308910" y="151582"/>
                </a:moveTo>
                <a:cubicBezTo>
                  <a:pt x="307584" y="149373"/>
                  <a:pt x="305816" y="147605"/>
                  <a:pt x="304049" y="145837"/>
                </a:cubicBezTo>
                <a:lnTo>
                  <a:pt x="221408" y="74686"/>
                </a:lnTo>
                <a:lnTo>
                  <a:pt x="185169" y="116228"/>
                </a:lnTo>
                <a:cubicBezTo>
                  <a:pt x="182076" y="119763"/>
                  <a:pt x="178098" y="121973"/>
                  <a:pt x="173237" y="122415"/>
                </a:cubicBezTo>
                <a:cubicBezTo>
                  <a:pt x="172795" y="122415"/>
                  <a:pt x="172353" y="122415"/>
                  <a:pt x="171911" y="122415"/>
                </a:cubicBezTo>
                <a:cubicBezTo>
                  <a:pt x="167492" y="122415"/>
                  <a:pt x="163515" y="120647"/>
                  <a:pt x="159979" y="117996"/>
                </a:cubicBezTo>
                <a:cubicBezTo>
                  <a:pt x="152466" y="111809"/>
                  <a:pt x="151582" y="101202"/>
                  <a:pt x="157769" y="93689"/>
                </a:cubicBezTo>
                <a:cubicBezTo>
                  <a:pt x="157769" y="93689"/>
                  <a:pt x="158211" y="93247"/>
                  <a:pt x="158211" y="93247"/>
                </a:cubicBezTo>
                <a:lnTo>
                  <a:pt x="193124" y="53474"/>
                </a:lnTo>
                <a:cubicBezTo>
                  <a:pt x="196659" y="49496"/>
                  <a:pt x="201521" y="47729"/>
                  <a:pt x="206382" y="47729"/>
                </a:cubicBezTo>
                <a:cubicBezTo>
                  <a:pt x="206824" y="47729"/>
                  <a:pt x="207266" y="47729"/>
                  <a:pt x="208150" y="47729"/>
                </a:cubicBezTo>
                <a:cubicBezTo>
                  <a:pt x="209033" y="47729"/>
                  <a:pt x="209475" y="48171"/>
                  <a:pt x="210359" y="48171"/>
                </a:cubicBezTo>
                <a:cubicBezTo>
                  <a:pt x="230688" y="52148"/>
                  <a:pt x="249249" y="59219"/>
                  <a:pt x="270904" y="59219"/>
                </a:cubicBezTo>
                <a:cubicBezTo>
                  <a:pt x="281952" y="59219"/>
                  <a:pt x="293000" y="57451"/>
                  <a:pt x="303165" y="53474"/>
                </a:cubicBezTo>
                <a:lnTo>
                  <a:pt x="328797" y="95015"/>
                </a:lnTo>
                <a:lnTo>
                  <a:pt x="340729" y="114902"/>
                </a:lnTo>
                <a:lnTo>
                  <a:pt x="308910" y="151582"/>
                </a:lnTo>
                <a:close/>
                <a:moveTo>
                  <a:pt x="361500" y="115786"/>
                </a:moveTo>
                <a:cubicBezTo>
                  <a:pt x="360174" y="116670"/>
                  <a:pt x="358406" y="117112"/>
                  <a:pt x="357080" y="117112"/>
                </a:cubicBezTo>
                <a:cubicBezTo>
                  <a:pt x="354871" y="117112"/>
                  <a:pt x="352661" y="116228"/>
                  <a:pt x="350893" y="114460"/>
                </a:cubicBezTo>
                <a:lnTo>
                  <a:pt x="348242" y="110041"/>
                </a:lnTo>
                <a:lnTo>
                  <a:pt x="336310" y="90596"/>
                </a:lnTo>
                <a:lnTo>
                  <a:pt x="308468" y="44635"/>
                </a:lnTo>
                <a:cubicBezTo>
                  <a:pt x="305816" y="40658"/>
                  <a:pt x="307142" y="35796"/>
                  <a:pt x="310678" y="33145"/>
                </a:cubicBezTo>
                <a:cubicBezTo>
                  <a:pt x="311120" y="33145"/>
                  <a:pt x="311120" y="32703"/>
                  <a:pt x="311562" y="32703"/>
                </a:cubicBezTo>
                <a:lnTo>
                  <a:pt x="345590" y="11932"/>
                </a:lnTo>
                <a:lnTo>
                  <a:pt x="395528" y="95015"/>
                </a:lnTo>
                <a:lnTo>
                  <a:pt x="361500" y="115786"/>
                </a:ln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9" name="Google Shape;489;p33"/>
          <p:cNvSpPr txBox="1"/>
          <p:nvPr/>
        </p:nvSpPr>
        <p:spPr>
          <a:xfrm>
            <a:off x="7816850" y="4620009"/>
            <a:ext cx="2895600"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100" cap="none">
                <a:solidFill>
                  <a:srgbClr val="4D4D4D"/>
                </a:solidFill>
                <a:latin typeface="Montserrat"/>
                <a:ea typeface="Montserrat"/>
                <a:cs typeface="Montserrat"/>
                <a:sym typeface="Montserrat"/>
              </a:rPr>
              <a:t>DRILL-READY PGM-C</a:t>
            </a:r>
            <a:r>
              <a:rPr b="0" i="0" lang="en-US" sz="1100">
                <a:solidFill>
                  <a:srgbClr val="4D4D4D"/>
                </a:solidFill>
                <a:latin typeface="Montserrat"/>
                <a:ea typeface="Montserrat"/>
                <a:cs typeface="Montserrat"/>
                <a:sym typeface="Montserrat"/>
              </a:rPr>
              <a:t>u</a:t>
            </a:r>
            <a:r>
              <a:rPr b="0" i="0" lang="en-US" sz="1100" cap="none">
                <a:solidFill>
                  <a:srgbClr val="4D4D4D"/>
                </a:solidFill>
                <a:latin typeface="Montserrat"/>
                <a:ea typeface="Montserrat"/>
                <a:cs typeface="Montserrat"/>
                <a:sym typeface="Montserrat"/>
              </a:rPr>
              <a:t>-N</a:t>
            </a:r>
            <a:r>
              <a:rPr b="0" i="0" lang="en-US" sz="1100">
                <a:solidFill>
                  <a:srgbClr val="4D4D4D"/>
                </a:solidFill>
                <a:latin typeface="Montserrat"/>
                <a:ea typeface="Montserrat"/>
                <a:cs typeface="Montserrat"/>
                <a:sym typeface="Montserrat"/>
              </a:rPr>
              <a:t>i</a:t>
            </a:r>
            <a:r>
              <a:rPr b="0" i="0" lang="en-US" sz="1100" cap="none">
                <a:solidFill>
                  <a:srgbClr val="4D4D4D"/>
                </a:solidFill>
                <a:latin typeface="Montserrat"/>
                <a:ea typeface="Montserrat"/>
                <a:cs typeface="Montserrat"/>
                <a:sym typeface="Montserrat"/>
              </a:rPr>
              <a:t> REEF STYLE TARGET</a:t>
            </a:r>
            <a:r>
              <a:rPr lang="en-US" sz="1100" cap="none">
                <a:solidFill>
                  <a:srgbClr val="4D4D4D"/>
                </a:solidFill>
                <a:latin typeface="Montserrat"/>
                <a:ea typeface="Montserrat"/>
                <a:cs typeface="Montserrat"/>
                <a:sym typeface="Montserrat"/>
              </a:rPr>
              <a:t>: 2.4 G/T PD, 2.4 G/T PT, 0.96% NI AND 0.58% CU IN SURFACE GRAB SAMPLES</a:t>
            </a:r>
            <a:endParaRPr sz="1100" cap="none">
              <a:solidFill>
                <a:srgbClr val="4D4D4D"/>
              </a:solidFill>
              <a:latin typeface="Montserrat"/>
              <a:ea typeface="Montserrat"/>
              <a:cs typeface="Montserrat"/>
              <a:sym typeface="Montserrat"/>
            </a:endParaRPr>
          </a:p>
        </p:txBody>
      </p:sp>
      <p:sp>
        <p:nvSpPr>
          <p:cNvPr id="490" name="Google Shape;490;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000">
                <a:latin typeface="Montserrat"/>
                <a:ea typeface="Montserrat"/>
                <a:cs typeface="Montserrat"/>
                <a:sym typeface="Montserrat"/>
              </a:rPr>
              <a:t>‹#›</a:t>
            </a:fld>
            <a:endParaRPr sz="1000">
              <a:latin typeface="Montserrat"/>
              <a:ea typeface="Montserrat"/>
              <a:cs typeface="Montserrat"/>
              <a:sym typeface="Montserrat"/>
            </a:endParaRPr>
          </a:p>
        </p:txBody>
      </p:sp>
      <p:sp>
        <p:nvSpPr>
          <p:cNvPr id="491" name="Google Shape;491;p33"/>
          <p:cNvSpPr txBox="1"/>
          <p:nvPr/>
        </p:nvSpPr>
        <p:spPr>
          <a:xfrm>
            <a:off x="7816850" y="2594357"/>
            <a:ext cx="2991000" cy="430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100">
                <a:solidFill>
                  <a:srgbClr val="4D4D4D"/>
                </a:solidFill>
                <a:latin typeface="Montserrat"/>
                <a:ea typeface="Montserrat"/>
                <a:cs typeface="Montserrat"/>
                <a:sym typeface="Montserrat"/>
              </a:rPr>
              <a:t>ROAD ACCESSIBLE/PAVED HIGHWAY </a:t>
            </a:r>
            <a:r>
              <a:rPr b="0" i="0" lang="en-US" sz="1100" cap="none">
                <a:solidFill>
                  <a:srgbClr val="4D4D4D"/>
                </a:solidFill>
                <a:latin typeface="Montserrat"/>
                <a:ea typeface="Montserrat"/>
                <a:cs typeface="Montserrat"/>
                <a:sym typeface="Montserrat"/>
              </a:rPr>
              <a:t>&amp; ELECTRIC TRANSMISSION LINE</a:t>
            </a:r>
            <a:endParaRPr b="1" baseline="30000" sz="1100">
              <a:solidFill>
                <a:srgbClr val="A6A6A6"/>
              </a:solidFill>
              <a:latin typeface="Montserrat"/>
              <a:ea typeface="Montserrat"/>
              <a:cs typeface="Montserrat"/>
              <a:sym typeface="Montserrat"/>
            </a:endParaRPr>
          </a:p>
        </p:txBody>
      </p:sp>
      <p:sp>
        <p:nvSpPr>
          <p:cNvPr id="492" name="Google Shape;492;p33"/>
          <p:cNvSpPr txBox="1"/>
          <p:nvPr/>
        </p:nvSpPr>
        <p:spPr>
          <a:xfrm>
            <a:off x="7816850" y="3252450"/>
            <a:ext cx="3226500" cy="600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100" cap="none">
                <a:solidFill>
                  <a:srgbClr val="4D4D4D"/>
                </a:solidFill>
                <a:latin typeface="Montserrat"/>
                <a:ea typeface="Montserrat"/>
                <a:cs typeface="Montserrat"/>
                <a:sym typeface="Montserrat"/>
              </a:rPr>
              <a:t>KNOWN PGM-C</a:t>
            </a:r>
            <a:r>
              <a:rPr b="0" i="0" lang="en-US" sz="1100">
                <a:solidFill>
                  <a:srgbClr val="4D4D4D"/>
                </a:solidFill>
                <a:latin typeface="Montserrat"/>
                <a:ea typeface="Montserrat"/>
                <a:cs typeface="Montserrat"/>
                <a:sym typeface="Montserrat"/>
              </a:rPr>
              <a:t>u</a:t>
            </a:r>
            <a:r>
              <a:rPr b="0" i="0" lang="en-US" sz="1100" cap="none">
                <a:solidFill>
                  <a:srgbClr val="4D4D4D"/>
                </a:solidFill>
                <a:latin typeface="Montserrat"/>
                <a:ea typeface="Montserrat"/>
                <a:cs typeface="Montserrat"/>
                <a:sym typeface="Montserrat"/>
              </a:rPr>
              <a:t>-N</a:t>
            </a:r>
            <a:r>
              <a:rPr b="0" i="0" lang="en-US" sz="1100">
                <a:solidFill>
                  <a:srgbClr val="4D4D4D"/>
                </a:solidFill>
                <a:latin typeface="Montserrat"/>
                <a:ea typeface="Montserrat"/>
                <a:cs typeface="Montserrat"/>
                <a:sym typeface="Montserrat"/>
              </a:rPr>
              <a:t>i</a:t>
            </a:r>
            <a:r>
              <a:rPr b="0" i="0" lang="en-US" sz="1100" cap="none">
                <a:solidFill>
                  <a:srgbClr val="4D4D4D"/>
                </a:solidFill>
                <a:latin typeface="Montserrat"/>
                <a:ea typeface="Montserrat"/>
                <a:cs typeface="Montserrat"/>
                <a:sym typeface="Montserrat"/>
              </a:rPr>
              <a:t> MINERALIZATION </a:t>
            </a:r>
            <a:r>
              <a:rPr lang="en-US" sz="1100" cap="none">
                <a:solidFill>
                  <a:srgbClr val="4D4D4D"/>
                </a:solidFill>
                <a:latin typeface="Montserrat"/>
                <a:ea typeface="Montserrat"/>
                <a:cs typeface="Montserrat"/>
                <a:sym typeface="Montserrat"/>
              </a:rPr>
              <a:t>COVERS 9 KM. </a:t>
            </a:r>
            <a:r>
              <a:rPr b="1" lang="en-US" sz="1100">
                <a:solidFill>
                  <a:srgbClr val="4D4D4D"/>
                </a:solidFill>
                <a:latin typeface="Montserrat"/>
                <a:ea typeface="Montserrat"/>
                <a:cs typeface="Montserrat"/>
                <a:sym typeface="Montserrat"/>
              </a:rPr>
              <a:t>SUMMER 2026</a:t>
            </a:r>
            <a:r>
              <a:rPr b="1" lang="en-US" sz="1100" cap="none">
                <a:solidFill>
                  <a:srgbClr val="4D4D4D"/>
                </a:solidFill>
                <a:latin typeface="Montserrat"/>
                <a:ea typeface="Montserrat"/>
                <a:cs typeface="Montserrat"/>
                <a:sym typeface="Montserrat"/>
              </a:rPr>
              <a:t> SURFACE SAMPLING AND MAPPING PROGRAM </a:t>
            </a:r>
            <a:endParaRPr b="1" sz="1100">
              <a:solidFill>
                <a:srgbClr val="4D4D4D"/>
              </a:solidFill>
              <a:latin typeface="Montserrat"/>
              <a:ea typeface="Montserrat"/>
              <a:cs typeface="Montserrat"/>
              <a:sym typeface="Montserrat"/>
            </a:endParaRPr>
          </a:p>
        </p:txBody>
      </p:sp>
      <p:sp>
        <p:nvSpPr>
          <p:cNvPr id="493" name="Google Shape;493;p33"/>
          <p:cNvSpPr txBox="1"/>
          <p:nvPr/>
        </p:nvSpPr>
        <p:spPr>
          <a:xfrm>
            <a:off x="7816850" y="2109742"/>
            <a:ext cx="2667000" cy="2616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100" cap="none">
                <a:solidFill>
                  <a:srgbClr val="4D4D4D"/>
                </a:solidFill>
                <a:latin typeface="Montserrat"/>
                <a:ea typeface="Montserrat"/>
                <a:cs typeface="Montserrat"/>
                <a:sym typeface="Montserrat"/>
              </a:rPr>
              <a:t>100% OWNED</a:t>
            </a:r>
            <a:endParaRPr/>
          </a:p>
        </p:txBody>
      </p:sp>
      <p:grpSp>
        <p:nvGrpSpPr>
          <p:cNvPr descr="Diploma outline" id="494" name="Google Shape;494;p33"/>
          <p:cNvGrpSpPr/>
          <p:nvPr/>
        </p:nvGrpSpPr>
        <p:grpSpPr>
          <a:xfrm>
            <a:off x="7229278" y="2121122"/>
            <a:ext cx="355995" cy="246458"/>
            <a:chOff x="7229278" y="1956401"/>
            <a:chExt cx="355995" cy="246458"/>
          </a:xfrm>
        </p:grpSpPr>
        <p:sp>
          <p:nvSpPr>
            <p:cNvPr id="495" name="Google Shape;495;p33"/>
            <p:cNvSpPr/>
            <p:nvPr/>
          </p:nvSpPr>
          <p:spPr>
            <a:xfrm>
              <a:off x="7274915" y="2015328"/>
              <a:ext cx="264733" cy="31866"/>
            </a:xfrm>
            <a:custGeom>
              <a:rect b="b" l="l" r="r" t="t"/>
              <a:pathLst>
                <a:path extrusionOk="0" h="31866" w="264733">
                  <a:moveTo>
                    <a:pt x="6393" y="31483"/>
                  </a:moveTo>
                  <a:cubicBezTo>
                    <a:pt x="39532" y="17065"/>
                    <a:pt x="84274" y="9119"/>
                    <a:pt x="132360" y="9119"/>
                  </a:cubicBezTo>
                  <a:cubicBezTo>
                    <a:pt x="180447" y="9119"/>
                    <a:pt x="225198" y="17056"/>
                    <a:pt x="258328" y="31483"/>
                  </a:cubicBezTo>
                  <a:cubicBezTo>
                    <a:pt x="258902" y="31737"/>
                    <a:pt x="259525" y="31868"/>
                    <a:pt x="260154" y="31866"/>
                  </a:cubicBezTo>
                  <a:cubicBezTo>
                    <a:pt x="262674" y="31875"/>
                    <a:pt x="264724" y="29838"/>
                    <a:pt x="264733" y="27318"/>
                  </a:cubicBezTo>
                  <a:cubicBezTo>
                    <a:pt x="264739" y="25491"/>
                    <a:pt x="263656" y="23837"/>
                    <a:pt x="261979" y="23112"/>
                  </a:cubicBezTo>
                  <a:cubicBezTo>
                    <a:pt x="227749" y="8206"/>
                    <a:pt x="181693" y="0"/>
                    <a:pt x="132360" y="0"/>
                  </a:cubicBezTo>
                  <a:cubicBezTo>
                    <a:pt x="83028" y="0"/>
                    <a:pt x="37004" y="8215"/>
                    <a:pt x="2742" y="23112"/>
                  </a:cubicBezTo>
                  <a:cubicBezTo>
                    <a:pt x="430" y="24121"/>
                    <a:pt x="-626" y="26812"/>
                    <a:pt x="382" y="29123"/>
                  </a:cubicBezTo>
                  <a:cubicBezTo>
                    <a:pt x="1390" y="31434"/>
                    <a:pt x="4082" y="32491"/>
                    <a:pt x="6393" y="31483"/>
                  </a:cubicBez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6" name="Google Shape;496;p33"/>
            <p:cNvSpPr/>
            <p:nvPr/>
          </p:nvSpPr>
          <p:spPr>
            <a:xfrm>
              <a:off x="7229278" y="1956401"/>
              <a:ext cx="355995" cy="246458"/>
            </a:xfrm>
            <a:custGeom>
              <a:rect b="b" l="l" r="r" t="t"/>
              <a:pathLst>
                <a:path extrusionOk="0" h="246458" w="355995">
                  <a:moveTo>
                    <a:pt x="0" y="0"/>
                  </a:moveTo>
                  <a:lnTo>
                    <a:pt x="0" y="246458"/>
                  </a:lnTo>
                  <a:lnTo>
                    <a:pt x="355995" y="246458"/>
                  </a:lnTo>
                  <a:lnTo>
                    <a:pt x="355995" y="0"/>
                  </a:lnTo>
                  <a:close/>
                  <a:moveTo>
                    <a:pt x="346867" y="237330"/>
                  </a:moveTo>
                  <a:lnTo>
                    <a:pt x="9128" y="237330"/>
                  </a:lnTo>
                  <a:lnTo>
                    <a:pt x="9128" y="9128"/>
                  </a:lnTo>
                  <a:lnTo>
                    <a:pt x="346867" y="9128"/>
                  </a:ln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7" name="Google Shape;497;p33"/>
            <p:cNvSpPr/>
            <p:nvPr/>
          </p:nvSpPr>
          <p:spPr>
            <a:xfrm>
              <a:off x="7274918" y="2102451"/>
              <a:ext cx="136921" cy="9128"/>
            </a:xfrm>
            <a:custGeom>
              <a:rect b="b" l="l" r="r" t="t"/>
              <a:pathLst>
                <a:path extrusionOk="0" h="9128" w="136921">
                  <a:moveTo>
                    <a:pt x="0" y="0"/>
                  </a:moveTo>
                  <a:lnTo>
                    <a:pt x="136921" y="0"/>
                  </a:lnTo>
                  <a:lnTo>
                    <a:pt x="136921" y="9128"/>
                  </a:lnTo>
                  <a:lnTo>
                    <a:pt x="0" y="9128"/>
                  </a:ln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8" name="Google Shape;498;p33"/>
            <p:cNvSpPr/>
            <p:nvPr/>
          </p:nvSpPr>
          <p:spPr>
            <a:xfrm>
              <a:off x="7274918" y="2138963"/>
              <a:ext cx="136921" cy="9128"/>
            </a:xfrm>
            <a:custGeom>
              <a:rect b="b" l="l" r="r" t="t"/>
              <a:pathLst>
                <a:path extrusionOk="0" h="9128" w="136921">
                  <a:moveTo>
                    <a:pt x="0" y="0"/>
                  </a:moveTo>
                  <a:lnTo>
                    <a:pt x="136921" y="0"/>
                  </a:lnTo>
                  <a:lnTo>
                    <a:pt x="136921" y="9128"/>
                  </a:lnTo>
                  <a:lnTo>
                    <a:pt x="0" y="9128"/>
                  </a:ln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99" name="Google Shape;499;p33"/>
            <p:cNvSpPr/>
            <p:nvPr/>
          </p:nvSpPr>
          <p:spPr>
            <a:xfrm>
              <a:off x="7471172" y="2091109"/>
              <a:ext cx="70742" cy="70742"/>
            </a:xfrm>
            <a:custGeom>
              <a:rect b="b" l="l" r="r" t="t"/>
              <a:pathLst>
                <a:path extrusionOk="0" h="70742" w="70742">
                  <a:moveTo>
                    <a:pt x="59333" y="21907"/>
                  </a:moveTo>
                  <a:lnTo>
                    <a:pt x="61158" y="9584"/>
                  </a:lnTo>
                  <a:lnTo>
                    <a:pt x="49292" y="11867"/>
                  </a:lnTo>
                  <a:lnTo>
                    <a:pt x="44728" y="0"/>
                  </a:lnTo>
                  <a:lnTo>
                    <a:pt x="35600" y="8215"/>
                  </a:lnTo>
                  <a:lnTo>
                    <a:pt x="26015" y="0"/>
                  </a:lnTo>
                  <a:lnTo>
                    <a:pt x="21907" y="11867"/>
                  </a:lnTo>
                  <a:lnTo>
                    <a:pt x="9584" y="9584"/>
                  </a:lnTo>
                  <a:lnTo>
                    <a:pt x="11867" y="21907"/>
                  </a:lnTo>
                  <a:lnTo>
                    <a:pt x="0" y="26015"/>
                  </a:lnTo>
                  <a:lnTo>
                    <a:pt x="8215" y="35600"/>
                  </a:lnTo>
                  <a:lnTo>
                    <a:pt x="0" y="44728"/>
                  </a:lnTo>
                  <a:lnTo>
                    <a:pt x="11867" y="49292"/>
                  </a:lnTo>
                  <a:lnTo>
                    <a:pt x="9584" y="61158"/>
                  </a:lnTo>
                  <a:lnTo>
                    <a:pt x="21907" y="59333"/>
                  </a:lnTo>
                  <a:lnTo>
                    <a:pt x="26015" y="70743"/>
                  </a:lnTo>
                  <a:lnTo>
                    <a:pt x="35600" y="62984"/>
                  </a:lnTo>
                  <a:lnTo>
                    <a:pt x="44728" y="70743"/>
                  </a:lnTo>
                  <a:lnTo>
                    <a:pt x="49292" y="59333"/>
                  </a:lnTo>
                  <a:lnTo>
                    <a:pt x="61158" y="61158"/>
                  </a:lnTo>
                  <a:lnTo>
                    <a:pt x="59333" y="49292"/>
                  </a:lnTo>
                  <a:lnTo>
                    <a:pt x="70743" y="44728"/>
                  </a:lnTo>
                  <a:lnTo>
                    <a:pt x="62984" y="35600"/>
                  </a:lnTo>
                  <a:lnTo>
                    <a:pt x="70743" y="26015"/>
                  </a:lnTo>
                  <a:close/>
                  <a:moveTo>
                    <a:pt x="55567" y="40976"/>
                  </a:moveTo>
                  <a:lnTo>
                    <a:pt x="49205" y="43523"/>
                  </a:lnTo>
                  <a:lnTo>
                    <a:pt x="50241" y="50255"/>
                  </a:lnTo>
                  <a:lnTo>
                    <a:pt x="43514" y="49223"/>
                  </a:lnTo>
                  <a:lnTo>
                    <a:pt x="40971" y="55585"/>
                  </a:lnTo>
                  <a:lnTo>
                    <a:pt x="35746" y="51140"/>
                  </a:lnTo>
                  <a:lnTo>
                    <a:pt x="30269" y="55585"/>
                  </a:lnTo>
                  <a:lnTo>
                    <a:pt x="27987" y="49223"/>
                  </a:lnTo>
                  <a:lnTo>
                    <a:pt x="21004" y="50259"/>
                  </a:lnTo>
                  <a:lnTo>
                    <a:pt x="22295" y="43527"/>
                  </a:lnTo>
                  <a:lnTo>
                    <a:pt x="15682" y="40985"/>
                  </a:lnTo>
                  <a:lnTo>
                    <a:pt x="20388" y="35759"/>
                  </a:lnTo>
                  <a:lnTo>
                    <a:pt x="15677" y="30282"/>
                  </a:lnTo>
                  <a:lnTo>
                    <a:pt x="22295" y="28000"/>
                  </a:lnTo>
                  <a:lnTo>
                    <a:pt x="20995" y="20976"/>
                  </a:lnTo>
                  <a:lnTo>
                    <a:pt x="27987" y="22273"/>
                  </a:lnTo>
                  <a:lnTo>
                    <a:pt x="30269" y="15655"/>
                  </a:lnTo>
                  <a:lnTo>
                    <a:pt x="35746" y="20365"/>
                  </a:lnTo>
                  <a:lnTo>
                    <a:pt x="40967" y="15659"/>
                  </a:lnTo>
                  <a:lnTo>
                    <a:pt x="43514" y="22273"/>
                  </a:lnTo>
                  <a:lnTo>
                    <a:pt x="50241" y="20976"/>
                  </a:lnTo>
                  <a:lnTo>
                    <a:pt x="49205" y="27964"/>
                  </a:lnTo>
                  <a:lnTo>
                    <a:pt x="55567" y="30246"/>
                  </a:lnTo>
                  <a:lnTo>
                    <a:pt x="51126" y="35723"/>
                  </a:ln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descr="Crystals outline" id="500" name="Google Shape;500;p33"/>
          <p:cNvSpPr/>
          <p:nvPr/>
        </p:nvSpPr>
        <p:spPr>
          <a:xfrm>
            <a:off x="7249624" y="3302529"/>
            <a:ext cx="329907" cy="308615"/>
          </a:xfrm>
          <a:custGeom>
            <a:rect b="b" l="l" r="r" t="t"/>
            <a:pathLst>
              <a:path extrusionOk="0" h="308615" w="329907">
                <a:moveTo>
                  <a:pt x="329908" y="183441"/>
                </a:moveTo>
                <a:lnTo>
                  <a:pt x="303257" y="122963"/>
                </a:lnTo>
                <a:lnTo>
                  <a:pt x="238689" y="128700"/>
                </a:lnTo>
                <a:lnTo>
                  <a:pt x="188017" y="267468"/>
                </a:lnTo>
                <a:cubicBezTo>
                  <a:pt x="187949" y="267653"/>
                  <a:pt x="187917" y="267645"/>
                  <a:pt x="187941" y="267448"/>
                </a:cubicBezTo>
                <a:lnTo>
                  <a:pt x="213778" y="68580"/>
                </a:lnTo>
                <a:lnTo>
                  <a:pt x="145182" y="0"/>
                </a:lnTo>
                <a:lnTo>
                  <a:pt x="76590" y="68580"/>
                </a:lnTo>
                <a:lnTo>
                  <a:pt x="102210" y="265792"/>
                </a:lnTo>
                <a:cubicBezTo>
                  <a:pt x="102234" y="265977"/>
                  <a:pt x="102210" y="265985"/>
                  <a:pt x="102133" y="265812"/>
                </a:cubicBezTo>
                <a:lnTo>
                  <a:pt x="66546" y="172377"/>
                </a:lnTo>
                <a:lnTo>
                  <a:pt x="18843" y="168244"/>
                </a:lnTo>
                <a:lnTo>
                  <a:pt x="0" y="211260"/>
                </a:lnTo>
                <a:lnTo>
                  <a:pt x="77428" y="308148"/>
                </a:lnTo>
                <a:lnTo>
                  <a:pt x="106585" y="299542"/>
                </a:lnTo>
                <a:lnTo>
                  <a:pt x="106585" y="299570"/>
                </a:lnTo>
                <a:lnTo>
                  <a:pt x="181962" y="299570"/>
                </a:lnTo>
                <a:lnTo>
                  <a:pt x="218903" y="308615"/>
                </a:lnTo>
                <a:close/>
                <a:moveTo>
                  <a:pt x="23908" y="176773"/>
                </a:moveTo>
                <a:lnTo>
                  <a:pt x="60817" y="179972"/>
                </a:lnTo>
                <a:cubicBezTo>
                  <a:pt x="60897" y="179972"/>
                  <a:pt x="60841" y="180032"/>
                  <a:pt x="60841" y="180032"/>
                </a:cubicBezTo>
                <a:lnTo>
                  <a:pt x="41969" y="206724"/>
                </a:lnTo>
                <a:lnTo>
                  <a:pt x="9456" y="210181"/>
                </a:lnTo>
                <a:cubicBezTo>
                  <a:pt x="9456" y="210181"/>
                  <a:pt x="9258" y="210229"/>
                  <a:pt x="9335" y="210031"/>
                </a:cubicBezTo>
                <a:cubicBezTo>
                  <a:pt x="9412" y="209834"/>
                  <a:pt x="23908" y="176773"/>
                  <a:pt x="23908" y="176773"/>
                </a:cubicBezTo>
                <a:close/>
                <a:moveTo>
                  <a:pt x="15423" y="217646"/>
                </a:moveTo>
                <a:lnTo>
                  <a:pt x="42042" y="214826"/>
                </a:lnTo>
                <a:lnTo>
                  <a:pt x="89583" y="296170"/>
                </a:lnTo>
                <a:lnTo>
                  <a:pt x="80353" y="298893"/>
                </a:lnTo>
                <a:close/>
                <a:moveTo>
                  <a:pt x="97532" y="293793"/>
                </a:moveTo>
                <a:lnTo>
                  <a:pt x="48996" y="210745"/>
                </a:lnTo>
                <a:lnTo>
                  <a:pt x="64306" y="189105"/>
                </a:lnTo>
                <a:lnTo>
                  <a:pt x="103515" y="292052"/>
                </a:lnTo>
                <a:close/>
                <a:moveTo>
                  <a:pt x="320154" y="181438"/>
                </a:moveTo>
                <a:lnTo>
                  <a:pt x="272810" y="176023"/>
                </a:lnTo>
                <a:lnTo>
                  <a:pt x="245180" y="136270"/>
                </a:lnTo>
                <a:cubicBezTo>
                  <a:pt x="245168" y="136251"/>
                  <a:pt x="245175" y="136226"/>
                  <a:pt x="245194" y="136215"/>
                </a:cubicBezTo>
                <a:cubicBezTo>
                  <a:pt x="245200" y="136212"/>
                  <a:pt x="245206" y="136210"/>
                  <a:pt x="245212" y="136210"/>
                </a:cubicBezTo>
                <a:lnTo>
                  <a:pt x="298212" y="131500"/>
                </a:lnTo>
                <a:lnTo>
                  <a:pt x="320194" y="181382"/>
                </a:lnTo>
                <a:cubicBezTo>
                  <a:pt x="320203" y="181402"/>
                  <a:pt x="320194" y="181426"/>
                  <a:pt x="320174" y="181435"/>
                </a:cubicBezTo>
                <a:cubicBezTo>
                  <a:pt x="320168" y="181438"/>
                  <a:pt x="320161" y="181439"/>
                  <a:pt x="320154" y="181438"/>
                </a:cubicBezTo>
                <a:close/>
                <a:moveTo>
                  <a:pt x="141153" y="291512"/>
                </a:moveTo>
                <a:lnTo>
                  <a:pt x="113676" y="291512"/>
                </a:lnTo>
                <a:lnTo>
                  <a:pt x="86336" y="81074"/>
                </a:lnTo>
                <a:lnTo>
                  <a:pt x="141153" y="105743"/>
                </a:lnTo>
                <a:close/>
                <a:moveTo>
                  <a:pt x="149292" y="15479"/>
                </a:moveTo>
                <a:lnTo>
                  <a:pt x="205181" y="71380"/>
                </a:lnTo>
                <a:cubicBezTo>
                  <a:pt x="205198" y="71394"/>
                  <a:pt x="205202" y="71419"/>
                  <a:pt x="205189" y="71437"/>
                </a:cubicBezTo>
                <a:cubicBezTo>
                  <a:pt x="205186" y="71440"/>
                  <a:pt x="205184" y="71442"/>
                  <a:pt x="205181" y="71445"/>
                </a:cubicBezTo>
                <a:lnTo>
                  <a:pt x="149211" y="96879"/>
                </a:lnTo>
                <a:lnTo>
                  <a:pt x="149211" y="15495"/>
                </a:lnTo>
                <a:cubicBezTo>
                  <a:pt x="149215" y="15471"/>
                  <a:pt x="149239" y="15455"/>
                  <a:pt x="149263" y="15460"/>
                </a:cubicBezTo>
                <a:cubicBezTo>
                  <a:pt x="149275" y="15462"/>
                  <a:pt x="149285" y="15469"/>
                  <a:pt x="149292" y="15479"/>
                </a:cubicBezTo>
                <a:close/>
                <a:moveTo>
                  <a:pt x="141161" y="15507"/>
                </a:moveTo>
                <a:lnTo>
                  <a:pt x="141161" y="96891"/>
                </a:lnTo>
                <a:lnTo>
                  <a:pt x="85006" y="71638"/>
                </a:lnTo>
                <a:cubicBezTo>
                  <a:pt x="84988" y="71621"/>
                  <a:pt x="84988" y="71593"/>
                  <a:pt x="85005" y="71575"/>
                </a:cubicBezTo>
                <a:cubicBezTo>
                  <a:pt x="85005" y="71575"/>
                  <a:pt x="85005" y="71574"/>
                  <a:pt x="85006" y="71574"/>
                </a:cubicBezTo>
                <a:lnTo>
                  <a:pt x="141085" y="15475"/>
                </a:lnTo>
                <a:cubicBezTo>
                  <a:pt x="141100" y="15459"/>
                  <a:pt x="141126" y="15459"/>
                  <a:pt x="141141" y="15475"/>
                </a:cubicBezTo>
                <a:cubicBezTo>
                  <a:pt x="141150" y="15484"/>
                  <a:pt x="141154" y="15496"/>
                  <a:pt x="141153" y="15507"/>
                </a:cubicBezTo>
                <a:close/>
                <a:moveTo>
                  <a:pt x="149219" y="291512"/>
                </a:moveTo>
                <a:lnTo>
                  <a:pt x="149219" y="105731"/>
                </a:lnTo>
                <a:lnTo>
                  <a:pt x="204085" y="80796"/>
                </a:lnTo>
                <a:lnTo>
                  <a:pt x="176688" y="291508"/>
                </a:lnTo>
                <a:close/>
                <a:moveTo>
                  <a:pt x="241332" y="144948"/>
                </a:moveTo>
                <a:lnTo>
                  <a:pt x="242762" y="146910"/>
                </a:lnTo>
                <a:lnTo>
                  <a:pt x="265473" y="179593"/>
                </a:lnTo>
                <a:lnTo>
                  <a:pt x="196349" y="294792"/>
                </a:lnTo>
                <a:lnTo>
                  <a:pt x="187417" y="292612"/>
                </a:lnTo>
                <a:close/>
                <a:moveTo>
                  <a:pt x="204540" y="296810"/>
                </a:moveTo>
                <a:lnTo>
                  <a:pt x="272198" y="184065"/>
                </a:lnTo>
                <a:lnTo>
                  <a:pt x="312406" y="188658"/>
                </a:lnTo>
                <a:lnTo>
                  <a:pt x="314272" y="188928"/>
                </a:lnTo>
                <a:lnTo>
                  <a:pt x="216099" y="299643"/>
                </a:ln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Electric Tower outline" id="501" name="Google Shape;501;p33"/>
          <p:cNvSpPr/>
          <p:nvPr/>
        </p:nvSpPr>
        <p:spPr>
          <a:xfrm>
            <a:off x="7289346" y="2651114"/>
            <a:ext cx="240272" cy="337559"/>
          </a:xfrm>
          <a:custGeom>
            <a:rect b="b" l="l" r="r" t="t"/>
            <a:pathLst>
              <a:path extrusionOk="0" h="337559" w="240272">
                <a:moveTo>
                  <a:pt x="236518" y="120134"/>
                </a:moveTo>
                <a:cubicBezTo>
                  <a:pt x="238592" y="120134"/>
                  <a:pt x="240273" y="118453"/>
                  <a:pt x="240273" y="116379"/>
                </a:cubicBezTo>
                <a:lnTo>
                  <a:pt x="240273" y="97608"/>
                </a:lnTo>
                <a:cubicBezTo>
                  <a:pt x="240274" y="96135"/>
                  <a:pt x="239413" y="94798"/>
                  <a:pt x="238073" y="94188"/>
                </a:cubicBezTo>
                <a:lnTo>
                  <a:pt x="155479" y="56645"/>
                </a:lnTo>
                <a:cubicBezTo>
                  <a:pt x="154991" y="56423"/>
                  <a:pt x="154461" y="56309"/>
                  <a:pt x="153925" y="56311"/>
                </a:cubicBezTo>
                <a:lnTo>
                  <a:pt x="151882" y="56311"/>
                </a:lnTo>
                <a:lnTo>
                  <a:pt x="150148" y="40874"/>
                </a:lnTo>
                <a:cubicBezTo>
                  <a:pt x="150077" y="40251"/>
                  <a:pt x="149851" y="39656"/>
                  <a:pt x="149491" y="39143"/>
                </a:cubicBezTo>
                <a:lnTo>
                  <a:pt x="123211" y="1600"/>
                </a:lnTo>
                <a:cubicBezTo>
                  <a:pt x="122021" y="-98"/>
                  <a:pt x="119680" y="-510"/>
                  <a:pt x="117982" y="680"/>
                </a:cubicBezTo>
                <a:cubicBezTo>
                  <a:pt x="117624" y="931"/>
                  <a:pt x="117312" y="1242"/>
                  <a:pt x="117062" y="1600"/>
                </a:cubicBezTo>
                <a:lnTo>
                  <a:pt x="90782" y="39143"/>
                </a:lnTo>
                <a:cubicBezTo>
                  <a:pt x="90422" y="39656"/>
                  <a:pt x="90196" y="40251"/>
                  <a:pt x="90125" y="40874"/>
                </a:cubicBezTo>
                <a:lnTo>
                  <a:pt x="88390" y="56311"/>
                </a:lnTo>
                <a:lnTo>
                  <a:pt x="86348" y="56311"/>
                </a:lnTo>
                <a:cubicBezTo>
                  <a:pt x="85812" y="56310"/>
                  <a:pt x="85281" y="56425"/>
                  <a:pt x="84794" y="56649"/>
                </a:cubicBezTo>
                <a:lnTo>
                  <a:pt x="2200" y="94192"/>
                </a:lnTo>
                <a:cubicBezTo>
                  <a:pt x="860" y="94801"/>
                  <a:pt x="0" y="96136"/>
                  <a:pt x="0" y="97608"/>
                </a:cubicBezTo>
                <a:lnTo>
                  <a:pt x="0" y="116379"/>
                </a:lnTo>
                <a:cubicBezTo>
                  <a:pt x="0" y="118453"/>
                  <a:pt x="1681" y="120134"/>
                  <a:pt x="3754" y="120134"/>
                </a:cubicBezTo>
                <a:cubicBezTo>
                  <a:pt x="5828" y="120134"/>
                  <a:pt x="7509" y="118453"/>
                  <a:pt x="7509" y="116379"/>
                </a:cubicBezTo>
                <a:lnTo>
                  <a:pt x="7509" y="101362"/>
                </a:lnTo>
                <a:lnTo>
                  <a:pt x="83345" y="101362"/>
                </a:lnTo>
                <a:lnTo>
                  <a:pt x="78764" y="141983"/>
                </a:lnTo>
                <a:lnTo>
                  <a:pt x="2200" y="176785"/>
                </a:lnTo>
                <a:cubicBezTo>
                  <a:pt x="860" y="177395"/>
                  <a:pt x="0" y="178730"/>
                  <a:pt x="0" y="180202"/>
                </a:cubicBezTo>
                <a:lnTo>
                  <a:pt x="0" y="198973"/>
                </a:lnTo>
                <a:cubicBezTo>
                  <a:pt x="0" y="201047"/>
                  <a:pt x="1681" y="202727"/>
                  <a:pt x="3754" y="202727"/>
                </a:cubicBezTo>
                <a:cubicBezTo>
                  <a:pt x="5828" y="202727"/>
                  <a:pt x="7509" y="201047"/>
                  <a:pt x="7509" y="198973"/>
                </a:cubicBezTo>
                <a:lnTo>
                  <a:pt x="7509" y="183956"/>
                </a:lnTo>
                <a:lnTo>
                  <a:pt x="74049" y="183956"/>
                </a:lnTo>
                <a:lnTo>
                  <a:pt x="71421" y="207431"/>
                </a:lnTo>
                <a:lnTo>
                  <a:pt x="21576" y="332141"/>
                </a:lnTo>
                <a:cubicBezTo>
                  <a:pt x="20806" y="334066"/>
                  <a:pt x="21744" y="336250"/>
                  <a:pt x="23669" y="337020"/>
                </a:cubicBezTo>
                <a:cubicBezTo>
                  <a:pt x="24111" y="337196"/>
                  <a:pt x="24583" y="337287"/>
                  <a:pt x="25060" y="337288"/>
                </a:cubicBezTo>
                <a:cubicBezTo>
                  <a:pt x="25565" y="337286"/>
                  <a:pt x="26066" y="337184"/>
                  <a:pt x="26531" y="336987"/>
                </a:cubicBezTo>
                <a:lnTo>
                  <a:pt x="119937" y="297158"/>
                </a:lnTo>
                <a:lnTo>
                  <a:pt x="213891" y="337258"/>
                </a:lnTo>
                <a:cubicBezTo>
                  <a:pt x="215799" y="338071"/>
                  <a:pt x="218004" y="337185"/>
                  <a:pt x="218818" y="335278"/>
                </a:cubicBezTo>
                <a:cubicBezTo>
                  <a:pt x="219208" y="334364"/>
                  <a:pt x="219220" y="333333"/>
                  <a:pt x="218851" y="332411"/>
                </a:cubicBezTo>
                <a:lnTo>
                  <a:pt x="168859" y="207431"/>
                </a:lnTo>
                <a:lnTo>
                  <a:pt x="166224" y="183956"/>
                </a:lnTo>
                <a:lnTo>
                  <a:pt x="232764" y="183956"/>
                </a:lnTo>
                <a:lnTo>
                  <a:pt x="232764" y="198973"/>
                </a:lnTo>
                <a:cubicBezTo>
                  <a:pt x="232764" y="201047"/>
                  <a:pt x="234445" y="202727"/>
                  <a:pt x="236518" y="202727"/>
                </a:cubicBezTo>
                <a:cubicBezTo>
                  <a:pt x="238592" y="202727"/>
                  <a:pt x="240273" y="201047"/>
                  <a:pt x="240273" y="198973"/>
                </a:cubicBezTo>
                <a:lnTo>
                  <a:pt x="240273" y="180202"/>
                </a:lnTo>
                <a:cubicBezTo>
                  <a:pt x="240272" y="178730"/>
                  <a:pt x="239412" y="177395"/>
                  <a:pt x="238073" y="176785"/>
                </a:cubicBezTo>
                <a:lnTo>
                  <a:pt x="161508" y="141983"/>
                </a:lnTo>
                <a:lnTo>
                  <a:pt x="156928" y="101362"/>
                </a:lnTo>
                <a:lnTo>
                  <a:pt x="232764" y="101362"/>
                </a:lnTo>
                <a:lnTo>
                  <a:pt x="232764" y="116379"/>
                </a:lnTo>
                <a:cubicBezTo>
                  <a:pt x="232764" y="118453"/>
                  <a:pt x="234445" y="120134"/>
                  <a:pt x="236518" y="120134"/>
                </a:cubicBezTo>
                <a:close/>
                <a:moveTo>
                  <a:pt x="97479" y="42665"/>
                </a:moveTo>
                <a:lnTo>
                  <a:pt x="120106" y="10344"/>
                </a:lnTo>
                <a:cubicBezTo>
                  <a:pt x="120115" y="10327"/>
                  <a:pt x="120135" y="10321"/>
                  <a:pt x="120152" y="10330"/>
                </a:cubicBezTo>
                <a:cubicBezTo>
                  <a:pt x="120158" y="10333"/>
                  <a:pt x="120163" y="10338"/>
                  <a:pt x="120166" y="10344"/>
                </a:cubicBezTo>
                <a:lnTo>
                  <a:pt x="142793" y="42665"/>
                </a:lnTo>
                <a:lnTo>
                  <a:pt x="144325" y="56311"/>
                </a:lnTo>
                <a:lnTo>
                  <a:pt x="95948" y="56311"/>
                </a:lnTo>
                <a:close/>
                <a:moveTo>
                  <a:pt x="145170" y="63820"/>
                </a:moveTo>
                <a:lnTo>
                  <a:pt x="148549" y="93854"/>
                </a:lnTo>
                <a:lnTo>
                  <a:pt x="91728" y="93854"/>
                </a:lnTo>
                <a:lnTo>
                  <a:pt x="95107" y="63820"/>
                </a:lnTo>
                <a:close/>
                <a:moveTo>
                  <a:pt x="21257" y="93854"/>
                </a:moveTo>
                <a:cubicBezTo>
                  <a:pt x="21163" y="93854"/>
                  <a:pt x="21155" y="93820"/>
                  <a:pt x="21257" y="93783"/>
                </a:cubicBezTo>
                <a:lnTo>
                  <a:pt x="87163" y="63820"/>
                </a:lnTo>
                <a:lnTo>
                  <a:pt x="87538" y="63820"/>
                </a:lnTo>
                <a:lnTo>
                  <a:pt x="84159" y="93854"/>
                </a:lnTo>
                <a:close/>
                <a:moveTo>
                  <a:pt x="21257" y="176376"/>
                </a:moveTo>
                <a:lnTo>
                  <a:pt x="77788" y="150675"/>
                </a:lnTo>
                <a:lnTo>
                  <a:pt x="74894" y="176448"/>
                </a:lnTo>
                <a:lnTo>
                  <a:pt x="21257" y="176448"/>
                </a:lnTo>
                <a:cubicBezTo>
                  <a:pt x="21163" y="176448"/>
                  <a:pt x="21155" y="176414"/>
                  <a:pt x="21242" y="176376"/>
                </a:cubicBezTo>
                <a:close/>
                <a:moveTo>
                  <a:pt x="85766" y="147055"/>
                </a:moveTo>
                <a:lnTo>
                  <a:pt x="87163" y="146414"/>
                </a:lnTo>
                <a:lnTo>
                  <a:pt x="153110" y="146414"/>
                </a:lnTo>
                <a:lnTo>
                  <a:pt x="154522" y="147055"/>
                </a:lnTo>
                <a:lnTo>
                  <a:pt x="157825" y="176448"/>
                </a:lnTo>
                <a:lnTo>
                  <a:pt x="82447" y="176448"/>
                </a:lnTo>
                <a:close/>
                <a:moveTo>
                  <a:pt x="163855" y="215090"/>
                </a:moveTo>
                <a:lnTo>
                  <a:pt x="179071" y="253128"/>
                </a:lnTo>
                <a:lnTo>
                  <a:pt x="129139" y="230689"/>
                </a:lnTo>
                <a:close/>
                <a:moveTo>
                  <a:pt x="180205" y="261880"/>
                </a:moveTo>
                <a:cubicBezTo>
                  <a:pt x="180964" y="262234"/>
                  <a:pt x="181826" y="262306"/>
                  <a:pt x="182634" y="262082"/>
                </a:cubicBezTo>
                <a:lnTo>
                  <a:pt x="182739" y="262345"/>
                </a:lnTo>
                <a:cubicBezTo>
                  <a:pt x="182539" y="262369"/>
                  <a:pt x="182342" y="262411"/>
                  <a:pt x="182149" y="262469"/>
                </a:cubicBezTo>
                <a:lnTo>
                  <a:pt x="119937" y="288997"/>
                </a:lnTo>
                <a:lnTo>
                  <a:pt x="57789" y="262469"/>
                </a:lnTo>
                <a:cubicBezTo>
                  <a:pt x="57703" y="262446"/>
                  <a:pt x="57615" y="262428"/>
                  <a:pt x="57527" y="262416"/>
                </a:cubicBezTo>
                <a:lnTo>
                  <a:pt x="57639" y="262131"/>
                </a:lnTo>
                <a:cubicBezTo>
                  <a:pt x="57821" y="262171"/>
                  <a:pt x="58006" y="262197"/>
                  <a:pt x="58191" y="262210"/>
                </a:cubicBezTo>
                <a:cubicBezTo>
                  <a:pt x="58722" y="262209"/>
                  <a:pt x="59246" y="262096"/>
                  <a:pt x="59730" y="261880"/>
                </a:cubicBezTo>
                <a:lnTo>
                  <a:pt x="119967" y="234808"/>
                </a:lnTo>
                <a:close/>
                <a:moveTo>
                  <a:pt x="61315" y="252937"/>
                </a:moveTo>
                <a:lnTo>
                  <a:pt x="76388" y="215222"/>
                </a:lnTo>
                <a:lnTo>
                  <a:pt x="110807" y="230689"/>
                </a:lnTo>
                <a:close/>
                <a:moveTo>
                  <a:pt x="31983" y="326498"/>
                </a:moveTo>
                <a:cubicBezTo>
                  <a:pt x="31937" y="326498"/>
                  <a:pt x="31915" y="326498"/>
                  <a:pt x="31934" y="326449"/>
                </a:cubicBezTo>
                <a:lnTo>
                  <a:pt x="54763" y="269324"/>
                </a:lnTo>
                <a:cubicBezTo>
                  <a:pt x="54793" y="269324"/>
                  <a:pt x="54812" y="269366"/>
                  <a:pt x="54838" y="269377"/>
                </a:cubicBezTo>
                <a:lnTo>
                  <a:pt x="110375" y="293074"/>
                </a:lnTo>
                <a:close/>
                <a:moveTo>
                  <a:pt x="129507" y="293085"/>
                </a:moveTo>
                <a:lnTo>
                  <a:pt x="185085" y="269377"/>
                </a:lnTo>
                <a:cubicBezTo>
                  <a:pt x="185215" y="269302"/>
                  <a:pt x="185340" y="269219"/>
                  <a:pt x="185460" y="269129"/>
                </a:cubicBezTo>
                <a:lnTo>
                  <a:pt x="208497" y="326716"/>
                </a:lnTo>
                <a:cubicBezTo>
                  <a:pt x="208497" y="326764"/>
                  <a:pt x="208497" y="326787"/>
                  <a:pt x="208444" y="326764"/>
                </a:cubicBezTo>
                <a:close/>
                <a:moveTo>
                  <a:pt x="161366" y="207983"/>
                </a:moveTo>
                <a:lnTo>
                  <a:pt x="119967" y="226574"/>
                </a:lnTo>
                <a:lnTo>
                  <a:pt x="78892" y="208111"/>
                </a:lnTo>
                <a:lnTo>
                  <a:pt x="81606" y="183956"/>
                </a:lnTo>
                <a:lnTo>
                  <a:pt x="158666" y="183956"/>
                </a:lnTo>
                <a:close/>
                <a:moveTo>
                  <a:pt x="219016" y="176448"/>
                </a:moveTo>
                <a:lnTo>
                  <a:pt x="165379" y="176448"/>
                </a:lnTo>
                <a:lnTo>
                  <a:pt x="162484" y="150675"/>
                </a:lnTo>
                <a:lnTo>
                  <a:pt x="219031" y="176376"/>
                </a:lnTo>
                <a:cubicBezTo>
                  <a:pt x="219117" y="176414"/>
                  <a:pt x="219110" y="176448"/>
                  <a:pt x="219016" y="176448"/>
                </a:cubicBezTo>
                <a:close/>
                <a:moveTo>
                  <a:pt x="153606" y="138905"/>
                </a:moveTo>
                <a:lnTo>
                  <a:pt x="86667" y="138905"/>
                </a:lnTo>
                <a:lnTo>
                  <a:pt x="90887" y="101362"/>
                </a:lnTo>
                <a:lnTo>
                  <a:pt x="149386" y="101362"/>
                </a:lnTo>
                <a:close/>
                <a:moveTo>
                  <a:pt x="152723" y="63820"/>
                </a:moveTo>
                <a:lnTo>
                  <a:pt x="153099" y="63820"/>
                </a:lnTo>
                <a:lnTo>
                  <a:pt x="219020" y="93783"/>
                </a:lnTo>
                <a:cubicBezTo>
                  <a:pt x="219106" y="93820"/>
                  <a:pt x="219099" y="93854"/>
                  <a:pt x="219020" y="93854"/>
                </a:cubicBezTo>
                <a:lnTo>
                  <a:pt x="156098" y="93854"/>
                </a:ln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nvGrpSpPr>
          <p:cNvPr descr="Target outline" id="502" name="Google Shape;502;p33"/>
          <p:cNvGrpSpPr/>
          <p:nvPr/>
        </p:nvGrpSpPr>
        <p:grpSpPr>
          <a:xfrm>
            <a:off x="7238975" y="4719064"/>
            <a:ext cx="336416" cy="336412"/>
            <a:chOff x="7103669" y="2678676"/>
            <a:chExt cx="329457" cy="329455"/>
          </a:xfrm>
        </p:grpSpPr>
        <p:sp>
          <p:nvSpPr>
            <p:cNvPr id="503" name="Google Shape;503;p33"/>
            <p:cNvSpPr/>
            <p:nvPr/>
          </p:nvSpPr>
          <p:spPr>
            <a:xfrm>
              <a:off x="7236255" y="2811262"/>
              <a:ext cx="64284" cy="64284"/>
            </a:xfrm>
            <a:custGeom>
              <a:rect b="b" l="l" r="r" t="t"/>
              <a:pathLst>
                <a:path extrusionOk="0" h="64284" w="64284">
                  <a:moveTo>
                    <a:pt x="32142" y="0"/>
                  </a:moveTo>
                  <a:cubicBezTo>
                    <a:pt x="14390" y="0"/>
                    <a:pt x="0" y="14390"/>
                    <a:pt x="0" y="32142"/>
                  </a:cubicBezTo>
                  <a:cubicBezTo>
                    <a:pt x="0" y="49894"/>
                    <a:pt x="14390" y="64284"/>
                    <a:pt x="32142" y="64284"/>
                  </a:cubicBezTo>
                  <a:cubicBezTo>
                    <a:pt x="49894" y="64284"/>
                    <a:pt x="64284" y="49894"/>
                    <a:pt x="64284" y="32142"/>
                  </a:cubicBezTo>
                  <a:cubicBezTo>
                    <a:pt x="64264" y="14399"/>
                    <a:pt x="49885" y="20"/>
                    <a:pt x="32142" y="0"/>
                  </a:cubicBezTo>
                  <a:close/>
                  <a:moveTo>
                    <a:pt x="32142" y="56249"/>
                  </a:moveTo>
                  <a:cubicBezTo>
                    <a:pt x="18828" y="56249"/>
                    <a:pt x="8036" y="45456"/>
                    <a:pt x="8036" y="32142"/>
                  </a:cubicBezTo>
                  <a:cubicBezTo>
                    <a:pt x="8036" y="18828"/>
                    <a:pt x="18828" y="8036"/>
                    <a:pt x="32142" y="8036"/>
                  </a:cubicBezTo>
                  <a:cubicBezTo>
                    <a:pt x="45456" y="8036"/>
                    <a:pt x="56249" y="18828"/>
                    <a:pt x="56249" y="32142"/>
                  </a:cubicBezTo>
                  <a:cubicBezTo>
                    <a:pt x="56236" y="45450"/>
                    <a:pt x="45450" y="56235"/>
                    <a:pt x="32142" y="56249"/>
                  </a:cubicBez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04" name="Google Shape;504;p33"/>
            <p:cNvSpPr/>
            <p:nvPr/>
          </p:nvSpPr>
          <p:spPr>
            <a:xfrm>
              <a:off x="7103669" y="2678676"/>
              <a:ext cx="329457" cy="329455"/>
            </a:xfrm>
            <a:custGeom>
              <a:rect b="b" l="l" r="r" t="t"/>
              <a:pathLst>
                <a:path extrusionOk="0" h="329455" w="329457">
                  <a:moveTo>
                    <a:pt x="329457" y="160710"/>
                  </a:moveTo>
                  <a:lnTo>
                    <a:pt x="301232" y="160710"/>
                  </a:lnTo>
                  <a:cubicBezTo>
                    <a:pt x="299025" y="88474"/>
                    <a:pt x="240983" y="30432"/>
                    <a:pt x="168746" y="28225"/>
                  </a:cubicBezTo>
                  <a:lnTo>
                    <a:pt x="168746" y="0"/>
                  </a:lnTo>
                  <a:lnTo>
                    <a:pt x="160711" y="0"/>
                  </a:lnTo>
                  <a:lnTo>
                    <a:pt x="160711" y="28225"/>
                  </a:lnTo>
                  <a:cubicBezTo>
                    <a:pt x="88475" y="30432"/>
                    <a:pt x="30432" y="88474"/>
                    <a:pt x="28225" y="160710"/>
                  </a:cubicBezTo>
                  <a:lnTo>
                    <a:pt x="0" y="160710"/>
                  </a:lnTo>
                  <a:lnTo>
                    <a:pt x="0" y="168746"/>
                  </a:lnTo>
                  <a:lnTo>
                    <a:pt x="28225" y="168746"/>
                  </a:lnTo>
                  <a:cubicBezTo>
                    <a:pt x="30432" y="240981"/>
                    <a:pt x="88475" y="299024"/>
                    <a:pt x="160711" y="301231"/>
                  </a:cubicBezTo>
                  <a:lnTo>
                    <a:pt x="160711" y="329456"/>
                  </a:lnTo>
                  <a:lnTo>
                    <a:pt x="168746" y="329456"/>
                  </a:lnTo>
                  <a:lnTo>
                    <a:pt x="168746" y="301231"/>
                  </a:lnTo>
                  <a:cubicBezTo>
                    <a:pt x="240983" y="299024"/>
                    <a:pt x="299025" y="240981"/>
                    <a:pt x="301232" y="168746"/>
                  </a:cubicBezTo>
                  <a:lnTo>
                    <a:pt x="329457" y="168746"/>
                  </a:lnTo>
                  <a:close/>
                  <a:moveTo>
                    <a:pt x="293197" y="160710"/>
                  </a:moveTo>
                  <a:lnTo>
                    <a:pt x="261055" y="160710"/>
                  </a:lnTo>
                  <a:cubicBezTo>
                    <a:pt x="258907" y="110646"/>
                    <a:pt x="218810" y="70550"/>
                    <a:pt x="168746" y="68402"/>
                  </a:cubicBezTo>
                  <a:lnTo>
                    <a:pt x="168746" y="36260"/>
                  </a:lnTo>
                  <a:cubicBezTo>
                    <a:pt x="236549" y="38455"/>
                    <a:pt x="291002" y="92908"/>
                    <a:pt x="293197" y="160710"/>
                  </a:cubicBezTo>
                  <a:close/>
                  <a:moveTo>
                    <a:pt x="253019" y="168746"/>
                  </a:moveTo>
                  <a:cubicBezTo>
                    <a:pt x="250889" y="214376"/>
                    <a:pt x="214377" y="250888"/>
                    <a:pt x="168746" y="253018"/>
                  </a:cubicBezTo>
                  <a:lnTo>
                    <a:pt x="168746" y="212941"/>
                  </a:lnTo>
                  <a:lnTo>
                    <a:pt x="160711" y="212941"/>
                  </a:lnTo>
                  <a:lnTo>
                    <a:pt x="160711" y="253018"/>
                  </a:lnTo>
                  <a:cubicBezTo>
                    <a:pt x="115080" y="250888"/>
                    <a:pt x="78568" y="214376"/>
                    <a:pt x="76438" y="168746"/>
                  </a:cubicBezTo>
                  <a:lnTo>
                    <a:pt x="116515" y="168746"/>
                  </a:lnTo>
                  <a:lnTo>
                    <a:pt x="116515" y="160710"/>
                  </a:lnTo>
                  <a:lnTo>
                    <a:pt x="76438" y="160710"/>
                  </a:lnTo>
                  <a:cubicBezTo>
                    <a:pt x="78568" y="115079"/>
                    <a:pt x="115080" y="78568"/>
                    <a:pt x="160711" y="76438"/>
                  </a:cubicBezTo>
                  <a:lnTo>
                    <a:pt x="160711" y="116515"/>
                  </a:lnTo>
                  <a:lnTo>
                    <a:pt x="168746" y="116515"/>
                  </a:lnTo>
                  <a:lnTo>
                    <a:pt x="168746" y="76438"/>
                  </a:lnTo>
                  <a:cubicBezTo>
                    <a:pt x="214377" y="78568"/>
                    <a:pt x="250889" y="115079"/>
                    <a:pt x="253019" y="160710"/>
                  </a:cubicBezTo>
                  <a:lnTo>
                    <a:pt x="212942" y="160710"/>
                  </a:lnTo>
                  <a:lnTo>
                    <a:pt x="212942" y="168746"/>
                  </a:lnTo>
                  <a:close/>
                  <a:moveTo>
                    <a:pt x="160711" y="36260"/>
                  </a:moveTo>
                  <a:lnTo>
                    <a:pt x="160711" y="68402"/>
                  </a:lnTo>
                  <a:cubicBezTo>
                    <a:pt x="110647" y="70550"/>
                    <a:pt x="70550" y="110646"/>
                    <a:pt x="68403" y="160710"/>
                  </a:cubicBezTo>
                  <a:lnTo>
                    <a:pt x="36260" y="160710"/>
                  </a:lnTo>
                  <a:cubicBezTo>
                    <a:pt x="38455" y="92908"/>
                    <a:pt x="92909" y="38455"/>
                    <a:pt x="160711" y="36260"/>
                  </a:cubicBezTo>
                  <a:close/>
                  <a:moveTo>
                    <a:pt x="36260" y="168746"/>
                  </a:moveTo>
                  <a:lnTo>
                    <a:pt x="68403" y="168746"/>
                  </a:lnTo>
                  <a:cubicBezTo>
                    <a:pt x="70550" y="218809"/>
                    <a:pt x="110647" y="258905"/>
                    <a:pt x="160711" y="261053"/>
                  </a:cubicBezTo>
                  <a:lnTo>
                    <a:pt x="160711" y="293195"/>
                  </a:lnTo>
                  <a:cubicBezTo>
                    <a:pt x="92909" y="291000"/>
                    <a:pt x="38455" y="236547"/>
                    <a:pt x="36260" y="168746"/>
                  </a:cubicBezTo>
                  <a:close/>
                  <a:moveTo>
                    <a:pt x="168746" y="293195"/>
                  </a:moveTo>
                  <a:lnTo>
                    <a:pt x="168746" y="261053"/>
                  </a:lnTo>
                  <a:cubicBezTo>
                    <a:pt x="218810" y="258905"/>
                    <a:pt x="258907" y="218809"/>
                    <a:pt x="261055" y="168746"/>
                  </a:cubicBezTo>
                  <a:lnTo>
                    <a:pt x="293197" y="168746"/>
                  </a:lnTo>
                  <a:cubicBezTo>
                    <a:pt x="291002" y="236547"/>
                    <a:pt x="236549" y="291000"/>
                    <a:pt x="168746" y="293195"/>
                  </a:cubicBez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pic>
        <p:nvPicPr>
          <p:cNvPr id="505" name="Google Shape;505;p33"/>
          <p:cNvPicPr preferRelativeResize="0"/>
          <p:nvPr/>
        </p:nvPicPr>
        <p:blipFill rotWithShape="1">
          <a:blip r:embed="rId3">
            <a:alphaModFix/>
          </a:blip>
          <a:srcRect b="0" l="0" r="0" t="0"/>
          <a:stretch/>
        </p:blipFill>
        <p:spPr>
          <a:xfrm>
            <a:off x="496767" y="1724944"/>
            <a:ext cx="6565170" cy="3664506"/>
          </a:xfrm>
          <a:prstGeom prst="rect">
            <a:avLst/>
          </a:prstGeom>
          <a:noFill/>
          <a:ln>
            <a:noFill/>
          </a:ln>
        </p:spPr>
      </p:pic>
      <p:sp>
        <p:nvSpPr>
          <p:cNvPr id="506" name="Google Shape;506;p33"/>
          <p:cNvSpPr/>
          <p:nvPr/>
        </p:nvSpPr>
        <p:spPr>
          <a:xfrm>
            <a:off x="757450" y="6346200"/>
            <a:ext cx="1259100" cy="378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a:solidFill>
                  <a:srgbClr val="AEABAB"/>
                </a:solidFill>
                <a:latin typeface="Montserrat"/>
                <a:ea typeface="Montserrat"/>
                <a:cs typeface="Montserrat"/>
                <a:sym typeface="Montserrat"/>
              </a:rPr>
              <a:t>H2 2026</a:t>
            </a:r>
            <a:endParaRPr>
              <a:latin typeface="Calibri"/>
              <a:ea typeface="Calibri"/>
              <a:cs typeface="Calibri"/>
              <a:sym typeface="Calibri"/>
            </a:endParaRPr>
          </a:p>
        </p:txBody>
      </p:sp>
      <p:sp>
        <p:nvSpPr>
          <p:cNvPr id="507" name="Google Shape;507;p33"/>
          <p:cNvSpPr txBox="1"/>
          <p:nvPr/>
        </p:nvSpPr>
        <p:spPr>
          <a:xfrm>
            <a:off x="7178750" y="5519350"/>
            <a:ext cx="3720000" cy="70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1600">
                <a:solidFill>
                  <a:srgbClr val="76B166"/>
                </a:solidFill>
                <a:latin typeface="Montserrat"/>
                <a:ea typeface="Montserrat"/>
                <a:cs typeface="Montserrat"/>
                <a:sym typeface="Montserrat"/>
              </a:rPr>
              <a:t>Final 2026 report &amp; go-forward plan slated by year end</a:t>
            </a:r>
            <a:endParaRPr b="1" sz="1600">
              <a:solidFill>
                <a:srgbClr val="76B166"/>
              </a:solidFill>
              <a:latin typeface="Montserrat"/>
              <a:ea typeface="Montserrat"/>
              <a:cs typeface="Montserrat"/>
              <a:sym typeface="Montserrat"/>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sp>
        <p:nvSpPr>
          <p:cNvPr id="512" name="Google Shape;512;p34"/>
          <p:cNvSpPr txBox="1"/>
          <p:nvPr>
            <p:ph type="title"/>
          </p:nvPr>
        </p:nvSpPr>
        <p:spPr>
          <a:xfrm>
            <a:off x="200107" y="365126"/>
            <a:ext cx="10515600" cy="892986"/>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600"/>
              <a:buFont typeface="Montserrat"/>
              <a:buNone/>
            </a:pPr>
            <a:r>
              <a:rPr lang="en-US"/>
              <a:t>Thunder Bay PGM–Ni–Cu Projects </a:t>
            </a:r>
            <a:endParaRPr/>
          </a:p>
        </p:txBody>
      </p:sp>
      <p:sp>
        <p:nvSpPr>
          <p:cNvPr id="513" name="Google Shape;513;p34"/>
          <p:cNvSpPr txBox="1"/>
          <p:nvPr>
            <p:ph idx="1" type="body"/>
          </p:nvPr>
        </p:nvSpPr>
        <p:spPr>
          <a:xfrm>
            <a:off x="200100" y="1084875"/>
            <a:ext cx="5867100" cy="5111700"/>
          </a:xfrm>
          <a:prstGeom prst="rect">
            <a:avLst/>
          </a:prstGeom>
          <a:noFill/>
          <a:ln>
            <a:noFill/>
          </a:ln>
        </p:spPr>
        <p:txBody>
          <a:bodyPr anchorCtr="0" anchor="t" bIns="45700" lIns="91425" spcFirstLastPara="1" rIns="91425" wrap="square" tIns="45700">
            <a:noAutofit/>
          </a:bodyPr>
          <a:lstStyle/>
          <a:p>
            <a:pPr indent="-228600" lvl="0" marL="228600" rtl="0" algn="l">
              <a:lnSpc>
                <a:spcPct val="120000"/>
              </a:lnSpc>
              <a:spcBef>
                <a:spcPts val="0"/>
              </a:spcBef>
              <a:spcAft>
                <a:spcPts val="0"/>
              </a:spcAft>
              <a:buClr>
                <a:srgbClr val="000000"/>
              </a:buClr>
              <a:buSzPts val="943"/>
              <a:buNone/>
            </a:pPr>
            <a:r>
              <a:rPr b="1" i="0" lang="en-US" sz="1043" u="none" strike="noStrike">
                <a:solidFill>
                  <a:srgbClr val="000000"/>
                </a:solidFill>
              </a:rPr>
              <a:t>Platreef PGM Project and Escape East PGM Project </a:t>
            </a:r>
            <a:endParaRPr sz="1010"/>
          </a:p>
          <a:p>
            <a:pPr indent="0" lvl="0" marL="0" rtl="0" algn="l">
              <a:lnSpc>
                <a:spcPct val="120000"/>
              </a:lnSpc>
              <a:spcBef>
                <a:spcPts val="1000"/>
              </a:spcBef>
              <a:spcAft>
                <a:spcPts val="0"/>
              </a:spcAft>
              <a:buSzPts val="358"/>
              <a:buNone/>
            </a:pPr>
            <a:r>
              <a:rPr b="1" lang="en-US" sz="1043">
                <a:solidFill>
                  <a:srgbClr val="000000"/>
                </a:solidFill>
              </a:rPr>
              <a:t>Three PGM–Ni–Cu exploration projects in Northwestern Ontario — Platreef PGM, Escape East PGM, and Gravel Ridge PGM (optioned April 2026) — consolidating ~21,000 hectares (~52,000 acres) proximal to the Lac des Iles Mine. </a:t>
            </a:r>
            <a:br>
              <a:rPr b="0" lang="en-US" sz="1043"/>
            </a:br>
            <a:endParaRPr sz="1043">
              <a:solidFill>
                <a:srgbClr val="000000"/>
              </a:solidFill>
            </a:endParaRPr>
          </a:p>
          <a:p>
            <a:pPr indent="-116999" lvl="0" marL="228600" rtl="0" algn="l">
              <a:lnSpc>
                <a:spcPct val="120000"/>
              </a:lnSpc>
              <a:spcBef>
                <a:spcPts val="1000"/>
              </a:spcBef>
              <a:spcAft>
                <a:spcPts val="0"/>
              </a:spcAft>
              <a:buClr>
                <a:srgbClr val="000000"/>
              </a:buClr>
              <a:buSzPts val="1043"/>
              <a:buChar char="•"/>
            </a:pPr>
            <a:r>
              <a:rPr b="0" i="0" lang="en-US" sz="1043" u="none" strike="noStrike">
                <a:solidFill>
                  <a:srgbClr val="000000"/>
                </a:solidFill>
              </a:rPr>
              <a:t>Projects provide further pipeline exposure to </a:t>
            </a:r>
            <a:r>
              <a:rPr b="1" i="0" lang="en-US" sz="1043" u="none" strike="noStrike">
                <a:solidFill>
                  <a:srgbClr val="000000"/>
                </a:solidFill>
              </a:rPr>
              <a:t>palladium, platinum, nickel, and copper</a:t>
            </a:r>
            <a:r>
              <a:rPr b="0" i="0" lang="en-US" sz="1043" u="none" strike="noStrike">
                <a:solidFill>
                  <a:srgbClr val="000000"/>
                </a:solidFill>
              </a:rPr>
              <a:t> within </a:t>
            </a:r>
            <a:r>
              <a:rPr b="1" i="0" lang="en-US" sz="1043" u="none" strike="noStrike">
                <a:solidFill>
                  <a:srgbClr val="000000"/>
                </a:solidFill>
              </a:rPr>
              <a:t>mafic–ultramafic intrusive geological settings</a:t>
            </a:r>
            <a:endParaRPr b="0" i="0" sz="1043" u="none" strike="noStrike">
              <a:solidFill>
                <a:srgbClr val="000000"/>
              </a:solidFill>
            </a:endParaRPr>
          </a:p>
          <a:p>
            <a:pPr indent="-221139" lvl="0" marL="228600" rtl="0" algn="l">
              <a:lnSpc>
                <a:spcPct val="120000"/>
              </a:lnSpc>
              <a:spcBef>
                <a:spcPts val="1000"/>
              </a:spcBef>
              <a:spcAft>
                <a:spcPts val="0"/>
              </a:spcAft>
              <a:buClr>
                <a:srgbClr val="000000"/>
              </a:buClr>
              <a:buSzPts val="1043"/>
              <a:buFont typeface="Arial"/>
              <a:buChar char="•"/>
            </a:pPr>
            <a:r>
              <a:rPr b="1" i="0" lang="en-US" sz="1043" u="none" strike="noStrike">
                <a:solidFill>
                  <a:srgbClr val="000000"/>
                </a:solidFill>
              </a:rPr>
              <a:t>Proximal to Thunder Bay</a:t>
            </a:r>
            <a:r>
              <a:rPr b="0" i="0" lang="en-US" sz="1043" u="none" strike="noStrike">
                <a:solidFill>
                  <a:srgbClr val="000000"/>
                </a:solidFill>
              </a:rPr>
              <a:t>, a regional mining and logistics hu</a:t>
            </a:r>
            <a:r>
              <a:rPr lang="en-US" sz="1043">
                <a:solidFill>
                  <a:srgbClr val="000000"/>
                </a:solidFill>
              </a:rPr>
              <a:t>b, with road access </a:t>
            </a:r>
            <a:r>
              <a:rPr b="0" i="0" lang="en-US" sz="1043" u="none" strike="noStrike">
                <a:solidFill>
                  <a:srgbClr val="000000"/>
                </a:solidFill>
              </a:rPr>
              <a:t>to skilled workforce, infrastructure, and service providers</a:t>
            </a:r>
            <a:r>
              <a:rPr lang="en-US" sz="1043">
                <a:solidFill>
                  <a:srgbClr val="000000"/>
                </a:solidFill>
              </a:rPr>
              <a:t>.</a:t>
            </a:r>
            <a:endParaRPr b="1" i="0" sz="1043" u="none" strike="noStrike">
              <a:solidFill>
                <a:srgbClr val="000000"/>
              </a:solidFill>
            </a:endParaRPr>
          </a:p>
          <a:p>
            <a:pPr indent="-221139" lvl="0" marL="228600" rtl="0" algn="l">
              <a:lnSpc>
                <a:spcPct val="120000"/>
              </a:lnSpc>
              <a:spcBef>
                <a:spcPts val="1000"/>
              </a:spcBef>
              <a:spcAft>
                <a:spcPts val="0"/>
              </a:spcAft>
              <a:buClr>
                <a:srgbClr val="000000"/>
              </a:buClr>
              <a:buSzPts val="1043"/>
              <a:buFont typeface="Arial"/>
              <a:buChar char="•"/>
            </a:pPr>
            <a:r>
              <a:rPr b="0" i="0" lang="en-US" sz="1043" u="none" strike="noStrike">
                <a:solidFill>
                  <a:srgbClr val="000000"/>
                </a:solidFill>
              </a:rPr>
              <a:t>Located within </a:t>
            </a:r>
            <a:r>
              <a:rPr b="1" i="0" lang="en-US" sz="1043" u="none" strike="noStrike">
                <a:solidFill>
                  <a:srgbClr val="000000"/>
                </a:solidFill>
              </a:rPr>
              <a:t>established PGM mining districts</a:t>
            </a:r>
            <a:r>
              <a:rPr b="0" i="0" lang="en-US" sz="1043" u="none" strike="noStrike">
                <a:solidFill>
                  <a:srgbClr val="000000"/>
                </a:solidFill>
              </a:rPr>
              <a:t>, </a:t>
            </a:r>
            <a:r>
              <a:rPr b="1" i="0" lang="en-US" sz="1043" u="none" strike="noStrike">
                <a:solidFill>
                  <a:srgbClr val="000000"/>
                </a:solidFill>
              </a:rPr>
              <a:t>adjacent to Impala’s Lac Des Iles Mine and Clean Air’s </a:t>
            </a:r>
            <a:r>
              <a:rPr b="1" lang="en-US" sz="1043">
                <a:solidFill>
                  <a:srgbClr val="000000"/>
                </a:solidFill>
              </a:rPr>
              <a:t>PGM deposit.</a:t>
            </a:r>
            <a:endParaRPr b="0" i="0" sz="1043" u="none" strike="noStrike">
              <a:solidFill>
                <a:srgbClr val="000000"/>
              </a:solidFill>
            </a:endParaRPr>
          </a:p>
          <a:p>
            <a:pPr indent="-221139" lvl="0" marL="228600" rtl="0" algn="l">
              <a:lnSpc>
                <a:spcPct val="120000"/>
              </a:lnSpc>
              <a:spcBef>
                <a:spcPts val="1000"/>
              </a:spcBef>
              <a:spcAft>
                <a:spcPts val="0"/>
              </a:spcAft>
              <a:buClr>
                <a:srgbClr val="000000"/>
              </a:buClr>
              <a:buSzPts val="1043"/>
              <a:buFont typeface="Arial"/>
              <a:buChar char="•"/>
            </a:pPr>
            <a:r>
              <a:rPr b="1" i="0" lang="en-US" sz="1043" u="none" strike="noStrike">
                <a:solidFill>
                  <a:srgbClr val="000000"/>
                </a:solidFill>
              </a:rPr>
              <a:t>Historical exploration completed</a:t>
            </a:r>
            <a:r>
              <a:rPr b="0" i="0" lang="en-US" sz="1043" u="none" strike="noStrike">
                <a:solidFill>
                  <a:srgbClr val="000000"/>
                </a:solidFill>
              </a:rPr>
              <a:t>, including geophysics, prospecting, trenching, and drilling, providing a foundation for follow-up work</a:t>
            </a:r>
            <a:endParaRPr b="1" i="0" sz="1043" u="none" strike="noStrike">
              <a:solidFill>
                <a:srgbClr val="000000"/>
              </a:solidFill>
            </a:endParaRPr>
          </a:p>
          <a:p>
            <a:pPr indent="-221139" lvl="0" marL="228600" rtl="0" algn="l">
              <a:lnSpc>
                <a:spcPct val="120000"/>
              </a:lnSpc>
              <a:spcBef>
                <a:spcPts val="1000"/>
              </a:spcBef>
              <a:spcAft>
                <a:spcPts val="0"/>
              </a:spcAft>
              <a:buClr>
                <a:srgbClr val="000000"/>
              </a:buClr>
              <a:buSzPts val="1043"/>
              <a:buFont typeface="Arial"/>
              <a:buChar char="•"/>
            </a:pPr>
            <a:r>
              <a:rPr b="1" i="0" lang="en-US" sz="1043" u="none" strike="noStrike">
                <a:solidFill>
                  <a:srgbClr val="000000"/>
                </a:solidFill>
              </a:rPr>
              <a:t>Multiple untested or under-tested magnetic and intrusive targets</a:t>
            </a:r>
            <a:r>
              <a:rPr b="0" i="0" lang="en-US" sz="1043" u="none" strike="noStrike">
                <a:solidFill>
                  <a:srgbClr val="000000"/>
                </a:solidFill>
              </a:rPr>
              <a:t> identified across both properties</a:t>
            </a:r>
            <a:endParaRPr b="1" i="0" sz="1043" u="none" strike="noStrike">
              <a:solidFill>
                <a:srgbClr val="000000"/>
              </a:solidFill>
            </a:endParaRPr>
          </a:p>
          <a:p>
            <a:pPr indent="-221139" lvl="0" marL="228600" rtl="0" algn="l">
              <a:lnSpc>
                <a:spcPct val="120000"/>
              </a:lnSpc>
              <a:spcBef>
                <a:spcPts val="1000"/>
              </a:spcBef>
              <a:spcAft>
                <a:spcPts val="0"/>
              </a:spcAft>
              <a:buClr>
                <a:srgbClr val="000000"/>
              </a:buClr>
              <a:buSzPts val="1043"/>
              <a:buFont typeface="Arial"/>
              <a:buChar char="•"/>
            </a:pPr>
            <a:r>
              <a:rPr b="0" i="0" lang="en-US" sz="1043" u="none" strike="noStrike">
                <a:solidFill>
                  <a:srgbClr val="000000"/>
                </a:solidFill>
              </a:rPr>
              <a:t>Straightforward</a:t>
            </a:r>
            <a:r>
              <a:rPr lang="en-US" sz="1043">
                <a:solidFill>
                  <a:srgbClr val="000000"/>
                </a:solidFill>
              </a:rPr>
              <a:t> low-cost exploration strategy prior to drilling</a:t>
            </a:r>
            <a:endParaRPr sz="1043">
              <a:solidFill>
                <a:srgbClr val="000000"/>
              </a:solidFill>
            </a:endParaRPr>
          </a:p>
          <a:p>
            <a:pPr indent="-221139" lvl="0" marL="228600" rtl="0" algn="l">
              <a:lnSpc>
                <a:spcPct val="120000"/>
              </a:lnSpc>
              <a:spcBef>
                <a:spcPts val="1000"/>
              </a:spcBef>
              <a:spcAft>
                <a:spcPts val="0"/>
              </a:spcAft>
              <a:buClr>
                <a:srgbClr val="000000"/>
              </a:buClr>
              <a:buSzPts val="1043"/>
              <a:buChar char="•"/>
            </a:pPr>
            <a:r>
              <a:rPr lang="en-US" sz="1043">
                <a:solidFill>
                  <a:srgbClr val="000000"/>
                </a:solidFill>
              </a:rPr>
              <a:t>Gravel Ridge PGM Property optioned April 16, 2026 — </a:t>
            </a:r>
            <a:r>
              <a:rPr b="1" lang="en-US" sz="1043">
                <a:solidFill>
                  <a:srgbClr val="000000"/>
                </a:solidFill>
              </a:rPr>
              <a:t>adds ~2,129 ha (~5260 acres) adjacent to the Lac des Iles Mine, further consolidating NAM's land position within the Lac des Iles intrusive complex. </a:t>
            </a:r>
            <a:endParaRPr b="1" sz="1043">
              <a:solidFill>
                <a:srgbClr val="000000"/>
              </a:solidFill>
            </a:endParaRPr>
          </a:p>
          <a:p>
            <a:pPr indent="0" lvl="0" marL="0" rtl="0" algn="l">
              <a:lnSpc>
                <a:spcPct val="90000"/>
              </a:lnSpc>
              <a:spcBef>
                <a:spcPts val="1000"/>
              </a:spcBef>
              <a:spcAft>
                <a:spcPts val="0"/>
              </a:spcAft>
              <a:buClr>
                <a:schemeClr val="dk1"/>
              </a:buClr>
              <a:buSzPts val="910"/>
              <a:buNone/>
            </a:pPr>
            <a:r>
              <a:t/>
            </a:r>
            <a:endParaRPr sz="910"/>
          </a:p>
        </p:txBody>
      </p:sp>
      <p:pic>
        <p:nvPicPr>
          <p:cNvPr id="514" name="Google Shape;514;p34"/>
          <p:cNvPicPr preferRelativeResize="0"/>
          <p:nvPr/>
        </p:nvPicPr>
        <p:blipFill rotWithShape="1">
          <a:blip r:embed="rId3">
            <a:alphaModFix/>
          </a:blip>
          <a:srcRect b="0" l="0" r="0" t="0"/>
          <a:stretch/>
        </p:blipFill>
        <p:spPr>
          <a:xfrm>
            <a:off x="6211475" y="1558625"/>
            <a:ext cx="5780425" cy="4464750"/>
          </a:xfrm>
          <a:prstGeom prst="rect">
            <a:avLst/>
          </a:prstGeom>
          <a:noFill/>
          <a:ln>
            <a:noFill/>
          </a:ln>
        </p:spPr>
      </p:pic>
      <p:sp>
        <p:nvSpPr>
          <p:cNvPr id="515" name="Google Shape;515;p34"/>
          <p:cNvSpPr/>
          <p:nvPr/>
        </p:nvSpPr>
        <p:spPr>
          <a:xfrm>
            <a:off x="757450" y="6346200"/>
            <a:ext cx="1259100" cy="378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a:solidFill>
                  <a:srgbClr val="AEABAB"/>
                </a:solidFill>
                <a:latin typeface="Montserrat"/>
                <a:ea typeface="Montserrat"/>
                <a:cs typeface="Montserrat"/>
                <a:sym typeface="Montserrat"/>
              </a:rPr>
              <a:t>H2 2026</a:t>
            </a:r>
            <a:endParaRPr>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35"/>
          <p:cNvSpPr txBox="1"/>
          <p:nvPr>
            <p:ph type="title"/>
          </p:nvPr>
        </p:nvSpPr>
        <p:spPr>
          <a:xfrm>
            <a:off x="398282" y="157848"/>
            <a:ext cx="10515600" cy="8931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2AA3B"/>
              </a:buClr>
              <a:buSzPts val="2800"/>
              <a:buFont typeface="Montserrat"/>
              <a:buNone/>
            </a:pPr>
            <a:r>
              <a:rPr lang="en-US" sz="2800">
                <a:solidFill>
                  <a:schemeClr val="accent1"/>
                </a:solidFill>
              </a:rPr>
              <a:t>Why the Ring of Fire?</a:t>
            </a:r>
            <a:endParaRPr sz="2800">
              <a:solidFill>
                <a:schemeClr val="accent1"/>
              </a:solidFill>
            </a:endParaRPr>
          </a:p>
        </p:txBody>
      </p:sp>
      <p:sp>
        <p:nvSpPr>
          <p:cNvPr id="521" name="Google Shape;521;p3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AEABAB"/>
              </a:buClr>
              <a:buSzPts val="1000"/>
              <a:buFont typeface="Montserrat"/>
              <a:buNone/>
            </a:pPr>
            <a:fld id="{00000000-1234-1234-1234-123412341234}" type="slidenum">
              <a:rPr lang="en-US"/>
              <a:t>‹#›</a:t>
            </a:fld>
            <a:endParaRPr/>
          </a:p>
        </p:txBody>
      </p:sp>
      <p:sp>
        <p:nvSpPr>
          <p:cNvPr id="522" name="Google Shape;522;p35"/>
          <p:cNvSpPr txBox="1"/>
          <p:nvPr/>
        </p:nvSpPr>
        <p:spPr>
          <a:xfrm>
            <a:off x="5973582" y="1050948"/>
            <a:ext cx="6096000" cy="498594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300"/>
              <a:buFont typeface="Montserrat"/>
              <a:buNone/>
            </a:pPr>
            <a:r>
              <a:rPr b="1" i="0" lang="en-US" sz="1300" u="none" cap="none" strike="noStrike">
                <a:solidFill>
                  <a:schemeClr val="dk1"/>
                </a:solidFill>
                <a:latin typeface="Montserrat"/>
                <a:ea typeface="Montserrat"/>
                <a:cs typeface="Montserrat"/>
                <a:sym typeface="Montserrat"/>
              </a:rPr>
              <a:t>Major cycle resets create mispriced assets:</a:t>
            </a:r>
            <a:r>
              <a:rPr b="0" i="0" lang="en-US" sz="1300" u="none" cap="none" strike="noStrike">
                <a:solidFill>
                  <a:schemeClr val="dk1"/>
                </a:solidFill>
                <a:latin typeface="Montserrat"/>
                <a:ea typeface="Montserrat"/>
                <a:cs typeface="Montserrat"/>
                <a:sym typeface="Montserrat"/>
              </a:rPr>
              <a:t> large projects can stall for years due to infrastructure + permitting complexity</a:t>
            </a:r>
            <a:endParaRPr sz="13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300"/>
              <a:buFont typeface="Calibri"/>
              <a:buNone/>
            </a:pPr>
            <a:r>
              <a:t/>
            </a:r>
            <a:endParaRPr b="0" i="0" sz="13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300"/>
              <a:buFont typeface="Montserrat"/>
              <a:buNone/>
            </a:pPr>
            <a:r>
              <a:rPr b="1" i="0" lang="en-US" sz="1300" u="none" cap="none" strike="noStrike">
                <a:solidFill>
                  <a:schemeClr val="dk1"/>
                </a:solidFill>
                <a:latin typeface="Montserrat"/>
                <a:ea typeface="Montserrat"/>
                <a:cs typeface="Montserrat"/>
                <a:sym typeface="Montserrat"/>
              </a:rPr>
              <a:t>Cliffs example (reset moment):</a:t>
            </a:r>
            <a:r>
              <a:rPr b="0" i="0" lang="en-US" sz="1300" u="none" cap="none" strike="noStrike">
                <a:solidFill>
                  <a:schemeClr val="dk1"/>
                </a:solidFill>
                <a:latin typeface="Montserrat"/>
                <a:ea typeface="Montserrat"/>
                <a:cs typeface="Montserrat"/>
                <a:sym typeface="Montserrat"/>
              </a:rPr>
              <a:t> in </a:t>
            </a:r>
            <a:r>
              <a:rPr b="1" i="0" lang="en-US" sz="1300" u="none" cap="none" strike="noStrike">
                <a:solidFill>
                  <a:schemeClr val="dk1"/>
                </a:solidFill>
                <a:latin typeface="Montserrat"/>
                <a:ea typeface="Montserrat"/>
                <a:cs typeface="Montserrat"/>
                <a:sym typeface="Montserrat"/>
              </a:rPr>
              <a:t>2015</a:t>
            </a:r>
            <a:r>
              <a:rPr b="0" i="0" lang="en-US" sz="1300" u="none" cap="none" strike="noStrike">
                <a:solidFill>
                  <a:schemeClr val="dk1"/>
                </a:solidFill>
                <a:latin typeface="Montserrat"/>
                <a:ea typeface="Montserrat"/>
                <a:cs typeface="Montserrat"/>
                <a:sym typeface="Montserrat"/>
              </a:rPr>
              <a:t>, Cliffs </a:t>
            </a:r>
            <a:r>
              <a:rPr b="1" i="0" lang="en-US" sz="1300" u="none" cap="none" strike="noStrike">
                <a:solidFill>
                  <a:schemeClr val="dk1"/>
                </a:solidFill>
                <a:latin typeface="Montserrat"/>
                <a:ea typeface="Montserrat"/>
                <a:cs typeface="Montserrat"/>
                <a:sym typeface="Montserrat"/>
              </a:rPr>
              <a:t>sold its Ring of Fire chromite assets to Noront for US$20M</a:t>
            </a:r>
            <a:r>
              <a:rPr b="0" i="0" lang="en-US" sz="1300" u="none" cap="none" strike="noStrike">
                <a:solidFill>
                  <a:schemeClr val="dk1"/>
                </a:solidFill>
                <a:latin typeface="Montserrat"/>
                <a:ea typeface="Montserrat"/>
                <a:cs typeface="Montserrat"/>
                <a:sym typeface="Montserrat"/>
              </a:rPr>
              <a:t> — a clear “distressed-value” entry point for the next owner</a:t>
            </a:r>
            <a:endParaRPr sz="13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300"/>
              <a:buFont typeface="Calibri"/>
              <a:buNone/>
            </a:pPr>
            <a:r>
              <a:t/>
            </a:r>
            <a:endParaRPr b="0" i="0" sz="13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300"/>
              <a:buFont typeface="Montserrat"/>
              <a:buNone/>
            </a:pPr>
            <a:r>
              <a:rPr b="1" i="0" lang="en-US" sz="1300" u="none" cap="none" strike="noStrike">
                <a:solidFill>
                  <a:schemeClr val="dk1"/>
                </a:solidFill>
                <a:latin typeface="Montserrat"/>
                <a:ea typeface="Montserrat"/>
                <a:cs typeface="Montserrat"/>
                <a:sym typeface="Montserrat"/>
              </a:rPr>
              <a:t>Wyloo example (re-rating moment):</a:t>
            </a:r>
            <a:r>
              <a:rPr b="0" i="0" lang="en-US" sz="1300" u="none" cap="none" strike="noStrike">
                <a:solidFill>
                  <a:schemeClr val="dk1"/>
                </a:solidFill>
                <a:latin typeface="Montserrat"/>
                <a:ea typeface="Montserrat"/>
                <a:cs typeface="Montserrat"/>
                <a:sym typeface="Montserrat"/>
              </a:rPr>
              <a:t> Wyloo </a:t>
            </a:r>
            <a:r>
              <a:rPr b="1" i="0" lang="en-US" sz="1300" u="none" cap="none" strike="noStrike">
                <a:solidFill>
                  <a:schemeClr val="dk1"/>
                </a:solidFill>
                <a:latin typeface="Montserrat"/>
                <a:ea typeface="Montserrat"/>
                <a:cs typeface="Montserrat"/>
                <a:sym typeface="Montserrat"/>
              </a:rPr>
              <a:t>completed its acquisition of Noront in 2022</a:t>
            </a:r>
            <a:r>
              <a:rPr b="0" i="0" lang="en-US" sz="1300" u="none" cap="none" strike="noStrike">
                <a:solidFill>
                  <a:schemeClr val="dk1"/>
                </a:solidFill>
                <a:latin typeface="Montserrat"/>
                <a:ea typeface="Montserrat"/>
                <a:cs typeface="Montserrat"/>
                <a:sym typeface="Montserrat"/>
              </a:rPr>
              <a:t>, signaling renewed long-term conviction in the district</a:t>
            </a:r>
            <a:endParaRPr sz="13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300"/>
              <a:buFont typeface="Calibri"/>
              <a:buNone/>
            </a:pPr>
            <a:r>
              <a:t/>
            </a:r>
            <a:endParaRPr b="0" i="0" sz="13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300"/>
              <a:buFont typeface="Montserrat"/>
              <a:buNone/>
            </a:pPr>
            <a:r>
              <a:rPr b="1" i="0" lang="en-US" sz="1300" u="none" cap="none" strike="noStrike">
                <a:solidFill>
                  <a:schemeClr val="dk1"/>
                </a:solidFill>
                <a:latin typeface="Montserrat"/>
                <a:ea typeface="Montserrat"/>
                <a:cs typeface="Montserrat"/>
                <a:sym typeface="Montserrat"/>
              </a:rPr>
              <a:t>Policy tailwind strengthens the “why now”:</a:t>
            </a:r>
            <a:r>
              <a:rPr b="0" i="0" lang="en-US" sz="1300" u="none" cap="none" strike="noStrike">
                <a:solidFill>
                  <a:schemeClr val="dk1"/>
                </a:solidFill>
                <a:latin typeface="Montserrat"/>
                <a:ea typeface="Montserrat"/>
                <a:cs typeface="Montserrat"/>
                <a:sym typeface="Montserrat"/>
              </a:rPr>
              <a:t> governments are actively moving to </a:t>
            </a:r>
            <a:r>
              <a:rPr b="1" i="0" lang="en-US" sz="1300" u="none" cap="none" strike="noStrike">
                <a:solidFill>
                  <a:schemeClr val="dk1"/>
                </a:solidFill>
                <a:latin typeface="Montserrat"/>
                <a:ea typeface="Montserrat"/>
                <a:cs typeface="Montserrat"/>
                <a:sym typeface="Montserrat"/>
              </a:rPr>
              <a:t>streamline approvals for key infrastructure (incl. the Ring of Fire road)</a:t>
            </a:r>
            <a:endParaRPr sz="13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300"/>
              <a:buFont typeface="Calibri"/>
              <a:buNone/>
            </a:pPr>
            <a:r>
              <a:t/>
            </a:r>
            <a:endParaRPr b="1" i="0" sz="13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300"/>
              <a:buFont typeface="Montserrat"/>
              <a:buNone/>
            </a:pPr>
            <a:r>
              <a:rPr b="1" i="0" lang="en-US" sz="1300" u="none" cap="none" strike="noStrike">
                <a:solidFill>
                  <a:schemeClr val="dk1"/>
                </a:solidFill>
                <a:latin typeface="Montserrat"/>
                <a:ea typeface="Montserrat"/>
                <a:cs typeface="Montserrat"/>
                <a:sym typeface="Montserrat"/>
              </a:rPr>
              <a:t>What this means for NAM:</a:t>
            </a:r>
            <a:r>
              <a:rPr b="0" i="0" lang="en-US" sz="1300" u="none" cap="none" strike="noStrike">
                <a:solidFill>
                  <a:schemeClr val="dk1"/>
                </a:solidFill>
                <a:latin typeface="Montserrat"/>
                <a:ea typeface="Montserrat"/>
                <a:cs typeface="Montserrat"/>
                <a:sym typeface="Montserrat"/>
              </a:rPr>
              <a:t> NAM aims to </a:t>
            </a:r>
            <a:r>
              <a:rPr b="1" i="0" lang="en-US" sz="1300" u="none" cap="none" strike="noStrike">
                <a:solidFill>
                  <a:schemeClr val="dk1"/>
                </a:solidFill>
                <a:latin typeface="Montserrat"/>
                <a:ea typeface="Montserrat"/>
                <a:cs typeface="Montserrat"/>
                <a:sym typeface="Montserrat"/>
              </a:rPr>
              <a:t>enter early</a:t>
            </a:r>
            <a:r>
              <a:rPr b="0" i="0" lang="en-US" sz="1300" u="none" cap="none" strike="noStrike">
                <a:solidFill>
                  <a:schemeClr val="dk1"/>
                </a:solidFill>
                <a:latin typeface="Montserrat"/>
                <a:ea typeface="Montserrat"/>
                <a:cs typeface="Montserrat"/>
                <a:sym typeface="Montserrat"/>
              </a:rPr>
              <a:t>, when valuations are still “pre-infrastructure,” to secure </a:t>
            </a:r>
            <a:r>
              <a:rPr b="1" i="0" lang="en-US" sz="1300" u="none" cap="none" strike="noStrike">
                <a:solidFill>
                  <a:schemeClr val="dk1"/>
                </a:solidFill>
                <a:latin typeface="Montserrat"/>
                <a:ea typeface="Montserrat"/>
                <a:cs typeface="Montserrat"/>
                <a:sym typeface="Montserrat"/>
              </a:rPr>
              <a:t>district-scale optionality at low cost</a:t>
            </a:r>
            <a:r>
              <a:rPr b="0" i="0" lang="en-US" sz="1300" u="none" cap="none" strike="noStrike">
                <a:solidFill>
                  <a:schemeClr val="dk1"/>
                </a:solidFill>
                <a:latin typeface="Montserrat"/>
                <a:ea typeface="Montserrat"/>
                <a:cs typeface="Montserrat"/>
                <a:sym typeface="Montserrat"/>
              </a:rPr>
              <a:t> (before the next capital wave)</a:t>
            </a:r>
            <a:endParaRPr sz="1300">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400"/>
              <a:buFont typeface="Calibri"/>
              <a:buNone/>
            </a:pPr>
            <a:r>
              <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Calibri"/>
              <a:buNone/>
            </a:pPr>
            <a:r>
              <a:t/>
            </a:r>
            <a:endParaRPr b="1"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400"/>
              <a:buFont typeface="Calibri"/>
              <a:buNone/>
            </a:pPr>
            <a:r>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1400"/>
              <a:buFont typeface="Calibri"/>
              <a:buNone/>
            </a:pPr>
            <a:r>
              <a:t/>
            </a:r>
            <a:endParaRPr b="0" i="0" sz="1400" u="none" cap="none" strike="noStrike">
              <a:solidFill>
                <a:srgbClr val="000000"/>
              </a:solidFill>
              <a:latin typeface="Arial"/>
              <a:ea typeface="Arial"/>
              <a:cs typeface="Arial"/>
              <a:sym typeface="Arial"/>
            </a:endParaRPr>
          </a:p>
        </p:txBody>
      </p:sp>
      <p:sp>
        <p:nvSpPr>
          <p:cNvPr id="523" name="Google Shape;523;p35"/>
          <p:cNvSpPr txBox="1"/>
          <p:nvPr/>
        </p:nvSpPr>
        <p:spPr>
          <a:xfrm>
            <a:off x="5973582" y="4811624"/>
            <a:ext cx="62184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1" i="0" lang="en-US" sz="1200" u="none" cap="none" strike="noStrike">
                <a:solidFill>
                  <a:srgbClr val="000000"/>
                </a:solidFill>
                <a:latin typeface="Montserrat"/>
                <a:ea typeface="Montserrat"/>
                <a:cs typeface="Montserrat"/>
                <a:sym typeface="Montserrat"/>
              </a:rPr>
              <a:t>Harry Barr, CEO NAM states</a:t>
            </a:r>
            <a:r>
              <a:rPr b="0" i="0" lang="en-US" sz="1200" u="none" cap="none" strike="noStrike">
                <a:solidFill>
                  <a:srgbClr val="000000"/>
                </a:solidFill>
                <a:latin typeface="Montserrat"/>
                <a:ea typeface="Montserrat"/>
                <a:cs typeface="Montserrat"/>
                <a:sym typeface="Montserrat"/>
              </a:rPr>
              <a:t>, “</a:t>
            </a:r>
            <a:r>
              <a:rPr b="0" i="1" lang="en-US" sz="1200" u="none" cap="none" strike="noStrike">
                <a:solidFill>
                  <a:srgbClr val="000000"/>
                </a:solidFill>
                <a:latin typeface="Montserrat"/>
                <a:ea typeface="Montserrat"/>
                <a:cs typeface="Montserrat"/>
                <a:sym typeface="Montserrat"/>
              </a:rPr>
              <a:t>As Chairman and CEO,</a:t>
            </a:r>
            <a:r>
              <a:rPr b="1" i="1" lang="en-US" sz="1200" u="none" cap="none" strike="noStrike">
                <a:solidFill>
                  <a:srgbClr val="000000"/>
                </a:solidFill>
                <a:latin typeface="Montserrat"/>
                <a:ea typeface="Montserrat"/>
                <a:cs typeface="Montserrat"/>
                <a:sym typeface="Montserrat"/>
              </a:rPr>
              <a:t> our stated corporate objective is to become one of the largest project exploration and develop</a:t>
            </a:r>
            <a:r>
              <a:rPr b="1" i="1" lang="en-US" sz="1200">
                <a:latin typeface="Montserrat"/>
                <a:ea typeface="Montserrat"/>
                <a:cs typeface="Montserrat"/>
                <a:sym typeface="Montserrat"/>
              </a:rPr>
              <a:t>ment</a:t>
            </a:r>
            <a:r>
              <a:rPr b="1" i="1" lang="en-US" sz="1200" u="none" cap="none" strike="noStrike">
                <a:solidFill>
                  <a:srgbClr val="000000"/>
                </a:solidFill>
                <a:latin typeface="Montserrat"/>
                <a:ea typeface="Montserrat"/>
                <a:cs typeface="Montserrat"/>
                <a:sym typeface="Montserrat"/>
              </a:rPr>
              <a:t> companies in the Ring of Fire region</a:t>
            </a:r>
            <a:r>
              <a:rPr b="0" i="1" lang="en-US" sz="1200" u="none" cap="none" strike="noStrike">
                <a:solidFill>
                  <a:srgbClr val="000000"/>
                </a:solidFill>
                <a:latin typeface="Montserrat"/>
                <a:ea typeface="Montserrat"/>
                <a:cs typeface="Montserrat"/>
                <a:sym typeface="Montserrat"/>
              </a:rPr>
              <a:t>. </a:t>
            </a:r>
            <a:r>
              <a:rPr b="1" i="1" lang="en-US" sz="1200" u="none" cap="none" strike="noStrike">
                <a:solidFill>
                  <a:srgbClr val="10D10D"/>
                </a:solidFill>
                <a:latin typeface="Montserrat"/>
                <a:ea typeface="Montserrat"/>
                <a:cs typeface="Montserrat"/>
                <a:sym typeface="Montserrat"/>
              </a:rPr>
              <a:t>Over my career, our Board of Directors, and our technical and financial teams have consistently delivered on this objective across multiple international jurisdictions, and we intend to do the same here..”</a:t>
            </a:r>
            <a:endParaRPr b="1">
              <a:solidFill>
                <a:srgbClr val="10D10D"/>
              </a:solidFill>
            </a:endParaRPr>
          </a:p>
        </p:txBody>
      </p:sp>
      <p:sp>
        <p:nvSpPr>
          <p:cNvPr id="524" name="Google Shape;524;p35"/>
          <p:cNvSpPr txBox="1"/>
          <p:nvPr/>
        </p:nvSpPr>
        <p:spPr>
          <a:xfrm>
            <a:off x="309382" y="4376715"/>
            <a:ext cx="5240400" cy="1939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200">
                <a:solidFill>
                  <a:schemeClr val="dk1"/>
                </a:solidFill>
                <a:latin typeface="Montserrat"/>
                <a:ea typeface="Montserrat"/>
                <a:cs typeface="Montserrat"/>
                <a:sym typeface="Montserrat"/>
              </a:rPr>
              <a:t>Prime Minister Mark Carney and Ontario Premier Doug Ford.</a:t>
            </a:r>
            <a:endParaRPr/>
          </a:p>
          <a:p>
            <a:pPr indent="0" lvl="0" marL="0" marR="0" rtl="0" algn="l">
              <a:spcBef>
                <a:spcPts val="0"/>
              </a:spcBef>
              <a:spcAft>
                <a:spcPts val="0"/>
              </a:spcAft>
              <a:buNone/>
            </a:pPr>
            <a:r>
              <a:t/>
            </a:r>
            <a:endParaRPr i="1" sz="1200">
              <a:solidFill>
                <a:schemeClr val="dk1"/>
              </a:solidFill>
              <a:latin typeface="Montserrat"/>
              <a:ea typeface="Montserrat"/>
              <a:cs typeface="Montserrat"/>
              <a:sym typeface="Montserrat"/>
            </a:endParaRPr>
          </a:p>
          <a:p>
            <a:pPr indent="0" lvl="0" marL="0" rtl="0" algn="l">
              <a:spcBef>
                <a:spcPts val="0"/>
              </a:spcBef>
              <a:spcAft>
                <a:spcPts val="0"/>
              </a:spcAft>
              <a:buNone/>
            </a:pPr>
            <a:r>
              <a:rPr i="1" lang="en-US" sz="1200">
                <a:solidFill>
                  <a:schemeClr val="dk1"/>
                </a:solidFill>
                <a:latin typeface="Montserrat"/>
                <a:ea typeface="Montserrat"/>
                <a:cs typeface="Montserrat"/>
                <a:sym typeface="Montserrat"/>
              </a:rPr>
              <a:t>Ontario's accelerated Ring of Fire road plan was announced at PDAC March 2026. The Webequie Supply Road began construction in June 2026 and the The Marten Falls Community Access Road began construction in September 2026 and both open by November 2030. The Marten Falls Community Access Road follows in August 2026. </a:t>
            </a:r>
            <a:endParaRPr i="1" sz="1200">
              <a:solidFill>
                <a:schemeClr val="dk1"/>
              </a:solidFill>
              <a:latin typeface="Montserrat"/>
              <a:ea typeface="Montserrat"/>
              <a:cs typeface="Montserrat"/>
              <a:sym typeface="Montserrat"/>
            </a:endParaRPr>
          </a:p>
          <a:p>
            <a:pPr indent="0" lvl="0" marL="0" rtl="0" algn="l">
              <a:spcBef>
                <a:spcPts val="0"/>
              </a:spcBef>
              <a:spcAft>
                <a:spcPts val="0"/>
              </a:spcAft>
              <a:buNone/>
            </a:pPr>
            <a:r>
              <a:rPr lang="en-US" sz="1200">
                <a:solidFill>
                  <a:schemeClr val="dk1"/>
                </a:solidFill>
                <a:latin typeface="Montserrat"/>
                <a:ea typeface="Montserrat"/>
                <a:cs typeface="Montserrat"/>
                <a:sym typeface="Montserrat"/>
              </a:rPr>
              <a:t>Source;</a:t>
            </a:r>
            <a:r>
              <a:rPr i="1" lang="en-US" sz="1200" u="sng">
                <a:solidFill>
                  <a:schemeClr val="hlink"/>
                </a:solidFill>
                <a:latin typeface="Montserrat"/>
                <a:ea typeface="Montserrat"/>
                <a:cs typeface="Montserrat"/>
                <a:sym typeface="Montserrat"/>
                <a:hlinkClick r:id="rId3"/>
              </a:rPr>
              <a:t>The Webequie Supply Road</a:t>
            </a:r>
            <a:r>
              <a:rPr i="1" lang="en-US" sz="1200">
                <a:solidFill>
                  <a:schemeClr val="dk1"/>
                </a:solidFill>
                <a:latin typeface="Montserrat"/>
                <a:ea typeface="Montserrat"/>
                <a:cs typeface="Montserrat"/>
                <a:sym typeface="Montserrat"/>
              </a:rPr>
              <a:t>, </a:t>
            </a:r>
            <a:r>
              <a:rPr i="1" lang="en-US" sz="1200" u="sng">
                <a:solidFill>
                  <a:schemeClr val="hlink"/>
                </a:solidFill>
                <a:latin typeface="Montserrat"/>
                <a:ea typeface="Montserrat"/>
                <a:cs typeface="Montserrat"/>
                <a:sym typeface="Montserrat"/>
                <a:hlinkClick r:id="rId4"/>
              </a:rPr>
              <a:t>The Marten Falls Community Access Road</a:t>
            </a:r>
            <a:endParaRPr i="1" sz="1200">
              <a:solidFill>
                <a:schemeClr val="dk1"/>
              </a:solidFill>
              <a:latin typeface="Montserrat"/>
              <a:ea typeface="Montserrat"/>
              <a:cs typeface="Montserrat"/>
              <a:sym typeface="Montserrat"/>
            </a:endParaRPr>
          </a:p>
        </p:txBody>
      </p:sp>
      <p:pic>
        <p:nvPicPr>
          <p:cNvPr descr="Image 3" id="525" name="Google Shape;525;p35"/>
          <p:cNvPicPr preferRelativeResize="0"/>
          <p:nvPr/>
        </p:nvPicPr>
        <p:blipFill rotWithShape="1">
          <a:blip r:embed="rId5">
            <a:alphaModFix/>
          </a:blip>
          <a:srcRect b="0" l="0" r="0" t="0"/>
          <a:stretch/>
        </p:blipFill>
        <p:spPr>
          <a:xfrm>
            <a:off x="398282" y="1147763"/>
            <a:ext cx="5379220" cy="3132137"/>
          </a:xfrm>
          <a:prstGeom prst="rect">
            <a:avLst/>
          </a:prstGeom>
          <a:noFill/>
          <a:ln>
            <a:noFill/>
          </a:ln>
        </p:spPr>
      </p:pic>
      <p:sp>
        <p:nvSpPr>
          <p:cNvPr id="526" name="Google Shape;526;p35"/>
          <p:cNvSpPr/>
          <p:nvPr/>
        </p:nvSpPr>
        <p:spPr>
          <a:xfrm>
            <a:off x="757450" y="6346200"/>
            <a:ext cx="1259100" cy="378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a:solidFill>
                  <a:srgbClr val="AEABAB"/>
                </a:solidFill>
                <a:latin typeface="Montserrat"/>
                <a:ea typeface="Montserrat"/>
                <a:cs typeface="Montserrat"/>
                <a:sym typeface="Montserrat"/>
              </a:rPr>
              <a:t>H2 2026</a:t>
            </a:r>
            <a:endParaRPr>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36"/>
          <p:cNvSpPr txBox="1"/>
          <p:nvPr>
            <p:ph type="title"/>
          </p:nvPr>
        </p:nvSpPr>
        <p:spPr>
          <a:xfrm>
            <a:off x="398282" y="157848"/>
            <a:ext cx="6781451" cy="8931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C2AA3B"/>
              </a:buClr>
              <a:buSzPts val="2800"/>
              <a:buFont typeface="Montserrat"/>
              <a:buNone/>
            </a:pPr>
            <a:r>
              <a:rPr lang="en-US" sz="2200">
                <a:solidFill>
                  <a:schemeClr val="accent1"/>
                </a:solidFill>
              </a:rPr>
              <a:t>NAM’s Northern Shield PGM-Cu-Ni Project in Ontario’s Ring of Fire Region</a:t>
            </a:r>
            <a:endParaRPr sz="2200">
              <a:solidFill>
                <a:schemeClr val="accent1"/>
              </a:solidFill>
            </a:endParaRPr>
          </a:p>
        </p:txBody>
      </p:sp>
      <p:sp>
        <p:nvSpPr>
          <p:cNvPr id="532" name="Google Shape;532;p3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AEABAB"/>
              </a:buClr>
              <a:buSzPts val="1000"/>
              <a:buFont typeface="Montserrat"/>
              <a:buNone/>
            </a:pPr>
            <a:fld id="{00000000-1234-1234-1234-123412341234}" type="slidenum">
              <a:rPr lang="en-US"/>
              <a:t>‹#›</a:t>
            </a:fld>
            <a:endParaRPr/>
          </a:p>
        </p:txBody>
      </p:sp>
      <p:sp>
        <p:nvSpPr>
          <p:cNvPr id="533" name="Google Shape;533;p36"/>
          <p:cNvSpPr txBox="1"/>
          <p:nvPr/>
        </p:nvSpPr>
        <p:spPr>
          <a:xfrm>
            <a:off x="144325" y="982625"/>
            <a:ext cx="6858000" cy="5371800"/>
          </a:xfrm>
          <a:prstGeom prst="rect">
            <a:avLst/>
          </a:prstGeom>
          <a:noFill/>
          <a:ln>
            <a:noFill/>
          </a:ln>
        </p:spPr>
        <p:txBody>
          <a:bodyPr anchorCtr="0" anchor="t" bIns="45700" lIns="91425" spcFirstLastPara="1" rIns="91425" wrap="square" tIns="45700">
            <a:spAutoFit/>
          </a:bodyPr>
          <a:lstStyle/>
          <a:p>
            <a:pPr indent="-279400" lvl="0" marL="285750" marR="0" rtl="0" algn="l">
              <a:lnSpc>
                <a:spcPct val="150000"/>
              </a:lnSpc>
              <a:spcBef>
                <a:spcPts val="0"/>
              </a:spcBef>
              <a:spcAft>
                <a:spcPts val="0"/>
              </a:spcAft>
              <a:buClr>
                <a:schemeClr val="dk1"/>
              </a:buClr>
              <a:buSzPts val="1450"/>
              <a:buFont typeface="Calibri"/>
              <a:buChar char="-"/>
            </a:pPr>
            <a:r>
              <a:rPr b="0" i="0" lang="en-US" sz="1300" u="none" cap="none" strike="noStrike">
                <a:solidFill>
                  <a:schemeClr val="dk1"/>
                </a:solidFill>
                <a:latin typeface="Montserrat"/>
                <a:ea typeface="Montserrat"/>
                <a:cs typeface="Montserrat"/>
                <a:sym typeface="Montserrat"/>
              </a:rPr>
              <a:t>100% owned (staked) — </a:t>
            </a:r>
            <a:r>
              <a:rPr b="1" i="0" lang="en-US" sz="1300" u="none" cap="none" strike="noStrike">
                <a:solidFill>
                  <a:schemeClr val="dk1"/>
                </a:solidFill>
                <a:latin typeface="Montserrat"/>
                <a:ea typeface="Montserrat"/>
                <a:cs typeface="Montserrat"/>
                <a:sym typeface="Montserrat"/>
              </a:rPr>
              <a:t>no option payments or earn-in obligations</a:t>
            </a:r>
            <a:endParaRPr sz="1300"/>
          </a:p>
          <a:p>
            <a:pPr indent="-279400" lvl="0" marL="285750" marR="0" rtl="0" algn="l">
              <a:lnSpc>
                <a:spcPct val="150000"/>
              </a:lnSpc>
              <a:spcBef>
                <a:spcPts val="0"/>
              </a:spcBef>
              <a:spcAft>
                <a:spcPts val="0"/>
              </a:spcAft>
              <a:buClr>
                <a:schemeClr val="dk1"/>
              </a:buClr>
              <a:buSzPts val="1450"/>
              <a:buFont typeface="Calibri"/>
              <a:buChar char="-"/>
            </a:pPr>
            <a:r>
              <a:rPr b="0" i="0" lang="en-US" sz="1300" u="none" cap="none" strike="noStrike">
                <a:solidFill>
                  <a:schemeClr val="dk1"/>
                </a:solidFill>
                <a:latin typeface="Montserrat"/>
                <a:ea typeface="Montserrat"/>
                <a:cs typeface="Montserrat"/>
                <a:sym typeface="Montserrat"/>
              </a:rPr>
              <a:t>Located in </a:t>
            </a:r>
            <a:r>
              <a:rPr b="1" i="0" lang="en-US" sz="1300" u="none" cap="none" strike="noStrike">
                <a:solidFill>
                  <a:schemeClr val="dk1"/>
                </a:solidFill>
                <a:latin typeface="Montserrat"/>
                <a:ea typeface="Montserrat"/>
                <a:cs typeface="Montserrat"/>
                <a:sym typeface="Montserrat"/>
              </a:rPr>
              <a:t>Ontario’s Ring of Fire</a:t>
            </a:r>
            <a:r>
              <a:rPr b="0" i="0" lang="en-US" sz="1300" u="none" cap="none" strike="noStrike">
                <a:solidFill>
                  <a:schemeClr val="dk1"/>
                </a:solidFill>
                <a:latin typeface="Montserrat"/>
                <a:ea typeface="Montserrat"/>
                <a:cs typeface="Montserrat"/>
                <a:sym typeface="Montserrat"/>
              </a:rPr>
              <a:t>, a highly prospective emerging critical minerals district</a:t>
            </a:r>
            <a:r>
              <a:rPr lang="en-US" sz="1300">
                <a:solidFill>
                  <a:schemeClr val="dk1"/>
                </a:solidFill>
                <a:latin typeface="Montserrat"/>
                <a:ea typeface="Montserrat"/>
                <a:cs typeface="Montserrat"/>
                <a:sym typeface="Montserrat"/>
              </a:rPr>
              <a:t>~34,000 hectares (84,000 acres) covering the full extent of the layered mafic intrusive complex, following southern extension (Feb 2026) and northern extension (Apr 2026). </a:t>
            </a:r>
            <a:endParaRPr sz="1300"/>
          </a:p>
          <a:p>
            <a:pPr indent="-279400" lvl="0" marL="285750" marR="0" rtl="0" algn="l">
              <a:lnSpc>
                <a:spcPct val="150000"/>
              </a:lnSpc>
              <a:spcBef>
                <a:spcPts val="0"/>
              </a:spcBef>
              <a:spcAft>
                <a:spcPts val="0"/>
              </a:spcAft>
              <a:buClr>
                <a:schemeClr val="dk1"/>
              </a:buClr>
              <a:buSzPts val="1450"/>
              <a:buFont typeface="Calibri"/>
              <a:buChar char="-"/>
            </a:pPr>
            <a:r>
              <a:rPr b="1" i="0" lang="en-US" sz="1300" u="none" cap="none" strike="noStrike">
                <a:solidFill>
                  <a:schemeClr val="dk1"/>
                </a:solidFill>
                <a:latin typeface="Montserrat"/>
                <a:ea typeface="Montserrat"/>
                <a:cs typeface="Montserrat"/>
                <a:sym typeface="Montserrat"/>
              </a:rPr>
              <a:t>Strong historical database</a:t>
            </a:r>
            <a:r>
              <a:rPr b="0" i="0" lang="en-US" sz="1300" u="none" cap="none" strike="noStrike">
                <a:solidFill>
                  <a:schemeClr val="dk1"/>
                </a:solidFill>
                <a:latin typeface="Montserrat"/>
                <a:ea typeface="Montserrat"/>
                <a:cs typeface="Montserrat"/>
                <a:sym typeface="Montserrat"/>
              </a:rPr>
              <a:t>: airborne &amp; ground geophysics, soils, mapping + &gt;7,000 m drilling</a:t>
            </a:r>
            <a:endParaRPr sz="1300"/>
          </a:p>
          <a:p>
            <a:pPr indent="-279400" lvl="0" marL="285750" marR="0" rtl="0" algn="l">
              <a:lnSpc>
                <a:spcPct val="150000"/>
              </a:lnSpc>
              <a:spcBef>
                <a:spcPts val="0"/>
              </a:spcBef>
              <a:spcAft>
                <a:spcPts val="0"/>
              </a:spcAft>
              <a:buClr>
                <a:schemeClr val="dk1"/>
              </a:buClr>
              <a:buSzPts val="1450"/>
              <a:buFont typeface="Calibri"/>
              <a:buChar char="-"/>
            </a:pPr>
            <a:r>
              <a:rPr b="0" i="0" lang="en-US" sz="1300" u="none" cap="none" strike="noStrike">
                <a:solidFill>
                  <a:schemeClr val="dk1"/>
                </a:solidFill>
                <a:latin typeface="Montserrat"/>
                <a:ea typeface="Montserrat"/>
                <a:cs typeface="Montserrat"/>
                <a:sym typeface="Montserrat"/>
              </a:rPr>
              <a:t>Mineralized system </a:t>
            </a:r>
            <a:r>
              <a:rPr b="1" i="0" lang="en-US" sz="1300" u="none" cap="none" strike="noStrike">
                <a:solidFill>
                  <a:schemeClr val="dk1"/>
                </a:solidFill>
                <a:latin typeface="Montserrat"/>
                <a:ea typeface="Montserrat"/>
                <a:cs typeface="Montserrat"/>
                <a:sym typeface="Montserrat"/>
              </a:rPr>
              <a:t>confirmed with PGM reef-style horizons </a:t>
            </a:r>
            <a:r>
              <a:rPr b="0" i="0" lang="en-US" sz="1300" u="none" cap="none" strike="noStrike">
                <a:solidFill>
                  <a:schemeClr val="dk1"/>
                </a:solidFill>
                <a:latin typeface="Montserrat"/>
                <a:ea typeface="Montserrat"/>
                <a:cs typeface="Montserrat"/>
                <a:sym typeface="Montserrat"/>
              </a:rPr>
              <a:t>and net-textured sulphides</a:t>
            </a:r>
            <a:endParaRPr b="0" i="0" sz="1300" u="none" cap="none" strike="noStrike">
              <a:solidFill>
                <a:schemeClr val="dk1"/>
              </a:solidFill>
              <a:latin typeface="Montserrat"/>
              <a:ea typeface="Montserrat"/>
              <a:cs typeface="Montserrat"/>
              <a:sym typeface="Montserrat"/>
            </a:endParaRPr>
          </a:p>
          <a:p>
            <a:pPr indent="-279400" lvl="0" marL="285750" marR="0" rtl="0" algn="l">
              <a:lnSpc>
                <a:spcPct val="150000"/>
              </a:lnSpc>
              <a:spcBef>
                <a:spcPts val="0"/>
              </a:spcBef>
              <a:spcAft>
                <a:spcPts val="0"/>
              </a:spcAft>
              <a:buClr>
                <a:schemeClr val="dk1"/>
              </a:buClr>
              <a:buSzPts val="1450"/>
              <a:buFont typeface="Calibri"/>
              <a:buChar char="-"/>
            </a:pPr>
            <a:r>
              <a:rPr b="1" i="0" lang="en-US" sz="1300" u="none" cap="none" strike="noStrike">
                <a:solidFill>
                  <a:schemeClr val="dk1"/>
                </a:solidFill>
                <a:latin typeface="Montserrat"/>
                <a:ea typeface="Montserrat"/>
                <a:cs typeface="Montserrat"/>
                <a:sym typeface="Montserrat"/>
              </a:rPr>
              <a:t>Multiple priority targets identified </a:t>
            </a:r>
            <a:r>
              <a:rPr b="0" i="0" lang="en-US" sz="1300" u="none" cap="none" strike="noStrike">
                <a:solidFill>
                  <a:schemeClr val="dk1"/>
                </a:solidFill>
                <a:latin typeface="Montserrat"/>
                <a:ea typeface="Montserrat"/>
                <a:cs typeface="Montserrat"/>
                <a:sym typeface="Montserrat"/>
              </a:rPr>
              <a:t>— largely untested along strike and at depth</a:t>
            </a:r>
            <a:endParaRPr sz="1300"/>
          </a:p>
          <a:p>
            <a:pPr indent="-279400" lvl="0" marL="285750" marR="0" rtl="0" algn="l">
              <a:lnSpc>
                <a:spcPct val="150000"/>
              </a:lnSpc>
              <a:spcBef>
                <a:spcPts val="0"/>
              </a:spcBef>
              <a:spcAft>
                <a:spcPts val="0"/>
              </a:spcAft>
              <a:buClr>
                <a:schemeClr val="dk1"/>
              </a:buClr>
              <a:buSzPts val="1450"/>
              <a:buFont typeface="Calibri"/>
              <a:buChar char="-"/>
            </a:pPr>
            <a:r>
              <a:rPr b="0" i="0" lang="en-US" sz="1300" u="none" cap="none" strike="noStrike">
                <a:solidFill>
                  <a:schemeClr val="dk1"/>
                </a:solidFill>
                <a:latin typeface="Montserrat"/>
                <a:ea typeface="Montserrat"/>
                <a:cs typeface="Montserrat"/>
                <a:sym typeface="Montserrat"/>
              </a:rPr>
              <a:t>Drill-ready targets outlined by previous operators — </a:t>
            </a:r>
            <a:r>
              <a:rPr b="1" i="0" lang="en-US" sz="1300" u="none" cap="none" strike="noStrike">
                <a:solidFill>
                  <a:schemeClr val="dk1"/>
                </a:solidFill>
                <a:latin typeface="Montserrat"/>
                <a:ea typeface="Montserrat"/>
                <a:cs typeface="Montserrat"/>
                <a:sym typeface="Montserrat"/>
              </a:rPr>
              <a:t>clear follow-up potential</a:t>
            </a:r>
            <a:endParaRPr sz="1300"/>
          </a:p>
          <a:p>
            <a:pPr indent="-279400" lvl="0" marL="285750" marR="0" rtl="0" algn="l">
              <a:lnSpc>
                <a:spcPct val="150000"/>
              </a:lnSpc>
              <a:spcBef>
                <a:spcPts val="0"/>
              </a:spcBef>
              <a:spcAft>
                <a:spcPts val="0"/>
              </a:spcAft>
              <a:buClr>
                <a:schemeClr val="dk1"/>
              </a:buClr>
              <a:buSzPts val="1450"/>
              <a:buFont typeface="Calibri"/>
              <a:buChar char="-"/>
            </a:pPr>
            <a:r>
              <a:rPr b="0" i="0" lang="en-US" sz="1300" u="none" cap="none" strike="noStrike">
                <a:solidFill>
                  <a:schemeClr val="dk1"/>
                </a:solidFill>
                <a:latin typeface="Montserrat"/>
                <a:ea typeface="Montserrat"/>
                <a:cs typeface="Montserrat"/>
                <a:sym typeface="Montserrat"/>
              </a:rPr>
              <a:t>Work underway: data compilation + grassroots programs to refine targets ahead of drilling</a:t>
            </a:r>
            <a:endParaRPr sz="1300"/>
          </a:p>
          <a:p>
            <a:pPr indent="-279400" lvl="0" marL="285750" marR="0" rtl="0" algn="l">
              <a:lnSpc>
                <a:spcPct val="150000"/>
              </a:lnSpc>
              <a:spcBef>
                <a:spcPts val="0"/>
              </a:spcBef>
              <a:spcAft>
                <a:spcPts val="0"/>
              </a:spcAft>
              <a:buClr>
                <a:schemeClr val="dk1"/>
              </a:buClr>
              <a:buSzPts val="1450"/>
              <a:buFont typeface="Calibri"/>
              <a:buChar char="-"/>
            </a:pPr>
            <a:r>
              <a:rPr lang="en-US" sz="1300">
                <a:solidFill>
                  <a:schemeClr val="dk1"/>
                </a:solidFill>
                <a:latin typeface="Montserrat"/>
                <a:ea typeface="Montserrat"/>
                <a:cs typeface="Montserrat"/>
                <a:sym typeface="Montserrat"/>
              </a:rPr>
              <a:t>District momentum confirmed — Ontario's accelerated road plan began construction start June/Sept 2026, with first roads opening November 2030</a:t>
            </a:r>
            <a:endParaRPr b="1" i="0" sz="1300" u="none" cap="none" strike="noStrike">
              <a:solidFill>
                <a:schemeClr val="dk1"/>
              </a:solidFill>
              <a:latin typeface="Montserrat"/>
              <a:ea typeface="Montserrat"/>
              <a:cs typeface="Montserrat"/>
              <a:sym typeface="Montserrat"/>
            </a:endParaRPr>
          </a:p>
        </p:txBody>
      </p:sp>
      <p:sp>
        <p:nvSpPr>
          <p:cNvPr id="534" name="Google Shape;534;p36"/>
          <p:cNvSpPr txBox="1"/>
          <p:nvPr/>
        </p:nvSpPr>
        <p:spPr>
          <a:xfrm>
            <a:off x="6906425" y="4107559"/>
            <a:ext cx="5315700" cy="969466"/>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1800"/>
              </a:spcBef>
              <a:spcAft>
                <a:spcPts val="0"/>
              </a:spcAft>
              <a:buNone/>
            </a:pPr>
            <a:r>
              <a:rPr lang="en-US" sz="800">
                <a:solidFill>
                  <a:schemeClr val="dk1"/>
                </a:solidFill>
                <a:highlight>
                  <a:srgbClr val="FFFFFF"/>
                </a:highlight>
                <a:latin typeface="Montserrat"/>
                <a:ea typeface="Montserrat"/>
                <a:cs typeface="Montserrat"/>
                <a:sym typeface="Montserrat"/>
              </a:rPr>
              <a:t>Location map of the newly acquired Northern Shield claim blocks showing proximity to the proposed Ring of Fire access road (orange line) and selected regional PGM, VMS, and chromite deposits shown for regional context only.</a:t>
            </a:r>
            <a:endParaRPr b="0" i="1" sz="800" u="none" cap="none" strike="noStrike">
              <a:solidFill>
                <a:srgbClr val="000000"/>
              </a:solidFill>
              <a:latin typeface="Montserrat"/>
              <a:ea typeface="Montserrat"/>
              <a:cs typeface="Montserrat"/>
              <a:sym typeface="Montserrat"/>
            </a:endParaRPr>
          </a:p>
        </p:txBody>
      </p:sp>
      <p:sp>
        <p:nvSpPr>
          <p:cNvPr id="535" name="Google Shape;535;p36"/>
          <p:cNvSpPr txBox="1"/>
          <p:nvPr/>
        </p:nvSpPr>
        <p:spPr>
          <a:xfrm>
            <a:off x="6906425" y="5000970"/>
            <a:ext cx="5315700" cy="1292631"/>
          </a:xfrm>
          <a:prstGeom prst="rect">
            <a:avLst/>
          </a:prstGeom>
          <a:noFill/>
          <a:ln>
            <a:noFill/>
          </a:ln>
        </p:spPr>
        <p:txBody>
          <a:bodyPr anchorCtr="0" anchor="t" bIns="91425" lIns="91425" spcFirstLastPara="1" rIns="91425" wrap="square" tIns="91425">
            <a:spAutoFit/>
          </a:bodyPr>
          <a:lstStyle/>
          <a:p>
            <a:pPr indent="0" lvl="0" marL="0" marR="0" rtl="0" algn="l">
              <a:spcBef>
                <a:spcPts val="0"/>
              </a:spcBef>
              <a:spcAft>
                <a:spcPts val="0"/>
              </a:spcAft>
              <a:buNone/>
            </a:pPr>
            <a:r>
              <a:rPr b="1" i="1" lang="en-US" sz="1200" u="none" cap="none" strike="noStrike">
                <a:solidFill>
                  <a:srgbClr val="000000"/>
                </a:solidFill>
                <a:latin typeface="Montserrat"/>
                <a:ea typeface="Montserrat"/>
                <a:cs typeface="Montserrat"/>
                <a:sym typeface="Montserrat"/>
              </a:rPr>
              <a:t>Harry Barr, CEO New Age Metals states</a:t>
            </a:r>
            <a:r>
              <a:rPr b="0" i="0" lang="en-US" sz="1200" u="none" cap="none" strike="noStrike">
                <a:solidFill>
                  <a:srgbClr val="000000"/>
                </a:solidFill>
                <a:latin typeface="Montserrat"/>
                <a:ea typeface="Montserrat"/>
                <a:cs typeface="Montserrat"/>
                <a:sym typeface="Montserrat"/>
              </a:rPr>
              <a:t>, “</a:t>
            </a:r>
            <a:r>
              <a:rPr lang="en-US" sz="1200">
                <a:solidFill>
                  <a:schemeClr val="dk1"/>
                </a:solidFill>
                <a:latin typeface="Calibri"/>
                <a:ea typeface="Calibri"/>
                <a:cs typeface="Calibri"/>
                <a:sym typeface="Calibri"/>
              </a:rPr>
              <a:t>Northern Shield is exactly the type of opportunity we look for at New Age Metals. </a:t>
            </a:r>
            <a:r>
              <a:rPr b="1" lang="en-US" sz="1200">
                <a:solidFill>
                  <a:schemeClr val="dk1"/>
                </a:solidFill>
                <a:latin typeface="Calibri"/>
                <a:ea typeface="Calibri"/>
                <a:cs typeface="Calibri"/>
                <a:sym typeface="Calibri"/>
              </a:rPr>
              <a:t>The property was acquired at very low cost through staking, yet benefits from extensive historical exploration, including drilling that confirmed PGM-bearing, base metals, and vanadium (polymetallic) reef horizons and sulphide mineralization</a:t>
            </a:r>
            <a:endParaRPr b="0" i="1" sz="1200" u="none" cap="none" strike="noStrike">
              <a:solidFill>
                <a:srgbClr val="000000"/>
              </a:solidFill>
              <a:latin typeface="Montserrat"/>
              <a:ea typeface="Montserrat"/>
              <a:cs typeface="Montserrat"/>
              <a:sym typeface="Montserrat"/>
            </a:endParaRPr>
          </a:p>
        </p:txBody>
      </p:sp>
      <p:pic>
        <p:nvPicPr>
          <p:cNvPr id="536" name="Google Shape;536;p36"/>
          <p:cNvPicPr preferRelativeResize="0"/>
          <p:nvPr/>
        </p:nvPicPr>
        <p:blipFill rotWithShape="1">
          <a:blip r:embed="rId3">
            <a:alphaModFix/>
          </a:blip>
          <a:srcRect b="0" l="0" r="0" t="0"/>
          <a:stretch/>
        </p:blipFill>
        <p:spPr>
          <a:xfrm>
            <a:off x="6906425" y="1050948"/>
            <a:ext cx="5188561" cy="3355979"/>
          </a:xfrm>
          <a:prstGeom prst="rect">
            <a:avLst/>
          </a:prstGeom>
          <a:noFill/>
          <a:ln cap="flat" cmpd="sng" w="9525">
            <a:solidFill>
              <a:srgbClr val="0F4261"/>
            </a:solidFill>
            <a:prstDash val="solid"/>
            <a:round/>
            <a:headEnd len="sm" w="sm" type="none"/>
            <a:tailEnd len="sm" w="sm" type="none"/>
          </a:ln>
        </p:spPr>
      </p:pic>
      <p:sp>
        <p:nvSpPr>
          <p:cNvPr id="537" name="Google Shape;537;p36"/>
          <p:cNvSpPr/>
          <p:nvPr/>
        </p:nvSpPr>
        <p:spPr>
          <a:xfrm>
            <a:off x="757450" y="6346200"/>
            <a:ext cx="1259100" cy="378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a:solidFill>
                  <a:srgbClr val="AEABAB"/>
                </a:solidFill>
                <a:latin typeface="Montserrat"/>
                <a:ea typeface="Montserrat"/>
                <a:cs typeface="Montserrat"/>
                <a:sym typeface="Montserrat"/>
              </a:rPr>
              <a:t>H2 2026</a:t>
            </a:r>
            <a:endParaRPr>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3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000"/>
              <a:buFont typeface="Arial"/>
              <a:buNone/>
            </a:pPr>
            <a:fld id="{00000000-1234-1234-1234-123412341234}" type="slidenum">
              <a:rPr lang="en-US"/>
              <a:t>‹#›</a:t>
            </a:fld>
            <a:endParaRPr/>
          </a:p>
        </p:txBody>
      </p:sp>
      <p:sp>
        <p:nvSpPr>
          <p:cNvPr id="544" name="Google Shape;544;p37"/>
          <p:cNvSpPr txBox="1"/>
          <p:nvPr/>
        </p:nvSpPr>
        <p:spPr>
          <a:xfrm>
            <a:off x="295224" y="214475"/>
            <a:ext cx="7915500" cy="8931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accent2"/>
              </a:buClr>
              <a:buSzPts val="3400"/>
              <a:buFont typeface="Montserrat"/>
              <a:buNone/>
            </a:pPr>
            <a:r>
              <a:rPr b="1" i="0" lang="en-US" sz="2566" u="none" cap="none" strike="noStrike">
                <a:solidFill>
                  <a:schemeClr val="accent2"/>
                </a:solidFill>
                <a:latin typeface="Montserrat"/>
                <a:ea typeface="Montserrat"/>
                <a:cs typeface="Montserrat"/>
                <a:sym typeface="Montserrat"/>
              </a:rPr>
              <a:t>Bonanza Ridge</a:t>
            </a:r>
            <a:r>
              <a:rPr b="1" i="0" lang="en-US" sz="2566" u="none" cap="none" strike="noStrike">
                <a:solidFill>
                  <a:srgbClr val="10D10D"/>
                </a:solidFill>
                <a:latin typeface="Montserrat"/>
                <a:ea typeface="Montserrat"/>
                <a:cs typeface="Montserrat"/>
                <a:sym typeface="Montserrat"/>
              </a:rPr>
              <a:t> </a:t>
            </a:r>
            <a:r>
              <a:rPr b="1" i="0" lang="en-US" sz="2566" u="none" cap="none" strike="noStrike">
                <a:solidFill>
                  <a:srgbClr val="EBAA2F"/>
                </a:solidFill>
                <a:latin typeface="Montserrat"/>
                <a:ea typeface="Montserrat"/>
                <a:cs typeface="Montserrat"/>
                <a:sym typeface="Montserrat"/>
              </a:rPr>
              <a:t>Gold and </a:t>
            </a:r>
            <a:r>
              <a:rPr b="1" i="0" lang="en-US" sz="2566" u="none" cap="none" strike="noStrike">
                <a:solidFill>
                  <a:srgbClr val="949494"/>
                </a:solidFill>
                <a:latin typeface="Montserrat"/>
                <a:ea typeface="Montserrat"/>
                <a:cs typeface="Montserrat"/>
                <a:sym typeface="Montserrat"/>
              </a:rPr>
              <a:t>Critical Metals</a:t>
            </a:r>
            <a:r>
              <a:rPr b="1" i="0" lang="en-US" sz="2566" u="none" cap="none" strike="noStrike">
                <a:solidFill>
                  <a:srgbClr val="10D10D"/>
                </a:solidFill>
                <a:latin typeface="Montserrat"/>
                <a:ea typeface="Montserrat"/>
                <a:cs typeface="Montserrat"/>
                <a:sym typeface="Montserrat"/>
              </a:rPr>
              <a:t> </a:t>
            </a:r>
            <a:r>
              <a:rPr b="1" i="0" lang="en-US" sz="2566" u="none" cap="none" strike="noStrike">
                <a:solidFill>
                  <a:schemeClr val="accent2"/>
                </a:solidFill>
                <a:latin typeface="Montserrat"/>
                <a:ea typeface="Montserrat"/>
                <a:cs typeface="Montserrat"/>
                <a:sym typeface="Montserrat"/>
              </a:rPr>
              <a:t>Project</a:t>
            </a:r>
            <a:r>
              <a:rPr b="1" i="0" lang="en-US" sz="2200" u="none" cap="none" strike="noStrike">
                <a:solidFill>
                  <a:schemeClr val="accent2"/>
                </a:solidFill>
                <a:latin typeface="Montserrat"/>
                <a:ea typeface="Montserrat"/>
                <a:cs typeface="Montserrat"/>
                <a:sym typeface="Montserrat"/>
              </a:rPr>
              <a:t>: Kenora Mining District  </a:t>
            </a:r>
            <a:endParaRPr b="1" i="0" sz="2200" u="none" cap="none" strike="noStrike">
              <a:solidFill>
                <a:schemeClr val="accent2"/>
              </a:solidFill>
              <a:latin typeface="Montserrat"/>
              <a:ea typeface="Montserrat"/>
              <a:cs typeface="Montserrat"/>
              <a:sym typeface="Montserrat"/>
            </a:endParaRPr>
          </a:p>
        </p:txBody>
      </p:sp>
      <p:sp>
        <p:nvSpPr>
          <p:cNvPr id="545" name="Google Shape;545;p37"/>
          <p:cNvSpPr txBox="1"/>
          <p:nvPr/>
        </p:nvSpPr>
        <p:spPr>
          <a:xfrm>
            <a:off x="380951" y="1221875"/>
            <a:ext cx="6992700" cy="4779300"/>
          </a:xfrm>
          <a:prstGeom prst="rect">
            <a:avLst/>
          </a:prstGeom>
          <a:noFill/>
          <a:ln>
            <a:noFill/>
          </a:ln>
        </p:spPr>
        <p:txBody>
          <a:bodyPr anchorCtr="0" anchor="t" bIns="45700" lIns="91425" spcFirstLastPara="1" rIns="91425" wrap="square" tIns="45700">
            <a:spAutoFit/>
          </a:bodyPr>
          <a:lstStyle/>
          <a:p>
            <a:pPr indent="-95250" lvl="0" marL="0" marR="0" rtl="0" algn="l">
              <a:lnSpc>
                <a:spcPct val="150000"/>
              </a:lnSpc>
              <a:spcBef>
                <a:spcPts val="0"/>
              </a:spcBef>
              <a:spcAft>
                <a:spcPts val="0"/>
              </a:spcAft>
              <a:buClr>
                <a:srgbClr val="000000"/>
              </a:buClr>
              <a:buSzPts val="1500"/>
              <a:buFont typeface="Arial"/>
              <a:buChar char="•"/>
            </a:pPr>
            <a:r>
              <a:rPr b="1" i="0" lang="en-US" sz="1200" u="none" cap="none" strike="noStrike">
                <a:solidFill>
                  <a:srgbClr val="000000"/>
                </a:solidFill>
                <a:latin typeface="Montserrat"/>
                <a:ea typeface="Montserrat"/>
                <a:cs typeface="Montserrat"/>
                <a:sym typeface="Montserrat"/>
              </a:rPr>
              <a:t>Aggressively consolidating District Scale </a:t>
            </a:r>
            <a:r>
              <a:rPr b="1" lang="en-US" sz="1200">
                <a:latin typeface="Montserrat"/>
                <a:ea typeface="Montserrat"/>
                <a:cs typeface="Montserrat"/>
                <a:sym typeface="Montserrat"/>
              </a:rPr>
              <a:t>Projects</a:t>
            </a:r>
            <a:endParaRPr b="1" i="0" sz="1200" u="none" cap="none" strike="noStrike">
              <a:solidFill>
                <a:srgbClr val="000000"/>
              </a:solidFill>
              <a:latin typeface="Montserrat"/>
              <a:ea typeface="Montserrat"/>
              <a:cs typeface="Montserrat"/>
              <a:sym typeface="Montserrat"/>
            </a:endParaRPr>
          </a:p>
          <a:p>
            <a:pPr indent="0" lvl="0" marL="0" marR="0" rtl="0" algn="l">
              <a:lnSpc>
                <a:spcPct val="150000"/>
              </a:lnSpc>
              <a:spcBef>
                <a:spcPts val="0"/>
              </a:spcBef>
              <a:spcAft>
                <a:spcPts val="0"/>
              </a:spcAft>
              <a:buClr>
                <a:srgbClr val="000000"/>
              </a:buClr>
              <a:buSzPts val="1500"/>
              <a:buFont typeface="Arial"/>
              <a:buNone/>
            </a:pPr>
            <a:r>
              <a:t/>
            </a:r>
            <a:endParaRPr b="0" i="0" sz="1200" u="none" cap="none" strike="noStrike">
              <a:solidFill>
                <a:srgbClr val="000000"/>
              </a:solidFill>
              <a:latin typeface="Montserrat"/>
              <a:ea typeface="Montserrat"/>
              <a:cs typeface="Montserrat"/>
              <a:sym typeface="Montserrat"/>
            </a:endParaRPr>
          </a:p>
          <a:p>
            <a:pPr indent="-95250" lvl="0" marL="0" marR="0" rtl="0" algn="l">
              <a:lnSpc>
                <a:spcPct val="150000"/>
              </a:lnSpc>
              <a:spcBef>
                <a:spcPts val="0"/>
              </a:spcBef>
              <a:spcAft>
                <a:spcPts val="0"/>
              </a:spcAft>
              <a:buClr>
                <a:srgbClr val="000000"/>
              </a:buClr>
              <a:buSzPts val="1500"/>
              <a:buChar char="•"/>
            </a:pPr>
            <a:r>
              <a:rPr b="1" i="0" lang="en-US" sz="1200" u="none" cap="none" strike="noStrike">
                <a:solidFill>
                  <a:srgbClr val="000000"/>
                </a:solidFill>
                <a:latin typeface="Montserrat"/>
                <a:ea typeface="Montserrat"/>
                <a:cs typeface="Montserrat"/>
                <a:sym typeface="Montserrat"/>
              </a:rPr>
              <a:t>Multiple high-grade mineral occurrences of gold at surface including Select due diligence surface grab sample assays:</a:t>
            </a:r>
            <a:endParaRPr b="1" i="0" sz="1200" u="none" cap="none" strike="noStrike">
              <a:solidFill>
                <a:srgbClr val="000000"/>
              </a:solidFill>
              <a:latin typeface="Montserrat"/>
              <a:ea typeface="Montserrat"/>
              <a:cs typeface="Montserrat"/>
              <a:sym typeface="Montserrat"/>
            </a:endParaRPr>
          </a:p>
          <a:p>
            <a:pPr indent="0" lvl="0" marL="0" marR="0" rtl="0" algn="l">
              <a:lnSpc>
                <a:spcPct val="150000"/>
              </a:lnSpc>
              <a:spcBef>
                <a:spcPts val="0"/>
              </a:spcBef>
              <a:spcAft>
                <a:spcPts val="0"/>
              </a:spcAft>
              <a:buClr>
                <a:srgbClr val="000000"/>
              </a:buClr>
              <a:buSzPts val="1500"/>
              <a:buFont typeface="Arial"/>
              <a:buNone/>
            </a:pPr>
            <a:r>
              <a:rPr b="0" i="0" lang="en-US" sz="1200" u="none" cap="none" strike="noStrike">
                <a:solidFill>
                  <a:srgbClr val="000000"/>
                </a:solidFill>
                <a:latin typeface="Montserrat"/>
                <a:ea typeface="Montserrat"/>
                <a:cs typeface="Montserrat"/>
                <a:sym typeface="Montserrat"/>
              </a:rPr>
              <a:t>1.1 g/t Au, 3.7 g/t Au, 8.9 g/t Au, 13.2 g/t Au, 22.2 g/t Au, </a:t>
            </a:r>
            <a:r>
              <a:rPr b="1" i="0" lang="en-US" sz="1200" u="none" cap="none" strike="noStrike">
                <a:solidFill>
                  <a:srgbClr val="000000"/>
                </a:solidFill>
                <a:latin typeface="Montserrat"/>
                <a:ea typeface="Montserrat"/>
                <a:cs typeface="Montserrat"/>
                <a:sym typeface="Montserrat"/>
              </a:rPr>
              <a:t>31.9 g/t Au</a:t>
            </a:r>
            <a:r>
              <a:rPr b="0" i="0" lang="en-US" sz="1200" u="none" cap="none" strike="noStrike">
                <a:solidFill>
                  <a:srgbClr val="000000"/>
                </a:solidFill>
                <a:latin typeface="Montserrat"/>
                <a:ea typeface="Montserrat"/>
                <a:cs typeface="Montserrat"/>
                <a:sym typeface="Montserrat"/>
              </a:rPr>
              <a:t> and up to </a:t>
            </a:r>
            <a:r>
              <a:rPr b="1" i="0" lang="en-US" sz="1200" u="none" cap="none" strike="noStrike">
                <a:solidFill>
                  <a:srgbClr val="000000"/>
                </a:solidFill>
                <a:latin typeface="Montserrat"/>
                <a:ea typeface="Montserrat"/>
                <a:cs typeface="Montserrat"/>
                <a:sym typeface="Montserrat"/>
              </a:rPr>
              <a:t>127 g/t Au</a:t>
            </a:r>
            <a:r>
              <a:rPr b="0" i="0" lang="en-US" sz="1200" u="none" cap="none" strike="noStrike">
                <a:solidFill>
                  <a:srgbClr val="000000"/>
                </a:solidFill>
                <a:latin typeface="Montserrat"/>
                <a:ea typeface="Montserrat"/>
                <a:cs typeface="Montserrat"/>
                <a:sym typeface="Montserrat"/>
              </a:rPr>
              <a:t> from five prospects on the Project;</a:t>
            </a:r>
            <a:endParaRPr b="0" i="0" sz="1200" u="none" cap="none" strike="noStrike">
              <a:solidFill>
                <a:srgbClr val="000000"/>
              </a:solidFill>
              <a:latin typeface="Montserrat"/>
              <a:ea typeface="Montserrat"/>
              <a:cs typeface="Montserrat"/>
              <a:sym typeface="Montserrat"/>
            </a:endParaRPr>
          </a:p>
          <a:p>
            <a:pPr indent="0" lvl="0" marL="0" marR="0" rtl="0" algn="l">
              <a:lnSpc>
                <a:spcPct val="150000"/>
              </a:lnSpc>
              <a:spcBef>
                <a:spcPts val="0"/>
              </a:spcBef>
              <a:spcAft>
                <a:spcPts val="0"/>
              </a:spcAft>
              <a:buClr>
                <a:srgbClr val="000000"/>
              </a:buClr>
              <a:buSzPts val="1500"/>
              <a:buFont typeface="Arial"/>
              <a:buNone/>
            </a:pPr>
            <a:r>
              <a:t/>
            </a:r>
            <a:endParaRPr b="0" i="0" sz="1200" u="none" cap="none" strike="noStrike">
              <a:solidFill>
                <a:srgbClr val="000000"/>
              </a:solidFill>
              <a:latin typeface="Montserrat"/>
              <a:ea typeface="Montserrat"/>
              <a:cs typeface="Montserrat"/>
              <a:sym typeface="Montserrat"/>
            </a:endParaRPr>
          </a:p>
          <a:p>
            <a:pPr indent="-95250" lvl="0" marL="0" marR="0" rtl="0" algn="l">
              <a:lnSpc>
                <a:spcPct val="150000"/>
              </a:lnSpc>
              <a:spcBef>
                <a:spcPts val="0"/>
              </a:spcBef>
              <a:spcAft>
                <a:spcPts val="0"/>
              </a:spcAft>
              <a:buClr>
                <a:srgbClr val="000000"/>
              </a:buClr>
              <a:buSzPts val="1500"/>
              <a:buFont typeface="Arial"/>
              <a:buChar char="•"/>
            </a:pPr>
            <a:r>
              <a:rPr b="0" i="0" lang="en-US" sz="1200" u="none" cap="none" strike="noStrike">
                <a:solidFill>
                  <a:srgbClr val="000000"/>
                </a:solidFill>
                <a:latin typeface="Montserrat"/>
                <a:ea typeface="Montserrat"/>
                <a:cs typeface="Montserrat"/>
                <a:sym typeface="Montserrat"/>
              </a:rPr>
              <a:t>Excellent infrastructure, including road access to all areas to the Project and provincial grid power lines;</a:t>
            </a:r>
            <a:endParaRPr sz="1200">
              <a:latin typeface="Montserrat"/>
              <a:ea typeface="Montserrat"/>
              <a:cs typeface="Montserrat"/>
              <a:sym typeface="Montserrat"/>
            </a:endParaRPr>
          </a:p>
          <a:p>
            <a:pPr indent="-76200" lvl="0" marL="0" marR="0" rtl="0" algn="l">
              <a:lnSpc>
                <a:spcPct val="150000"/>
              </a:lnSpc>
              <a:spcBef>
                <a:spcPts val="0"/>
              </a:spcBef>
              <a:spcAft>
                <a:spcPts val="0"/>
              </a:spcAft>
              <a:buSzPts val="1200"/>
              <a:buFont typeface="Montserrat"/>
              <a:buChar char="•"/>
            </a:pPr>
            <a:r>
              <a:rPr lang="en-US" sz="1200">
                <a:latin typeface="Montserrat"/>
                <a:ea typeface="Montserrat"/>
                <a:cs typeface="Montserrat"/>
                <a:sym typeface="Montserrat"/>
              </a:rPr>
              <a:t>P</a:t>
            </a:r>
            <a:r>
              <a:rPr lang="en-US" sz="1200">
                <a:latin typeface="Montserrat"/>
                <a:ea typeface="Montserrat"/>
                <a:cs typeface="Montserrat"/>
                <a:sym typeface="Montserrat"/>
              </a:rPr>
              <a:t>roject</a:t>
            </a:r>
            <a:r>
              <a:rPr lang="en-US" sz="1200">
                <a:latin typeface="Montserrat"/>
                <a:ea typeface="Montserrat"/>
                <a:cs typeface="Montserrat"/>
                <a:sym typeface="Montserrat"/>
              </a:rPr>
              <a:t> expanded via Lavender Lake and South Gibi Lake option agreements (Dec 2025), adding ~5,216 hectares (~12,889 acres) along the same structural corridor. </a:t>
            </a:r>
            <a:endParaRPr b="0" i="0" sz="1200" u="none" cap="none" strike="noStrike">
              <a:solidFill>
                <a:srgbClr val="000000"/>
              </a:solidFill>
              <a:latin typeface="Montserrat"/>
              <a:ea typeface="Montserrat"/>
              <a:cs typeface="Montserrat"/>
              <a:sym typeface="Montserrat"/>
            </a:endParaRPr>
          </a:p>
          <a:p>
            <a:pPr indent="-95250" lvl="0" marL="0" marR="0" rtl="0" algn="l">
              <a:lnSpc>
                <a:spcPct val="150000"/>
              </a:lnSpc>
              <a:spcBef>
                <a:spcPts val="0"/>
              </a:spcBef>
              <a:spcAft>
                <a:spcPts val="0"/>
              </a:spcAft>
              <a:buClr>
                <a:srgbClr val="000000"/>
              </a:buClr>
              <a:buSzPts val="1500"/>
              <a:buFont typeface="Arial"/>
              <a:buChar char="•"/>
            </a:pPr>
            <a:r>
              <a:rPr b="0" i="0" lang="en-US" sz="1200" u="none" cap="none" strike="noStrike">
                <a:solidFill>
                  <a:srgbClr val="000000"/>
                </a:solidFill>
                <a:latin typeface="Montserrat"/>
                <a:ea typeface="Montserrat"/>
                <a:cs typeface="Montserrat"/>
                <a:sym typeface="Montserrat"/>
              </a:rPr>
              <a:t>Location 25 km southeast of City of Kenora, a major northwestern Ontario economic hub with a population of ~14,800;</a:t>
            </a:r>
            <a:endParaRPr b="0" i="0" sz="1200" u="none" cap="none" strike="noStrike">
              <a:solidFill>
                <a:srgbClr val="000000"/>
              </a:solidFill>
              <a:latin typeface="Montserrat"/>
              <a:ea typeface="Montserrat"/>
              <a:cs typeface="Montserrat"/>
              <a:sym typeface="Montserrat"/>
            </a:endParaRPr>
          </a:p>
          <a:p>
            <a:pPr indent="-95250" lvl="0" marL="0" marR="0" rtl="0" algn="l">
              <a:lnSpc>
                <a:spcPct val="150000"/>
              </a:lnSpc>
              <a:spcBef>
                <a:spcPts val="0"/>
              </a:spcBef>
              <a:spcAft>
                <a:spcPts val="0"/>
              </a:spcAft>
              <a:buClr>
                <a:srgbClr val="000000"/>
              </a:buClr>
              <a:buSzPts val="1500"/>
              <a:buFont typeface="Arial"/>
              <a:buChar char="•"/>
            </a:pPr>
            <a:r>
              <a:rPr b="0" i="0" lang="en-US" sz="1200" u="none" cap="none" strike="noStrike">
                <a:solidFill>
                  <a:srgbClr val="000000"/>
                </a:solidFill>
                <a:latin typeface="Montserrat"/>
                <a:ea typeface="Montserrat"/>
                <a:cs typeface="Montserrat"/>
                <a:sym typeface="Montserrat"/>
              </a:rPr>
              <a:t>Lack of modern-day exploration; and</a:t>
            </a:r>
            <a:r>
              <a:rPr b="0" i="0" lang="en-US" sz="1200" u="none" cap="none" strike="noStrike">
                <a:solidFill>
                  <a:srgbClr val="000000"/>
                </a:solidFill>
                <a:latin typeface="Arial"/>
                <a:ea typeface="Arial"/>
                <a:cs typeface="Arial"/>
                <a:sym typeface="Arial"/>
              </a:rPr>
              <a:t> </a:t>
            </a:r>
            <a:r>
              <a:rPr b="0" i="0" lang="en-US" sz="1200" u="none" cap="none" strike="noStrike">
                <a:solidFill>
                  <a:srgbClr val="000000"/>
                </a:solidFill>
                <a:latin typeface="Montserrat"/>
                <a:ea typeface="Montserrat"/>
                <a:cs typeface="Montserrat"/>
                <a:sym typeface="Montserrat"/>
              </a:rPr>
              <a:t>Drill-ready with 3-year permits in place.  </a:t>
            </a:r>
            <a:endParaRPr b="0" i="0" sz="1200" u="none" cap="none" strike="noStrike">
              <a:solidFill>
                <a:srgbClr val="000000"/>
              </a:solidFill>
              <a:latin typeface="Montserrat"/>
              <a:ea typeface="Montserrat"/>
              <a:cs typeface="Montserrat"/>
              <a:sym typeface="Montserrat"/>
            </a:endParaRPr>
          </a:p>
          <a:p>
            <a:pPr indent="-76200" lvl="0" marL="0" marR="0" rtl="0" algn="l">
              <a:lnSpc>
                <a:spcPct val="150000"/>
              </a:lnSpc>
              <a:spcBef>
                <a:spcPts val="0"/>
              </a:spcBef>
              <a:spcAft>
                <a:spcPts val="0"/>
              </a:spcAft>
              <a:buSzPts val="1200"/>
              <a:buFont typeface="Montserrat"/>
              <a:buChar char="•"/>
            </a:pPr>
            <a:r>
              <a:rPr b="1" lang="en-US" sz="1200">
                <a:latin typeface="Montserrat"/>
                <a:ea typeface="Montserrat"/>
                <a:cs typeface="Montserrat"/>
                <a:sym typeface="Montserrat"/>
              </a:rPr>
              <a:t>Aggressive</a:t>
            </a:r>
            <a:r>
              <a:rPr b="1" lang="en-US" sz="1200">
                <a:latin typeface="Montserrat"/>
                <a:ea typeface="Montserrat"/>
                <a:cs typeface="Montserrat"/>
                <a:sym typeface="Montserrat"/>
              </a:rPr>
              <a:t> 2026 program of trenching, channel sampling and prospecting</a:t>
            </a:r>
            <a:endParaRPr b="1" sz="1200">
              <a:latin typeface="Montserrat"/>
              <a:ea typeface="Montserrat"/>
              <a:cs typeface="Montserrat"/>
              <a:sym typeface="Montserrat"/>
            </a:endParaRPr>
          </a:p>
          <a:p>
            <a:pPr indent="-76200" lvl="0" marL="0" marR="0" rtl="0" algn="l">
              <a:lnSpc>
                <a:spcPct val="150000"/>
              </a:lnSpc>
              <a:spcBef>
                <a:spcPts val="0"/>
              </a:spcBef>
              <a:spcAft>
                <a:spcPts val="0"/>
              </a:spcAft>
              <a:buSzPts val="1200"/>
              <a:buFont typeface="Montserrat"/>
              <a:buChar char="•"/>
            </a:pPr>
            <a:r>
              <a:rPr b="1" lang="en-US" sz="1200">
                <a:latin typeface="Montserrat"/>
                <a:ea typeface="Montserrat"/>
                <a:cs typeface="Montserrat"/>
                <a:sym typeface="Montserrat"/>
              </a:rPr>
              <a:t>Objective is to outline drill targets for 2027</a:t>
            </a:r>
            <a:endParaRPr b="1" sz="1200">
              <a:latin typeface="Montserrat"/>
              <a:ea typeface="Montserrat"/>
              <a:cs typeface="Montserrat"/>
              <a:sym typeface="Montserrat"/>
            </a:endParaRPr>
          </a:p>
        </p:txBody>
      </p:sp>
      <p:pic>
        <p:nvPicPr>
          <p:cNvPr id="546" name="Google Shape;546;p37"/>
          <p:cNvPicPr preferRelativeResize="0"/>
          <p:nvPr/>
        </p:nvPicPr>
        <p:blipFill rotWithShape="1">
          <a:blip r:embed="rId3">
            <a:alphaModFix/>
          </a:blip>
          <a:srcRect b="0" l="0" r="0" t="0"/>
          <a:stretch/>
        </p:blipFill>
        <p:spPr>
          <a:xfrm>
            <a:off x="7312105" y="2318365"/>
            <a:ext cx="4599274" cy="2792959"/>
          </a:xfrm>
          <a:prstGeom prst="rect">
            <a:avLst/>
          </a:prstGeom>
          <a:noFill/>
          <a:ln>
            <a:noFill/>
          </a:ln>
        </p:spPr>
      </p:pic>
      <p:sp>
        <p:nvSpPr>
          <p:cNvPr id="547" name="Google Shape;547;p37"/>
          <p:cNvSpPr/>
          <p:nvPr/>
        </p:nvSpPr>
        <p:spPr>
          <a:xfrm>
            <a:off x="767686" y="6346200"/>
            <a:ext cx="1259100" cy="378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a:solidFill>
                  <a:srgbClr val="AEABAB"/>
                </a:solidFill>
                <a:latin typeface="Montserrat"/>
                <a:ea typeface="Montserrat"/>
                <a:cs typeface="Montserrat"/>
                <a:sym typeface="Montserrat"/>
              </a:rPr>
              <a:t>H2 2026</a:t>
            </a:r>
            <a:endParaRPr>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pic>
        <p:nvPicPr>
          <p:cNvPr id="552" name="Google Shape;552;p38"/>
          <p:cNvPicPr preferRelativeResize="0"/>
          <p:nvPr>
            <p:ph idx="2" type="body"/>
          </p:nvPr>
        </p:nvPicPr>
        <p:blipFill rotWithShape="1">
          <a:blip r:embed="rId3">
            <a:alphaModFix/>
          </a:blip>
          <a:srcRect b="0" l="0" r="0" t="0"/>
          <a:stretch/>
        </p:blipFill>
        <p:spPr>
          <a:xfrm>
            <a:off x="7314487" y="68262"/>
            <a:ext cx="4755443" cy="6721475"/>
          </a:xfrm>
          <a:prstGeom prst="rect">
            <a:avLst/>
          </a:prstGeom>
          <a:noFill/>
          <a:ln>
            <a:noFill/>
          </a:ln>
        </p:spPr>
      </p:pic>
      <p:sp>
        <p:nvSpPr>
          <p:cNvPr id="553" name="Google Shape;553;p38"/>
          <p:cNvSpPr txBox="1"/>
          <p:nvPr/>
        </p:nvSpPr>
        <p:spPr>
          <a:xfrm>
            <a:off x="-1" y="176533"/>
            <a:ext cx="7127913" cy="48718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2566" u="none" strike="noStrike">
                <a:solidFill>
                  <a:srgbClr val="EBAA2F"/>
                </a:solidFill>
                <a:latin typeface="Montserrat"/>
                <a:ea typeface="Montserrat"/>
                <a:cs typeface="Montserrat"/>
                <a:sym typeface="Montserrat"/>
              </a:rPr>
              <a:t>Golden</a:t>
            </a:r>
            <a:r>
              <a:rPr b="1" i="0" lang="en-US" sz="2566" u="none" strike="noStrike">
                <a:solidFill>
                  <a:srgbClr val="155882"/>
                </a:solidFill>
                <a:latin typeface="Montserrat"/>
                <a:ea typeface="Montserrat"/>
                <a:cs typeface="Montserrat"/>
                <a:sym typeface="Montserrat"/>
              </a:rPr>
              <a:t> Acquisitions: </a:t>
            </a:r>
            <a:r>
              <a:rPr b="1" i="0" lang="en-US" sz="2200" u="none" strike="noStrike">
                <a:solidFill>
                  <a:srgbClr val="155882"/>
                </a:solidFill>
                <a:latin typeface="Montserrat"/>
                <a:ea typeface="Montserrat"/>
                <a:cs typeface="Montserrat"/>
                <a:sym typeface="Montserrat"/>
              </a:rPr>
              <a:t>Kenora Mining District</a:t>
            </a:r>
            <a:endParaRPr sz="1800">
              <a:solidFill>
                <a:schemeClr val="dk1"/>
              </a:solidFill>
              <a:latin typeface="Calibri"/>
              <a:ea typeface="Calibri"/>
              <a:cs typeface="Calibri"/>
              <a:sym typeface="Calibri"/>
            </a:endParaRPr>
          </a:p>
        </p:txBody>
      </p:sp>
      <p:sp>
        <p:nvSpPr>
          <p:cNvPr id="554" name="Google Shape;554;p38"/>
          <p:cNvSpPr txBox="1"/>
          <p:nvPr/>
        </p:nvSpPr>
        <p:spPr>
          <a:xfrm>
            <a:off x="223090" y="750968"/>
            <a:ext cx="6904800" cy="6126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0000"/>
              </a:buClr>
              <a:buSzPts val="1800"/>
              <a:buFont typeface="Montserrat"/>
              <a:buNone/>
            </a:pPr>
            <a:r>
              <a:rPr b="1" i="0" lang="en-US" sz="1800" u="sng" strike="noStrike">
                <a:solidFill>
                  <a:srgbClr val="000000"/>
                </a:solidFill>
                <a:latin typeface="Montserrat"/>
                <a:ea typeface="Montserrat"/>
                <a:cs typeface="Montserrat"/>
                <a:sym typeface="Montserrat"/>
              </a:rPr>
              <a:t>Double RR Gold Project Acquisition</a:t>
            </a:r>
            <a:endParaRPr b="1" sz="1800" u="sng">
              <a:solidFill>
                <a:srgbClr val="000000"/>
              </a:solidFill>
              <a:latin typeface="Montserrat"/>
              <a:ea typeface="Montserrat"/>
              <a:cs typeface="Montserrat"/>
              <a:sym typeface="Montserrat"/>
            </a:endParaRPr>
          </a:p>
          <a:p>
            <a:pPr indent="0" lvl="0" marL="0" marR="0" rtl="0" algn="l">
              <a:spcBef>
                <a:spcPts val="0"/>
              </a:spcBef>
              <a:spcAft>
                <a:spcPts val="0"/>
              </a:spcAft>
              <a:buClr>
                <a:schemeClr val="dk1"/>
              </a:buClr>
              <a:buSzPts val="1800"/>
              <a:buFont typeface="Calibri"/>
              <a:buNone/>
            </a:pPr>
            <a:r>
              <a:t/>
            </a:r>
            <a:endParaRPr b="0" sz="1800">
              <a:solidFill>
                <a:schemeClr val="dk1"/>
              </a:solidFill>
              <a:latin typeface="Calibri"/>
              <a:ea typeface="Calibri"/>
              <a:cs typeface="Calibri"/>
              <a:sym typeface="Calibri"/>
            </a:endParaRPr>
          </a:p>
          <a:p>
            <a:pPr indent="-285750" lvl="0" marL="285750" marR="0" rtl="0" algn="l">
              <a:spcBef>
                <a:spcPts val="0"/>
              </a:spcBef>
              <a:spcAft>
                <a:spcPts val="0"/>
              </a:spcAft>
              <a:buClr>
                <a:srgbClr val="000000"/>
              </a:buClr>
              <a:buSzPts val="1600"/>
              <a:buFont typeface="Arial"/>
              <a:buChar char="•"/>
            </a:pPr>
            <a:r>
              <a:rPr b="1" i="0" lang="en-US" sz="1600" u="none" strike="noStrike">
                <a:solidFill>
                  <a:srgbClr val="000000"/>
                </a:solidFill>
                <a:latin typeface="Arial"/>
                <a:ea typeface="Arial"/>
                <a:cs typeface="Arial"/>
                <a:sym typeface="Arial"/>
              </a:rPr>
              <a:t>District-scale land position</a:t>
            </a:r>
            <a:r>
              <a:rPr b="0" i="0" lang="en-US" sz="1600" u="none" strike="noStrike">
                <a:solidFill>
                  <a:srgbClr val="000000"/>
                </a:solidFill>
                <a:latin typeface="Arial"/>
                <a:ea typeface="Arial"/>
                <a:cs typeface="Arial"/>
                <a:sym typeface="Arial"/>
              </a:rPr>
              <a:t> totaling </a:t>
            </a:r>
            <a:r>
              <a:rPr b="1" i="0" lang="en-US" sz="1600" u="none" strike="noStrike">
                <a:solidFill>
                  <a:srgbClr val="000000"/>
                </a:solidFill>
                <a:latin typeface="Arial"/>
                <a:ea typeface="Arial"/>
                <a:cs typeface="Arial"/>
                <a:sym typeface="Arial"/>
              </a:rPr>
              <a:t>17,620 hectares</a:t>
            </a:r>
            <a:r>
              <a:rPr b="0" i="0" lang="en-US" sz="1600" u="none" strike="noStrike">
                <a:solidFill>
                  <a:srgbClr val="000000"/>
                </a:solidFill>
                <a:latin typeface="Arial"/>
                <a:ea typeface="Arial"/>
                <a:cs typeface="Arial"/>
                <a:sym typeface="Arial"/>
              </a:rPr>
              <a:t> in the Rainy River–Kenora gold district</a:t>
            </a:r>
            <a:endParaRPr/>
          </a:p>
          <a:p>
            <a:pPr indent="0" lvl="0" marL="0" marR="0" rtl="0" algn="l">
              <a:spcBef>
                <a:spcPts val="0"/>
              </a:spcBef>
              <a:spcAft>
                <a:spcPts val="0"/>
              </a:spcAft>
              <a:buNone/>
            </a:pPr>
            <a:r>
              <a:t/>
            </a:r>
            <a:endParaRPr b="1" i="0" sz="1600" u="none" strike="noStrike">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600"/>
              <a:buFont typeface="Arial"/>
              <a:buChar char="•"/>
            </a:pPr>
            <a:r>
              <a:rPr b="0" i="0" lang="en-US" sz="1600" u="none" strike="noStrike">
                <a:solidFill>
                  <a:srgbClr val="000000"/>
                </a:solidFill>
                <a:latin typeface="Arial"/>
                <a:ea typeface="Arial"/>
                <a:cs typeface="Arial"/>
                <a:sym typeface="Arial"/>
              </a:rPr>
              <a:t>Located approximately </a:t>
            </a:r>
            <a:r>
              <a:rPr b="1" i="0" lang="en-US" sz="1600" u="none" strike="noStrike">
                <a:solidFill>
                  <a:srgbClr val="000000"/>
                </a:solidFill>
                <a:latin typeface="Arial"/>
                <a:ea typeface="Arial"/>
                <a:cs typeface="Arial"/>
                <a:sym typeface="Arial"/>
              </a:rPr>
              <a:t>35 km northwest of the Rainy River Gold Mine (~2.2M ounce Au in reserve 2024)</a:t>
            </a:r>
            <a:r>
              <a:rPr b="0" i="0" lang="en-US" sz="1600" u="none" strike="noStrike">
                <a:solidFill>
                  <a:srgbClr val="000000"/>
                </a:solidFill>
                <a:latin typeface="Arial"/>
                <a:ea typeface="Arial"/>
                <a:cs typeface="Arial"/>
                <a:sym typeface="Arial"/>
              </a:rPr>
              <a:t> and </a:t>
            </a:r>
            <a:r>
              <a:rPr b="1" i="0" lang="en-US" sz="1600" u="none" strike="noStrike">
                <a:solidFill>
                  <a:srgbClr val="000000"/>
                </a:solidFill>
                <a:latin typeface="Arial"/>
                <a:ea typeface="Arial"/>
                <a:cs typeface="Arial"/>
                <a:sym typeface="Arial"/>
              </a:rPr>
              <a:t>~17 km south of the Cameron Lake gold deposit (&gt;1M ounce Au)</a:t>
            </a:r>
            <a:endParaRPr/>
          </a:p>
          <a:p>
            <a:pPr indent="0" lvl="0" marL="0" marR="0" rtl="0" algn="l">
              <a:spcBef>
                <a:spcPts val="0"/>
              </a:spcBef>
              <a:spcAft>
                <a:spcPts val="0"/>
              </a:spcAft>
              <a:buNone/>
            </a:pPr>
            <a:r>
              <a:t/>
            </a:r>
            <a:endParaRPr b="0" i="0" sz="1600" u="none" strike="noStrike">
              <a:solidFill>
                <a:srgbClr val="000000"/>
              </a:solidFill>
              <a:latin typeface="Arial"/>
              <a:ea typeface="Arial"/>
              <a:cs typeface="Arial"/>
              <a:sym typeface="Arial"/>
            </a:endParaRPr>
          </a:p>
          <a:p>
            <a:pPr indent="-285750" lvl="0" marL="285750" marR="0" rtl="0" algn="l">
              <a:spcBef>
                <a:spcPts val="0"/>
              </a:spcBef>
              <a:spcAft>
                <a:spcPts val="0"/>
              </a:spcAft>
              <a:buClr>
                <a:srgbClr val="000000"/>
              </a:buClr>
              <a:buSzPts val="1600"/>
              <a:buFont typeface="Arial"/>
              <a:buChar char="•"/>
            </a:pPr>
            <a:r>
              <a:rPr b="1" i="0" lang="en-US" sz="1600" u="none" strike="noStrike">
                <a:solidFill>
                  <a:srgbClr val="000000"/>
                </a:solidFill>
                <a:latin typeface="Arial"/>
                <a:ea typeface="Arial"/>
                <a:cs typeface="Arial"/>
                <a:sym typeface="Arial"/>
              </a:rPr>
              <a:t>Historical OGS till sampling</a:t>
            </a:r>
            <a:r>
              <a:rPr b="0" i="0" lang="en-US" sz="1600" u="none" strike="noStrike">
                <a:solidFill>
                  <a:srgbClr val="000000"/>
                </a:solidFill>
                <a:latin typeface="Arial"/>
                <a:ea typeface="Arial"/>
                <a:cs typeface="Arial"/>
                <a:sym typeface="Arial"/>
              </a:rPr>
              <a:t> reported up to </a:t>
            </a:r>
            <a:r>
              <a:rPr b="1" i="0" lang="en-US" sz="1600" u="none" strike="noStrike">
                <a:solidFill>
                  <a:srgbClr val="000000"/>
                </a:solidFill>
                <a:latin typeface="Arial"/>
                <a:ea typeface="Arial"/>
                <a:cs typeface="Arial"/>
                <a:sym typeface="Arial"/>
              </a:rPr>
              <a:t>25 gold grains</a:t>
            </a:r>
            <a:r>
              <a:rPr b="0" i="0" lang="en-US" sz="1600" u="none" strike="noStrike">
                <a:solidFill>
                  <a:srgbClr val="000000"/>
                </a:solidFill>
                <a:latin typeface="Arial"/>
                <a:ea typeface="Arial"/>
                <a:cs typeface="Arial"/>
                <a:sym typeface="Arial"/>
              </a:rPr>
              <a:t> within the project area</a:t>
            </a:r>
            <a:endParaRPr/>
          </a:p>
          <a:p>
            <a:pPr indent="0" lvl="0" marL="0" marR="0" rtl="0" algn="l">
              <a:spcBef>
                <a:spcPts val="0"/>
              </a:spcBef>
              <a:spcAft>
                <a:spcPts val="0"/>
              </a:spcAft>
              <a:buClr>
                <a:schemeClr val="dk1"/>
              </a:buClr>
              <a:buSzPts val="1800"/>
              <a:buFont typeface="Calibri"/>
              <a:buNone/>
            </a:pPr>
            <a:r>
              <a:t/>
            </a:r>
            <a:endParaRPr sz="1800">
              <a:solidFill>
                <a:srgbClr val="000000"/>
              </a:solidFill>
              <a:latin typeface="Arial"/>
              <a:ea typeface="Arial"/>
              <a:cs typeface="Arial"/>
              <a:sym typeface="Arial"/>
            </a:endParaRPr>
          </a:p>
          <a:p>
            <a:pPr indent="0" lvl="0" marL="0" marR="0" rtl="0" algn="l">
              <a:spcBef>
                <a:spcPts val="0"/>
              </a:spcBef>
              <a:spcAft>
                <a:spcPts val="0"/>
              </a:spcAft>
              <a:buNone/>
            </a:pPr>
            <a:r>
              <a:rPr b="1" lang="en-US" sz="1800" u="sng">
                <a:solidFill>
                  <a:srgbClr val="262626"/>
                </a:solidFill>
                <a:latin typeface="Montserrat"/>
                <a:ea typeface="Montserrat"/>
                <a:cs typeface="Montserrat"/>
                <a:sym typeface="Montserrat"/>
              </a:rPr>
              <a:t>District Transactions:</a:t>
            </a:r>
            <a:endParaRPr sz="1800" u="sng">
              <a:solidFill>
                <a:srgbClr val="262626"/>
              </a:solidFill>
              <a:latin typeface="Montserrat"/>
              <a:ea typeface="Montserrat"/>
              <a:cs typeface="Montserrat"/>
              <a:sym typeface="Montserrat"/>
            </a:endParaRPr>
          </a:p>
          <a:p>
            <a:pPr indent="-285750" lvl="0" marL="285750" marR="0" rtl="0" algn="l">
              <a:spcBef>
                <a:spcPts val="0"/>
              </a:spcBef>
              <a:spcAft>
                <a:spcPts val="0"/>
              </a:spcAft>
              <a:buClr>
                <a:srgbClr val="262626"/>
              </a:buClr>
              <a:buSzPts val="1600"/>
              <a:buFont typeface="Arial"/>
              <a:buChar char="•"/>
            </a:pPr>
            <a:r>
              <a:rPr b="1" lang="en-US" sz="1600">
                <a:solidFill>
                  <a:srgbClr val="262626"/>
                </a:solidFill>
                <a:latin typeface="Calibri"/>
                <a:ea typeface="Calibri"/>
                <a:cs typeface="Calibri"/>
                <a:sym typeface="Calibri"/>
              </a:rPr>
              <a:t>Coeur Mining (2026): Coeur Mining completed its acquisition of New Gold Inc. (including the Rainy River mine) in an all-stock deal valued at ~US$7B. </a:t>
            </a:r>
            <a:endParaRPr/>
          </a:p>
          <a:p>
            <a:pPr indent="0" lvl="0" marL="0" marR="0" rtl="0" algn="l">
              <a:spcBef>
                <a:spcPts val="0"/>
              </a:spcBef>
              <a:spcAft>
                <a:spcPts val="0"/>
              </a:spcAft>
              <a:buNone/>
            </a:pPr>
            <a:r>
              <a:t/>
            </a:r>
            <a:endParaRPr sz="1600">
              <a:solidFill>
                <a:srgbClr val="262626"/>
              </a:solidFill>
              <a:latin typeface="Calibri"/>
              <a:ea typeface="Calibri"/>
              <a:cs typeface="Calibri"/>
              <a:sym typeface="Calibri"/>
            </a:endParaRPr>
          </a:p>
          <a:p>
            <a:pPr indent="-285750" lvl="0" marL="285750" marR="0" rtl="0" algn="l">
              <a:spcBef>
                <a:spcPts val="0"/>
              </a:spcBef>
              <a:spcAft>
                <a:spcPts val="0"/>
              </a:spcAft>
              <a:buClr>
                <a:srgbClr val="262626"/>
              </a:buClr>
              <a:buSzPts val="1600"/>
              <a:buFont typeface="Arial"/>
              <a:buChar char="•"/>
            </a:pPr>
            <a:r>
              <a:rPr b="1" lang="en-US" sz="1600">
                <a:solidFill>
                  <a:srgbClr val="262626"/>
                </a:solidFill>
                <a:latin typeface="Calibri"/>
                <a:ea typeface="Calibri"/>
                <a:cs typeface="Calibri"/>
                <a:sym typeface="Calibri"/>
              </a:rPr>
              <a:t>Cameron (2025):</a:t>
            </a:r>
            <a:r>
              <a:rPr lang="en-US" sz="1600">
                <a:solidFill>
                  <a:srgbClr val="262626"/>
                </a:solidFill>
                <a:latin typeface="Calibri"/>
                <a:ea typeface="Calibri"/>
                <a:cs typeface="Calibri"/>
                <a:sym typeface="Calibri"/>
              </a:rPr>
              <a:t> </a:t>
            </a:r>
            <a:r>
              <a:rPr b="1" lang="en-US" sz="1600">
                <a:solidFill>
                  <a:srgbClr val="262626"/>
                </a:solidFill>
                <a:latin typeface="Calibri"/>
                <a:ea typeface="Calibri"/>
                <a:cs typeface="Calibri"/>
                <a:sym typeface="Calibri"/>
              </a:rPr>
              <a:t>First Mining sells to Oronova/Seva, a Frank Giustra company</a:t>
            </a:r>
            <a:r>
              <a:rPr lang="en-US" sz="1600">
                <a:solidFill>
                  <a:srgbClr val="262626"/>
                </a:solidFill>
                <a:latin typeface="Calibri"/>
                <a:ea typeface="Calibri"/>
                <a:cs typeface="Calibri"/>
                <a:sym typeface="Calibri"/>
              </a:rPr>
              <a:t>,</a:t>
            </a:r>
            <a:r>
              <a:rPr b="1" lang="en-US" sz="1600">
                <a:solidFill>
                  <a:srgbClr val="262626"/>
                </a:solidFill>
                <a:latin typeface="Calibri"/>
                <a:ea typeface="Calibri"/>
                <a:cs typeface="Calibri"/>
                <a:sym typeface="Calibri"/>
              </a:rPr>
              <a:t> for C$27M </a:t>
            </a:r>
            <a:r>
              <a:rPr lang="en-US" sz="1600">
                <a:solidFill>
                  <a:srgbClr val="262626"/>
                </a:solidFill>
                <a:latin typeface="Calibri"/>
                <a:ea typeface="Calibri"/>
                <a:cs typeface="Calibri"/>
                <a:sym typeface="Calibri"/>
              </a:rPr>
              <a:t>(C$5M cash + 80M shares + ≥C$2M stockpile payment); Seva formed with First Mining retaining ~48%. </a:t>
            </a:r>
            <a:endParaRPr/>
          </a:p>
          <a:p>
            <a:pPr indent="-184150" lvl="0" marL="285750" marR="0" rtl="0" algn="l">
              <a:spcBef>
                <a:spcPts val="0"/>
              </a:spcBef>
              <a:spcAft>
                <a:spcPts val="0"/>
              </a:spcAft>
              <a:buClr>
                <a:schemeClr val="dk1"/>
              </a:buClr>
              <a:buSzPts val="1600"/>
              <a:buFont typeface="Arial"/>
              <a:buNone/>
            </a:pPr>
            <a:r>
              <a:t/>
            </a:r>
            <a:endParaRPr sz="1600">
              <a:solidFill>
                <a:srgbClr val="262626"/>
              </a:solidFill>
              <a:latin typeface="Calibri"/>
              <a:ea typeface="Calibri"/>
              <a:cs typeface="Calibri"/>
              <a:sym typeface="Calibri"/>
            </a:endParaRPr>
          </a:p>
          <a:p>
            <a:pPr indent="-285750" lvl="0" marL="285750" marR="0" rtl="0" algn="l">
              <a:spcBef>
                <a:spcPts val="0"/>
              </a:spcBef>
              <a:spcAft>
                <a:spcPts val="0"/>
              </a:spcAft>
              <a:buClr>
                <a:srgbClr val="262626"/>
              </a:buClr>
              <a:buSzPts val="1600"/>
              <a:buFont typeface="Arial"/>
              <a:buChar char="•"/>
            </a:pPr>
            <a:r>
              <a:rPr b="1" lang="en-US" sz="1600">
                <a:solidFill>
                  <a:srgbClr val="262626"/>
                </a:solidFill>
                <a:latin typeface="Calibri"/>
                <a:ea typeface="Calibri"/>
                <a:cs typeface="Calibri"/>
                <a:sym typeface="Calibri"/>
              </a:rPr>
              <a:t>Kenorland–Centerra (2025):</a:t>
            </a:r>
            <a:r>
              <a:rPr lang="en-US" sz="1600">
                <a:solidFill>
                  <a:srgbClr val="262626"/>
                </a:solidFill>
                <a:latin typeface="Calibri"/>
                <a:ea typeface="Calibri"/>
                <a:cs typeface="Calibri"/>
                <a:sym typeface="Calibri"/>
              </a:rPr>
              <a:t> Centerra can earn 70% of Flora/W. Wabigoon/Algoman by spending C$10M for 51% (incl. C$3.5M Y1 + 10 km drilling) and completing a 1 Moz AuEq PEA for the remaining 19%.</a:t>
            </a:r>
            <a:endParaRPr/>
          </a:p>
          <a:p>
            <a:pPr indent="-184150" lvl="0" marL="285750" marR="0" rtl="0" algn="l">
              <a:spcBef>
                <a:spcPts val="0"/>
              </a:spcBef>
              <a:spcAft>
                <a:spcPts val="0"/>
              </a:spcAft>
              <a:buClr>
                <a:schemeClr val="dk1"/>
              </a:buClr>
              <a:buSzPts val="1600"/>
              <a:buFont typeface="Arial"/>
              <a:buNone/>
            </a:pPr>
            <a:r>
              <a:t/>
            </a:r>
            <a:endParaRPr sz="1600">
              <a:solidFill>
                <a:srgbClr val="262626"/>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3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000"/>
              <a:buFont typeface="Arial"/>
              <a:buNone/>
            </a:pPr>
            <a:fld id="{00000000-1234-1234-1234-123412341234}" type="slidenum">
              <a:rPr lang="en-US"/>
              <a:t>‹#›</a:t>
            </a:fld>
            <a:endParaRPr/>
          </a:p>
        </p:txBody>
      </p:sp>
      <p:sp>
        <p:nvSpPr>
          <p:cNvPr id="561" name="Google Shape;561;p39"/>
          <p:cNvSpPr txBox="1"/>
          <p:nvPr/>
        </p:nvSpPr>
        <p:spPr>
          <a:xfrm>
            <a:off x="295224" y="214475"/>
            <a:ext cx="8950376" cy="893100"/>
          </a:xfrm>
          <a:prstGeom prst="rect">
            <a:avLst/>
          </a:prstGeom>
          <a:noFill/>
          <a:ln>
            <a:noFill/>
          </a:ln>
        </p:spPr>
        <p:txBody>
          <a:bodyPr anchorCtr="0" anchor="ctr" bIns="45700" lIns="91425" spcFirstLastPara="1" rIns="91425" wrap="square" tIns="45700">
            <a:noAutofit/>
          </a:bodyPr>
          <a:lstStyle/>
          <a:p>
            <a:pPr indent="0" lvl="0" marL="0" marR="0" rtl="0" algn="l">
              <a:lnSpc>
                <a:spcPct val="150000"/>
              </a:lnSpc>
              <a:spcBef>
                <a:spcPts val="0"/>
              </a:spcBef>
              <a:spcAft>
                <a:spcPts val="0"/>
              </a:spcAft>
              <a:buClr>
                <a:srgbClr val="000000"/>
              </a:buClr>
              <a:buSzPts val="2800"/>
              <a:buFont typeface="Arial"/>
              <a:buNone/>
            </a:pPr>
            <a:r>
              <a:rPr b="1" i="0" lang="en-US" sz="2800" u="none" cap="none" strike="noStrike">
                <a:solidFill>
                  <a:schemeClr val="accent2"/>
                </a:solidFill>
                <a:latin typeface="Montserrat"/>
                <a:ea typeface="Montserrat"/>
                <a:cs typeface="Montserrat"/>
                <a:sym typeface="Montserrat"/>
              </a:rPr>
              <a:t>High-level summary of recent deals in the </a:t>
            </a:r>
            <a:endParaRPr b="0" i="0" sz="2800" u="none" cap="none" strike="noStrike">
              <a:solidFill>
                <a:srgbClr val="000000"/>
              </a:solidFill>
              <a:latin typeface="Montserrat"/>
              <a:ea typeface="Montserrat"/>
              <a:cs typeface="Montserrat"/>
              <a:sym typeface="Montserrat"/>
            </a:endParaRPr>
          </a:p>
          <a:p>
            <a:pPr indent="0" lvl="0" marL="0" marR="0" rtl="0" algn="l">
              <a:lnSpc>
                <a:spcPct val="90000"/>
              </a:lnSpc>
              <a:spcBef>
                <a:spcPts val="0"/>
              </a:spcBef>
              <a:spcAft>
                <a:spcPts val="0"/>
              </a:spcAft>
              <a:buClr>
                <a:schemeClr val="accent2"/>
              </a:buClr>
              <a:buSzPts val="2200"/>
              <a:buFont typeface="Montserrat"/>
              <a:buNone/>
            </a:pPr>
            <a:r>
              <a:rPr b="1" i="0" lang="en-US" sz="2800" u="none" cap="none" strike="noStrike">
                <a:solidFill>
                  <a:schemeClr val="accent2"/>
                </a:solidFill>
                <a:latin typeface="Montserrat"/>
                <a:ea typeface="Montserrat"/>
                <a:cs typeface="Montserrat"/>
                <a:sym typeface="Montserrat"/>
              </a:rPr>
              <a:t>Kenora Mining District  </a:t>
            </a:r>
            <a:endParaRPr b="1" i="0" sz="2800" u="none" cap="none" strike="noStrike">
              <a:solidFill>
                <a:schemeClr val="accent2"/>
              </a:solidFill>
              <a:latin typeface="Montserrat"/>
              <a:ea typeface="Montserrat"/>
              <a:cs typeface="Montserrat"/>
              <a:sym typeface="Montserrat"/>
            </a:endParaRPr>
          </a:p>
        </p:txBody>
      </p:sp>
      <p:sp>
        <p:nvSpPr>
          <p:cNvPr id="562" name="Google Shape;562;p39"/>
          <p:cNvSpPr txBox="1"/>
          <p:nvPr/>
        </p:nvSpPr>
        <p:spPr>
          <a:xfrm>
            <a:off x="447524" y="1019919"/>
            <a:ext cx="10069800" cy="4593535"/>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0"/>
              </a:spcAft>
              <a:buNone/>
            </a:pPr>
            <a:r>
              <a:t/>
            </a:r>
            <a:endParaRPr sz="1600">
              <a:solidFill>
                <a:schemeClr val="dk1"/>
              </a:solidFill>
              <a:latin typeface="Montserrat"/>
              <a:ea typeface="Montserrat"/>
              <a:cs typeface="Montserrat"/>
              <a:sym typeface="Montserrat"/>
            </a:endParaRPr>
          </a:p>
          <a:p>
            <a:pPr indent="-95250" lvl="0" marL="0" marR="0" rtl="0" algn="l">
              <a:lnSpc>
                <a:spcPct val="150000"/>
              </a:lnSpc>
              <a:spcBef>
                <a:spcPts val="0"/>
              </a:spcBef>
              <a:spcAft>
                <a:spcPts val="0"/>
              </a:spcAft>
              <a:buClr>
                <a:srgbClr val="000000"/>
              </a:buClr>
              <a:buSzPts val="1500"/>
              <a:buFont typeface="Arial"/>
              <a:buChar char="•"/>
            </a:pPr>
            <a:r>
              <a:rPr b="1" i="0" lang="en-US" sz="1600" u="none" cap="none" strike="noStrike">
                <a:solidFill>
                  <a:srgbClr val="000000"/>
                </a:solidFill>
                <a:latin typeface="Montserrat"/>
                <a:ea typeface="Montserrat"/>
                <a:cs typeface="Montserrat"/>
                <a:sym typeface="Montserrat"/>
              </a:rPr>
              <a:t>Kenorland–Centerra (2025): </a:t>
            </a:r>
            <a:r>
              <a:rPr b="0" i="0" lang="en-US" sz="1600" u="none" cap="none" strike="noStrike">
                <a:solidFill>
                  <a:srgbClr val="000000"/>
                </a:solidFill>
                <a:latin typeface="Montserrat"/>
                <a:ea typeface="Montserrat"/>
                <a:cs typeface="Montserrat"/>
                <a:sym typeface="Montserrat"/>
              </a:rPr>
              <a:t>Centerra can earn 70% of Flora/W. Wabigoon/Algoman by spending C$10M for 51% (incl. C$3.5M Y1 + 10 km drilling) and completing a 1 Moz AuEq PEA for the remaining 19%.</a:t>
            </a:r>
            <a:endParaRPr/>
          </a:p>
          <a:p>
            <a:pPr indent="0" lvl="0" marL="0" marR="0" rtl="0" algn="l">
              <a:lnSpc>
                <a:spcPct val="150000"/>
              </a:lnSpc>
              <a:spcBef>
                <a:spcPts val="0"/>
              </a:spcBef>
              <a:spcAft>
                <a:spcPts val="0"/>
              </a:spcAft>
              <a:buNone/>
            </a:pPr>
            <a:r>
              <a:t/>
            </a:r>
            <a:endParaRPr sz="1600">
              <a:solidFill>
                <a:schemeClr val="dk1"/>
              </a:solidFill>
              <a:latin typeface="Montserrat"/>
              <a:ea typeface="Montserrat"/>
              <a:cs typeface="Montserrat"/>
              <a:sym typeface="Montserrat"/>
            </a:endParaRPr>
          </a:p>
          <a:p>
            <a:pPr indent="-95250" lvl="0" marL="0" marR="0" rtl="0" algn="l">
              <a:lnSpc>
                <a:spcPct val="150000"/>
              </a:lnSpc>
              <a:spcBef>
                <a:spcPts val="0"/>
              </a:spcBef>
              <a:spcAft>
                <a:spcPts val="0"/>
              </a:spcAft>
              <a:buClr>
                <a:srgbClr val="000000"/>
              </a:buClr>
              <a:buSzPts val="1500"/>
              <a:buFont typeface="Arial"/>
              <a:buChar char="•"/>
            </a:pPr>
            <a:r>
              <a:rPr b="1" lang="en-US" sz="1600">
                <a:solidFill>
                  <a:srgbClr val="000000"/>
                </a:solidFill>
                <a:latin typeface="Montserrat"/>
                <a:ea typeface="Montserrat"/>
                <a:cs typeface="Montserrat"/>
                <a:sym typeface="Montserrat"/>
              </a:rPr>
              <a:t>Coeur Mining (2026): </a:t>
            </a:r>
            <a:r>
              <a:rPr lang="en-US" sz="1600">
                <a:solidFill>
                  <a:srgbClr val="000000"/>
                </a:solidFill>
                <a:latin typeface="Montserrat"/>
                <a:ea typeface="Montserrat"/>
                <a:cs typeface="Montserrat"/>
                <a:sym typeface="Montserrat"/>
              </a:rPr>
              <a:t>Coeur Mining announced it will acquire New Gold (which includes the Rainy River mine) in an all-stock deal valued at ~US$7B, expected to close in the first half of 2026 (subject to approvals).</a:t>
            </a:r>
            <a:endParaRPr/>
          </a:p>
          <a:p>
            <a:pPr indent="0" lvl="0" marL="457200" marR="0" rtl="0" algn="l">
              <a:lnSpc>
                <a:spcPct val="150000"/>
              </a:lnSpc>
              <a:spcBef>
                <a:spcPts val="0"/>
              </a:spcBef>
              <a:spcAft>
                <a:spcPts val="0"/>
              </a:spcAft>
              <a:buClr>
                <a:srgbClr val="000000"/>
              </a:buClr>
              <a:buSzPts val="1600"/>
              <a:buFont typeface="Arial"/>
              <a:buNone/>
            </a:pPr>
            <a:r>
              <a:t/>
            </a:r>
            <a:endParaRPr b="0" i="0" sz="1600" u="none" cap="none" strike="noStrike">
              <a:solidFill>
                <a:srgbClr val="000000"/>
              </a:solidFill>
              <a:latin typeface="Montserrat"/>
              <a:ea typeface="Montserrat"/>
              <a:cs typeface="Montserrat"/>
              <a:sym typeface="Montserrat"/>
            </a:endParaRPr>
          </a:p>
          <a:p>
            <a:pPr indent="-95250" lvl="0" marL="0" marR="0" rtl="0" algn="l">
              <a:lnSpc>
                <a:spcPct val="150000"/>
              </a:lnSpc>
              <a:spcBef>
                <a:spcPts val="0"/>
              </a:spcBef>
              <a:spcAft>
                <a:spcPts val="0"/>
              </a:spcAft>
              <a:buClr>
                <a:srgbClr val="000000"/>
              </a:buClr>
              <a:buSzPts val="1500"/>
              <a:buFont typeface="Arial"/>
              <a:buChar char="•"/>
            </a:pPr>
            <a:r>
              <a:rPr b="1" i="0" lang="en-US" sz="1600" u="none" cap="none" strike="noStrike">
                <a:solidFill>
                  <a:srgbClr val="000000"/>
                </a:solidFill>
                <a:latin typeface="Montserrat"/>
                <a:ea typeface="Montserrat"/>
                <a:cs typeface="Montserrat"/>
                <a:sym typeface="Montserrat"/>
              </a:rPr>
              <a:t>Cameron (2025):</a:t>
            </a:r>
            <a:r>
              <a:rPr b="0" i="0" lang="en-US" sz="1600" u="none" cap="none" strike="noStrike">
                <a:solidFill>
                  <a:srgbClr val="000000"/>
                </a:solidFill>
                <a:latin typeface="Montserrat"/>
                <a:ea typeface="Montserrat"/>
                <a:cs typeface="Montserrat"/>
                <a:sym typeface="Montserrat"/>
              </a:rPr>
              <a:t> First Mining sells to Oronova/Seva for C$27M (C$5M cash + 80M shares + ≥C$2M stockpile payment); Seva formed with First Mining retaining ~48%.</a:t>
            </a:r>
            <a:endParaRPr b="0" i="0" sz="1600" u="none" cap="none" strike="noStrike">
              <a:solidFill>
                <a:srgbClr val="000000"/>
              </a:solidFill>
              <a:latin typeface="Montserrat"/>
              <a:ea typeface="Montserrat"/>
              <a:cs typeface="Montserrat"/>
              <a:sym typeface="Montserrat"/>
            </a:endParaRPr>
          </a:p>
          <a:p>
            <a:pPr indent="0" lvl="0" marL="457200" marR="0" rtl="0" algn="l">
              <a:lnSpc>
                <a:spcPct val="150000"/>
              </a:lnSpc>
              <a:spcBef>
                <a:spcPts val="0"/>
              </a:spcBef>
              <a:spcAft>
                <a:spcPts val="0"/>
              </a:spcAft>
              <a:buClr>
                <a:srgbClr val="000000"/>
              </a:buClr>
              <a:buSzPts val="1500"/>
              <a:buFont typeface="Arial"/>
              <a:buNone/>
            </a:pPr>
            <a:r>
              <a:t/>
            </a:r>
            <a:endParaRPr b="0" i="0" sz="1500" u="none" cap="none" strike="noStrike">
              <a:solidFill>
                <a:srgbClr val="000000"/>
              </a:solidFill>
              <a:latin typeface="Montserrat"/>
              <a:ea typeface="Montserrat"/>
              <a:cs typeface="Montserrat"/>
              <a:sym typeface="Montserrat"/>
            </a:endParaRPr>
          </a:p>
        </p:txBody>
      </p:sp>
      <p:sp>
        <p:nvSpPr>
          <p:cNvPr id="563" name="Google Shape;563;p39"/>
          <p:cNvSpPr/>
          <p:nvPr/>
        </p:nvSpPr>
        <p:spPr>
          <a:xfrm>
            <a:off x="757450" y="6346200"/>
            <a:ext cx="1259100" cy="378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a:solidFill>
                  <a:srgbClr val="AEABAB"/>
                </a:solidFill>
                <a:latin typeface="Montserrat"/>
                <a:ea typeface="Montserrat"/>
                <a:cs typeface="Montserrat"/>
                <a:sym typeface="Montserrat"/>
              </a:rPr>
              <a:t>H2 2026</a:t>
            </a:r>
            <a:endParaRPr>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949494"/>
              </a:buClr>
              <a:buSzPts val="1200"/>
              <a:buFont typeface="Calibri"/>
              <a:buNone/>
            </a:pPr>
            <a:fld id="{00000000-1234-1234-1234-123412341234}" type="slidenum">
              <a:rPr lang="en-US"/>
              <a:t>‹#›</a:t>
            </a:fld>
            <a:endParaRPr/>
          </a:p>
        </p:txBody>
      </p:sp>
      <p:sp>
        <p:nvSpPr>
          <p:cNvPr id="569" name="Google Shape;569;p40"/>
          <p:cNvSpPr txBox="1"/>
          <p:nvPr/>
        </p:nvSpPr>
        <p:spPr>
          <a:xfrm>
            <a:off x="217714" y="92469"/>
            <a:ext cx="6096000" cy="151323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10D10D"/>
              </a:buClr>
              <a:buSzPts val="2800"/>
              <a:buFont typeface="Montserrat"/>
              <a:buNone/>
            </a:pPr>
            <a:r>
              <a:rPr b="1" i="0" lang="en-US" sz="2800" u="none" strike="noStrike">
                <a:solidFill>
                  <a:srgbClr val="10D10D"/>
                </a:solidFill>
                <a:latin typeface="Montserrat"/>
                <a:ea typeface="Montserrat"/>
                <a:cs typeface="Montserrat"/>
                <a:sym typeface="Montserrat"/>
              </a:rPr>
              <a:t>NEWFOUNDLAND </a:t>
            </a:r>
            <a:endParaRPr b="0" sz="1800">
              <a:solidFill>
                <a:schemeClr val="dk1"/>
              </a:solidFill>
              <a:latin typeface="Calibri"/>
              <a:ea typeface="Calibri"/>
              <a:cs typeface="Calibri"/>
              <a:sym typeface="Calibri"/>
            </a:endParaRPr>
          </a:p>
          <a:p>
            <a:pPr indent="0" lvl="0" marL="0" marR="0" rtl="0" algn="l">
              <a:spcBef>
                <a:spcPts val="1000"/>
              </a:spcBef>
              <a:spcAft>
                <a:spcPts val="0"/>
              </a:spcAft>
              <a:buClr>
                <a:srgbClr val="EBAA2F"/>
              </a:buClr>
              <a:buSzPts val="2800"/>
              <a:buFont typeface="Montserrat"/>
              <a:buNone/>
            </a:pPr>
            <a:r>
              <a:rPr b="1" i="0" lang="en-US" sz="2800" u="none" strike="noStrike">
                <a:solidFill>
                  <a:srgbClr val="EBAA2F"/>
                </a:solidFill>
                <a:latin typeface="Montserrat"/>
                <a:ea typeface="Montserrat"/>
                <a:cs typeface="Montserrat"/>
                <a:sym typeface="Montserrat"/>
              </a:rPr>
              <a:t>GOLD</a:t>
            </a:r>
            <a:r>
              <a:rPr b="1" i="0" lang="en-US" sz="2800" u="none" strike="noStrike">
                <a:solidFill>
                  <a:srgbClr val="4D4D4D"/>
                </a:solidFill>
                <a:latin typeface="Montserrat"/>
                <a:ea typeface="Montserrat"/>
                <a:cs typeface="Montserrat"/>
                <a:sym typeface="Montserrat"/>
              </a:rPr>
              <a:t>-ANTIMONY DIVISION</a:t>
            </a:r>
            <a:endParaRPr b="0" sz="18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1800"/>
              <a:buFont typeface="Calibri"/>
              <a:buNone/>
            </a:pPr>
            <a:br>
              <a:rPr lang="en-US" sz="1800">
                <a:solidFill>
                  <a:schemeClr val="dk1"/>
                </a:solidFill>
                <a:latin typeface="Calibri"/>
                <a:ea typeface="Calibri"/>
                <a:cs typeface="Calibri"/>
                <a:sym typeface="Calibri"/>
              </a:rPr>
            </a:br>
            <a:endParaRPr sz="1800">
              <a:solidFill>
                <a:schemeClr val="dk1"/>
              </a:solidFill>
              <a:latin typeface="Calibri"/>
              <a:ea typeface="Calibri"/>
              <a:cs typeface="Calibri"/>
              <a:sym typeface="Calibri"/>
            </a:endParaRPr>
          </a:p>
        </p:txBody>
      </p:sp>
      <p:sp>
        <p:nvSpPr>
          <p:cNvPr id="570" name="Google Shape;570;p40"/>
          <p:cNvSpPr txBox="1"/>
          <p:nvPr/>
        </p:nvSpPr>
        <p:spPr>
          <a:xfrm>
            <a:off x="217714" y="1109805"/>
            <a:ext cx="6640286" cy="563231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0000"/>
              </a:buClr>
              <a:buSzPts val="1600"/>
              <a:buFont typeface="Montserrat"/>
              <a:buNone/>
            </a:pPr>
            <a:r>
              <a:rPr b="1" i="0" lang="en-US" sz="1600" u="none" strike="noStrike">
                <a:solidFill>
                  <a:srgbClr val="000000"/>
                </a:solidFill>
                <a:latin typeface="Montserrat"/>
                <a:ea typeface="Montserrat"/>
                <a:cs typeface="Montserrat"/>
                <a:sym typeface="Montserrat"/>
              </a:rPr>
              <a:t>Why Antimony (Sb)?</a:t>
            </a:r>
            <a:br>
              <a:rPr b="0" lang="en-US" sz="1800">
                <a:solidFill>
                  <a:schemeClr val="dk1"/>
                </a:solidFill>
                <a:latin typeface="Montserrat"/>
                <a:ea typeface="Montserrat"/>
                <a:cs typeface="Montserrat"/>
                <a:sym typeface="Montserrat"/>
              </a:rPr>
            </a:br>
            <a:endParaRPr b="0" sz="1200">
              <a:solidFill>
                <a:schemeClr val="dk1"/>
              </a:solidFill>
              <a:latin typeface="Montserrat"/>
              <a:ea typeface="Montserrat"/>
              <a:cs typeface="Montserrat"/>
              <a:sym typeface="Montserrat"/>
            </a:endParaRPr>
          </a:p>
          <a:p>
            <a:pPr indent="0" lvl="0" marL="0" marR="0" rtl="0" algn="l">
              <a:spcBef>
                <a:spcPts val="0"/>
              </a:spcBef>
              <a:spcAft>
                <a:spcPts val="0"/>
              </a:spcAft>
              <a:buClr>
                <a:srgbClr val="000000"/>
              </a:buClr>
              <a:buSzPts val="1600"/>
              <a:buFont typeface="Montserrat"/>
              <a:buNone/>
            </a:pPr>
            <a:r>
              <a:rPr b="1" i="0" lang="en-US" sz="1600" u="none" strike="noStrike">
                <a:solidFill>
                  <a:srgbClr val="000000"/>
                </a:solidFill>
                <a:latin typeface="Montserrat"/>
                <a:ea typeface="Montserrat"/>
                <a:cs typeface="Montserrat"/>
                <a:sym typeface="Montserrat"/>
              </a:rPr>
              <a:t>High-value, supply-constrained metal</a:t>
            </a:r>
            <a:br>
              <a:rPr b="0" i="0" lang="en-US" sz="1600" u="none" strike="noStrike">
                <a:solidFill>
                  <a:srgbClr val="000000"/>
                </a:solidFill>
                <a:latin typeface="Montserrat"/>
                <a:ea typeface="Montserrat"/>
                <a:cs typeface="Montserrat"/>
                <a:sym typeface="Montserrat"/>
              </a:rPr>
            </a:br>
            <a:r>
              <a:rPr b="0" i="0" lang="en-US" sz="1600" u="none" strike="noStrike">
                <a:solidFill>
                  <a:srgbClr val="000000"/>
                </a:solidFill>
                <a:latin typeface="Montserrat"/>
                <a:ea typeface="Montserrat"/>
                <a:cs typeface="Montserrat"/>
                <a:sym typeface="Montserrat"/>
              </a:rPr>
              <a:t>Antimony prices remain elevated due to limited global production and long-term supply constraints.</a:t>
            </a:r>
            <a:endParaRPr b="0" sz="1600">
              <a:solidFill>
                <a:schemeClr val="dk1"/>
              </a:solidFill>
              <a:latin typeface="Montserrat"/>
              <a:ea typeface="Montserrat"/>
              <a:cs typeface="Montserrat"/>
              <a:sym typeface="Montserrat"/>
            </a:endParaRPr>
          </a:p>
          <a:p>
            <a:pPr indent="0" lvl="0" marL="0" marR="0" rtl="0" algn="l">
              <a:spcBef>
                <a:spcPts val="0"/>
              </a:spcBef>
              <a:spcAft>
                <a:spcPts val="0"/>
              </a:spcAft>
              <a:buClr>
                <a:schemeClr val="dk1"/>
              </a:buClr>
              <a:buSzPts val="1600"/>
              <a:buFont typeface="Calibri"/>
              <a:buNone/>
            </a:pPr>
            <a:r>
              <a:t/>
            </a:r>
            <a:endParaRPr b="0" sz="1600">
              <a:solidFill>
                <a:schemeClr val="dk1"/>
              </a:solidFill>
              <a:latin typeface="Montserrat"/>
              <a:ea typeface="Montserrat"/>
              <a:cs typeface="Montserrat"/>
              <a:sym typeface="Montserrat"/>
            </a:endParaRPr>
          </a:p>
          <a:p>
            <a:pPr indent="0" lvl="0" marL="0" marR="0" rtl="0" algn="l">
              <a:spcBef>
                <a:spcPts val="0"/>
              </a:spcBef>
              <a:spcAft>
                <a:spcPts val="0"/>
              </a:spcAft>
              <a:buClr>
                <a:srgbClr val="000000"/>
              </a:buClr>
              <a:buSzPts val="1600"/>
              <a:buFont typeface="Montserrat"/>
              <a:buNone/>
            </a:pPr>
            <a:r>
              <a:rPr b="1" i="0" lang="en-US" sz="1600" u="none" strike="noStrike">
                <a:solidFill>
                  <a:srgbClr val="000000"/>
                </a:solidFill>
                <a:latin typeface="Montserrat"/>
                <a:ea typeface="Montserrat"/>
                <a:cs typeface="Montserrat"/>
                <a:sym typeface="Montserrat"/>
              </a:rPr>
              <a:t>China-dominated supply chain</a:t>
            </a:r>
            <a:br>
              <a:rPr b="0" i="0" lang="en-US" sz="1600" u="none" strike="noStrike">
                <a:solidFill>
                  <a:srgbClr val="000000"/>
                </a:solidFill>
                <a:latin typeface="Montserrat"/>
                <a:ea typeface="Montserrat"/>
                <a:cs typeface="Montserrat"/>
                <a:sym typeface="Montserrat"/>
              </a:rPr>
            </a:br>
            <a:r>
              <a:rPr b="0" i="0" lang="en-US" sz="1600" u="none" strike="noStrike">
                <a:solidFill>
                  <a:srgbClr val="000000"/>
                </a:solidFill>
                <a:latin typeface="Montserrat"/>
                <a:ea typeface="Montserrat"/>
                <a:cs typeface="Montserrat"/>
                <a:sym typeface="Montserrat"/>
              </a:rPr>
              <a:t>China controls the majority of global antimony production and refining, creating supply risk for Western markets. </a:t>
            </a:r>
            <a:endParaRPr b="0" sz="1600">
              <a:solidFill>
                <a:schemeClr val="dk1"/>
              </a:solidFill>
              <a:latin typeface="Montserrat"/>
              <a:ea typeface="Montserrat"/>
              <a:cs typeface="Montserrat"/>
              <a:sym typeface="Montserrat"/>
            </a:endParaRPr>
          </a:p>
          <a:p>
            <a:pPr indent="0" lvl="0" marL="0" marR="0" rtl="0" algn="l">
              <a:spcBef>
                <a:spcPts val="0"/>
              </a:spcBef>
              <a:spcAft>
                <a:spcPts val="0"/>
              </a:spcAft>
              <a:buClr>
                <a:schemeClr val="dk1"/>
              </a:buClr>
              <a:buSzPts val="1600"/>
              <a:buFont typeface="Calibri"/>
              <a:buNone/>
            </a:pPr>
            <a:r>
              <a:t/>
            </a:r>
            <a:endParaRPr b="0" sz="1600">
              <a:solidFill>
                <a:schemeClr val="dk1"/>
              </a:solidFill>
              <a:latin typeface="Montserrat"/>
              <a:ea typeface="Montserrat"/>
              <a:cs typeface="Montserrat"/>
              <a:sym typeface="Montserrat"/>
            </a:endParaRPr>
          </a:p>
          <a:p>
            <a:pPr indent="0" lvl="0" marL="0" marR="0" rtl="0" algn="l">
              <a:spcBef>
                <a:spcPts val="0"/>
              </a:spcBef>
              <a:spcAft>
                <a:spcPts val="0"/>
              </a:spcAft>
              <a:buClr>
                <a:srgbClr val="000000"/>
              </a:buClr>
              <a:buSzPts val="1600"/>
              <a:buFont typeface="Montserrat"/>
              <a:buNone/>
            </a:pPr>
            <a:r>
              <a:rPr b="1" i="0" lang="en-US" sz="1600" u="none" strike="noStrike">
                <a:solidFill>
                  <a:srgbClr val="000000"/>
                </a:solidFill>
                <a:latin typeface="Montserrat"/>
                <a:ea typeface="Montserrat"/>
                <a:cs typeface="Montserrat"/>
                <a:sym typeface="Montserrat"/>
              </a:rPr>
              <a:t>Recognized Critical Mineral</a:t>
            </a:r>
            <a:br>
              <a:rPr b="0" i="0" lang="en-US" sz="1600" u="none" strike="noStrike">
                <a:solidFill>
                  <a:srgbClr val="000000"/>
                </a:solidFill>
                <a:latin typeface="Montserrat"/>
                <a:ea typeface="Montserrat"/>
                <a:cs typeface="Montserrat"/>
                <a:sym typeface="Montserrat"/>
              </a:rPr>
            </a:br>
            <a:r>
              <a:rPr b="0" i="0" lang="en-US" sz="1600" u="none" strike="noStrike">
                <a:solidFill>
                  <a:srgbClr val="000000"/>
                </a:solidFill>
                <a:latin typeface="Montserrat"/>
                <a:ea typeface="Montserrat"/>
                <a:cs typeface="Montserrat"/>
                <a:sym typeface="Montserrat"/>
              </a:rPr>
              <a:t>Antimony is listed as a Critical Mineral in Canada, the U.S., and the EU, reflecting its strategic importance.</a:t>
            </a:r>
            <a:br>
              <a:rPr b="0" lang="en-US" sz="1600">
                <a:solidFill>
                  <a:schemeClr val="dk1"/>
                </a:solidFill>
                <a:latin typeface="Montserrat"/>
                <a:ea typeface="Montserrat"/>
                <a:cs typeface="Montserrat"/>
                <a:sym typeface="Montserrat"/>
              </a:rPr>
            </a:br>
            <a:endParaRPr b="0" sz="1600">
              <a:solidFill>
                <a:schemeClr val="dk1"/>
              </a:solidFill>
              <a:latin typeface="Montserrat"/>
              <a:ea typeface="Montserrat"/>
              <a:cs typeface="Montserrat"/>
              <a:sym typeface="Montserrat"/>
            </a:endParaRPr>
          </a:p>
          <a:p>
            <a:pPr indent="0" lvl="0" marL="0" marR="0" rtl="0" algn="l">
              <a:spcBef>
                <a:spcPts val="0"/>
              </a:spcBef>
              <a:spcAft>
                <a:spcPts val="0"/>
              </a:spcAft>
              <a:buClr>
                <a:srgbClr val="000000"/>
              </a:buClr>
              <a:buSzPts val="1600"/>
              <a:buFont typeface="Montserrat"/>
              <a:buNone/>
            </a:pPr>
            <a:r>
              <a:rPr b="1" i="0" lang="en-US" sz="1600" u="none" strike="noStrike">
                <a:solidFill>
                  <a:srgbClr val="000000"/>
                </a:solidFill>
                <a:latin typeface="Montserrat"/>
                <a:ea typeface="Montserrat"/>
                <a:cs typeface="Montserrat"/>
                <a:sym typeface="Montserrat"/>
              </a:rPr>
              <a:t>Essential industrial and defense uses</a:t>
            </a:r>
            <a:br>
              <a:rPr b="0" i="0" lang="en-US" sz="1600" u="none" strike="noStrike">
                <a:solidFill>
                  <a:srgbClr val="000000"/>
                </a:solidFill>
                <a:latin typeface="Montserrat"/>
                <a:ea typeface="Montserrat"/>
                <a:cs typeface="Montserrat"/>
                <a:sym typeface="Montserrat"/>
              </a:rPr>
            </a:br>
            <a:r>
              <a:rPr b="0" i="0" lang="en-US" sz="1600" u="none" strike="noStrike">
                <a:solidFill>
                  <a:srgbClr val="000000"/>
                </a:solidFill>
                <a:latin typeface="Montserrat"/>
                <a:ea typeface="Montserrat"/>
                <a:cs typeface="Montserrat"/>
                <a:sym typeface="Montserrat"/>
              </a:rPr>
              <a:t>Key applications include flame retardants, alloys, electronics, and defense-related materials with limited substitution.</a:t>
            </a:r>
            <a:br>
              <a:rPr b="0" lang="en-US" sz="1600">
                <a:solidFill>
                  <a:schemeClr val="dk1"/>
                </a:solidFill>
                <a:latin typeface="Montserrat"/>
                <a:ea typeface="Montserrat"/>
                <a:cs typeface="Montserrat"/>
                <a:sym typeface="Montserrat"/>
              </a:rPr>
            </a:br>
            <a:endParaRPr b="0" sz="1600">
              <a:solidFill>
                <a:schemeClr val="dk1"/>
              </a:solidFill>
              <a:latin typeface="Montserrat"/>
              <a:ea typeface="Montserrat"/>
              <a:cs typeface="Montserrat"/>
              <a:sym typeface="Montserrat"/>
            </a:endParaRPr>
          </a:p>
          <a:p>
            <a:pPr indent="0" lvl="0" marL="0" marR="0" rtl="0" algn="l">
              <a:spcBef>
                <a:spcPts val="0"/>
              </a:spcBef>
              <a:spcAft>
                <a:spcPts val="0"/>
              </a:spcAft>
              <a:buClr>
                <a:srgbClr val="000000"/>
              </a:buClr>
              <a:buSzPts val="1600"/>
              <a:buFont typeface="Montserrat"/>
              <a:buNone/>
            </a:pPr>
            <a:r>
              <a:rPr b="1" i="0" lang="en-US" sz="1600" u="none" strike="noStrike">
                <a:solidFill>
                  <a:srgbClr val="000000"/>
                </a:solidFill>
                <a:latin typeface="Montserrat"/>
                <a:ea typeface="Montserrat"/>
                <a:cs typeface="Montserrat"/>
                <a:sym typeface="Montserrat"/>
              </a:rPr>
              <a:t>Strategic opportunity for secure Western supply</a:t>
            </a:r>
            <a:br>
              <a:rPr b="0" i="0" lang="en-US" sz="1600" u="none" strike="noStrike">
                <a:solidFill>
                  <a:srgbClr val="000000"/>
                </a:solidFill>
                <a:latin typeface="Montserrat"/>
                <a:ea typeface="Montserrat"/>
                <a:cs typeface="Montserrat"/>
                <a:sym typeface="Montserrat"/>
              </a:rPr>
            </a:br>
            <a:r>
              <a:rPr b="0" i="0" lang="en-US" sz="1600" u="none" strike="noStrike">
                <a:solidFill>
                  <a:srgbClr val="000000"/>
                </a:solidFill>
                <a:latin typeface="Montserrat"/>
                <a:ea typeface="Montserrat"/>
                <a:cs typeface="Montserrat"/>
                <a:sym typeface="Montserrat"/>
              </a:rPr>
              <a:t>Few advanced antimony projects exist in stable jurisdictions, increasing the strategic value of new discoveries.</a:t>
            </a:r>
            <a:endParaRPr b="0" sz="1600">
              <a:solidFill>
                <a:schemeClr val="dk1"/>
              </a:solidFill>
              <a:latin typeface="Montserrat"/>
              <a:ea typeface="Montserrat"/>
              <a:cs typeface="Montserrat"/>
              <a:sym typeface="Montserrat"/>
            </a:endParaRPr>
          </a:p>
          <a:p>
            <a:pPr indent="0" lvl="0" marL="0" marR="0" rtl="0" algn="l">
              <a:spcBef>
                <a:spcPts val="0"/>
              </a:spcBef>
              <a:spcAft>
                <a:spcPts val="0"/>
              </a:spcAft>
              <a:buClr>
                <a:schemeClr val="dk1"/>
              </a:buClr>
              <a:buSzPts val="1800"/>
              <a:buFont typeface="Calibri"/>
              <a:buNone/>
            </a:pPr>
            <a:br>
              <a:rPr lang="en-US" sz="1800">
                <a:solidFill>
                  <a:schemeClr val="dk1"/>
                </a:solidFill>
                <a:latin typeface="Calibri"/>
                <a:ea typeface="Calibri"/>
                <a:cs typeface="Calibri"/>
                <a:sym typeface="Calibri"/>
              </a:rPr>
            </a:br>
            <a:endParaRPr sz="1800">
              <a:solidFill>
                <a:schemeClr val="dk1"/>
              </a:solidFill>
              <a:latin typeface="Calibri"/>
              <a:ea typeface="Calibri"/>
              <a:cs typeface="Calibri"/>
              <a:sym typeface="Calibri"/>
            </a:endParaRPr>
          </a:p>
        </p:txBody>
      </p:sp>
      <p:pic>
        <p:nvPicPr>
          <p:cNvPr id="571" name="Google Shape;571;p40"/>
          <p:cNvPicPr preferRelativeResize="0"/>
          <p:nvPr/>
        </p:nvPicPr>
        <p:blipFill rotWithShape="1">
          <a:blip r:embed="rId3">
            <a:alphaModFix/>
          </a:blip>
          <a:srcRect b="0" l="0" r="0" t="0"/>
          <a:stretch/>
        </p:blipFill>
        <p:spPr>
          <a:xfrm>
            <a:off x="6858000" y="1032437"/>
            <a:ext cx="5257800" cy="5146607"/>
          </a:xfrm>
          <a:prstGeom prst="rect">
            <a:avLst/>
          </a:prstGeom>
          <a:noFill/>
          <a:ln>
            <a:noFill/>
          </a:ln>
        </p:spPr>
      </p:pic>
      <p:pic>
        <p:nvPicPr>
          <p:cNvPr id="572" name="Google Shape;572;p40"/>
          <p:cNvPicPr preferRelativeResize="0"/>
          <p:nvPr/>
        </p:nvPicPr>
        <p:blipFill rotWithShape="1">
          <a:blip r:embed="rId4">
            <a:alphaModFix/>
          </a:blip>
          <a:srcRect b="0" l="0" r="0" t="0"/>
          <a:stretch/>
        </p:blipFill>
        <p:spPr>
          <a:xfrm>
            <a:off x="9651614" y="269916"/>
            <a:ext cx="2206943" cy="57917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 name="Shape 576"/>
        <p:cNvGrpSpPr/>
        <p:nvPr/>
      </p:nvGrpSpPr>
      <p:grpSpPr>
        <a:xfrm>
          <a:off x="0" y="0"/>
          <a:ext cx="0" cy="0"/>
          <a:chOff x="0" y="0"/>
          <a:chExt cx="0" cy="0"/>
        </a:xfrm>
      </p:grpSpPr>
      <p:sp>
        <p:nvSpPr>
          <p:cNvPr id="577" name="Google Shape;577;p41"/>
          <p:cNvSpPr txBox="1"/>
          <p:nvPr/>
        </p:nvSpPr>
        <p:spPr>
          <a:xfrm>
            <a:off x="192149" y="135775"/>
            <a:ext cx="11828400" cy="717300"/>
          </a:xfrm>
          <a:prstGeom prst="rect">
            <a:avLst/>
          </a:prstGeom>
          <a:noFill/>
          <a:ln>
            <a:noFill/>
          </a:ln>
        </p:spPr>
        <p:txBody>
          <a:bodyPr anchorCtr="0" anchor="t" bIns="45700" lIns="91425" spcFirstLastPara="1" rIns="91425" wrap="square" tIns="45700">
            <a:noAutofit/>
          </a:bodyPr>
          <a:lstStyle/>
          <a:p>
            <a:pPr indent="0" lvl="0" marL="0" marR="0" rtl="0" algn="l">
              <a:lnSpc>
                <a:spcPct val="110000"/>
              </a:lnSpc>
              <a:spcBef>
                <a:spcPts val="0"/>
              </a:spcBef>
              <a:spcAft>
                <a:spcPts val="0"/>
              </a:spcAft>
              <a:buClr>
                <a:srgbClr val="10D10D"/>
              </a:buClr>
              <a:buSzPts val="3200"/>
              <a:buFont typeface="Arial"/>
              <a:buNone/>
            </a:pPr>
            <a:r>
              <a:rPr b="1" i="0" lang="en-US" sz="2900" u="none" cap="none" strike="noStrike">
                <a:solidFill>
                  <a:srgbClr val="10D10D"/>
                </a:solidFill>
                <a:latin typeface="Montserrat"/>
                <a:ea typeface="Montserrat"/>
                <a:cs typeface="Montserrat"/>
                <a:sym typeface="Montserrat"/>
              </a:rPr>
              <a:t>NEWFOUNDLAND </a:t>
            </a:r>
            <a:endParaRPr b="0" i="0" sz="1100" u="none" cap="none" strike="noStrike">
              <a:solidFill>
                <a:srgbClr val="000000"/>
              </a:solidFill>
              <a:latin typeface="Arial"/>
              <a:ea typeface="Arial"/>
              <a:cs typeface="Arial"/>
              <a:sym typeface="Arial"/>
            </a:endParaRPr>
          </a:p>
          <a:p>
            <a:pPr indent="0" lvl="0" marL="0" marR="0" rtl="0" algn="l">
              <a:lnSpc>
                <a:spcPct val="110000"/>
              </a:lnSpc>
              <a:spcBef>
                <a:spcPts val="1000"/>
              </a:spcBef>
              <a:spcAft>
                <a:spcPts val="0"/>
              </a:spcAft>
              <a:buClr>
                <a:srgbClr val="EBAA2F"/>
              </a:buClr>
              <a:buSzPts val="3200"/>
              <a:buFont typeface="Arial"/>
              <a:buNone/>
            </a:pPr>
            <a:r>
              <a:rPr b="1" i="0" lang="en-US" sz="2900" u="none" cap="none" strike="noStrike">
                <a:solidFill>
                  <a:srgbClr val="EBAA2F"/>
                </a:solidFill>
                <a:latin typeface="Montserrat"/>
                <a:ea typeface="Montserrat"/>
                <a:cs typeface="Montserrat"/>
                <a:sym typeface="Montserrat"/>
              </a:rPr>
              <a:t>GOLD</a:t>
            </a:r>
            <a:r>
              <a:rPr b="1" i="0" lang="en-US" sz="2900" u="none" cap="none" strike="noStrike">
                <a:solidFill>
                  <a:schemeClr val="dk1"/>
                </a:solidFill>
                <a:latin typeface="Montserrat"/>
                <a:ea typeface="Montserrat"/>
                <a:cs typeface="Montserrat"/>
                <a:sym typeface="Montserrat"/>
              </a:rPr>
              <a:t>-ANTIMONY DIVISION</a:t>
            </a:r>
            <a:endParaRPr b="0" i="0" sz="2900" u="none" cap="none" strike="noStrike">
              <a:solidFill>
                <a:schemeClr val="dk1"/>
              </a:solidFill>
              <a:latin typeface="Montserrat"/>
              <a:ea typeface="Montserrat"/>
              <a:cs typeface="Montserrat"/>
              <a:sym typeface="Montserrat"/>
            </a:endParaRPr>
          </a:p>
        </p:txBody>
      </p:sp>
      <p:sp>
        <p:nvSpPr>
          <p:cNvPr id="578" name="Google Shape;578;p41"/>
          <p:cNvSpPr/>
          <p:nvPr/>
        </p:nvSpPr>
        <p:spPr>
          <a:xfrm>
            <a:off x="1151011" y="2886945"/>
            <a:ext cx="3533400" cy="627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4D4D4D"/>
              </a:solidFill>
              <a:latin typeface="Montserrat"/>
              <a:ea typeface="Montserrat"/>
              <a:cs typeface="Montserrat"/>
              <a:sym typeface="Montserrat"/>
            </a:endParaRPr>
          </a:p>
        </p:txBody>
      </p:sp>
      <p:sp>
        <p:nvSpPr>
          <p:cNvPr id="579" name="Google Shape;579;p41"/>
          <p:cNvSpPr txBox="1"/>
          <p:nvPr/>
        </p:nvSpPr>
        <p:spPr>
          <a:xfrm>
            <a:off x="7731075" y="5954963"/>
            <a:ext cx="60960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1" lang="en-US" sz="1800" u="none" cap="none" strike="noStrike">
                <a:solidFill>
                  <a:schemeClr val="dk1"/>
                </a:solidFill>
                <a:latin typeface="Calibri"/>
                <a:ea typeface="Calibri"/>
                <a:cs typeface="Calibri"/>
                <a:sym typeface="Calibri"/>
              </a:rPr>
              <a:t>Newfoundland </a:t>
            </a:r>
            <a:r>
              <a:rPr b="0" i="1" lang="en-US" sz="1800" u="none" cap="none" strike="noStrike">
                <a:solidFill>
                  <a:srgbClr val="FF0000"/>
                </a:solidFill>
                <a:latin typeface="Calibri"/>
                <a:ea typeface="Calibri"/>
                <a:cs typeface="Calibri"/>
                <a:sym typeface="Calibri"/>
              </a:rPr>
              <a:t>Gold-Antimony</a:t>
            </a:r>
            <a:r>
              <a:rPr b="0" i="1" lang="en-US" sz="1800" u="none" cap="none" strike="noStrike">
                <a:solidFill>
                  <a:schemeClr val="dk1"/>
                </a:solidFill>
                <a:latin typeface="Calibri"/>
                <a:ea typeface="Calibri"/>
                <a:cs typeface="Calibri"/>
                <a:sym typeface="Calibri"/>
              </a:rPr>
              <a:t> Properties</a:t>
            </a:r>
            <a:endParaRPr b="0" i="1" sz="1800" u="none" cap="none" strike="noStrike">
              <a:solidFill>
                <a:schemeClr val="dk1"/>
              </a:solidFill>
              <a:latin typeface="Calibri"/>
              <a:ea typeface="Calibri"/>
              <a:cs typeface="Calibri"/>
              <a:sym typeface="Calibri"/>
            </a:endParaRPr>
          </a:p>
        </p:txBody>
      </p:sp>
      <p:sp>
        <p:nvSpPr>
          <p:cNvPr id="580" name="Google Shape;580;p41"/>
          <p:cNvSpPr txBox="1"/>
          <p:nvPr/>
        </p:nvSpPr>
        <p:spPr>
          <a:xfrm>
            <a:off x="320089" y="1390977"/>
            <a:ext cx="6673200" cy="1434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US" sz="1400" u="sng" cap="none" strike="noStrike">
                <a:solidFill>
                  <a:schemeClr val="dk1"/>
                </a:solidFill>
                <a:latin typeface="Montserrat"/>
                <a:ea typeface="Montserrat"/>
                <a:cs typeface="Montserrat"/>
                <a:sym typeface="Montserrat"/>
              </a:rPr>
              <a:t>Overview</a:t>
            </a:r>
            <a:endParaRPr b="0" i="0" sz="1400" u="none" cap="none" strike="noStrike">
              <a:solidFill>
                <a:schemeClr val="dk1"/>
              </a:solidFill>
              <a:latin typeface="Montserrat"/>
              <a:ea typeface="Montserrat"/>
              <a:cs typeface="Montserrat"/>
              <a:sym typeface="Montserrat"/>
            </a:endParaRPr>
          </a:p>
          <a:p>
            <a:pPr indent="-285750" lvl="0" marL="285750" marR="0" rtl="0" algn="l">
              <a:lnSpc>
                <a:spcPct val="120000"/>
              </a:lnSpc>
              <a:spcBef>
                <a:spcPts val="0"/>
              </a:spcBef>
              <a:spcAft>
                <a:spcPts val="0"/>
              </a:spcAft>
              <a:buClr>
                <a:schemeClr val="dk1"/>
              </a:buClr>
              <a:buSzPts val="1800"/>
              <a:buFont typeface="Arial"/>
              <a:buChar char="•"/>
            </a:pPr>
            <a:r>
              <a:rPr b="0" i="0" lang="en-US" sz="1400" u="none" cap="none" strike="noStrike">
                <a:solidFill>
                  <a:schemeClr val="dk1"/>
                </a:solidFill>
                <a:latin typeface="Montserrat"/>
                <a:ea typeface="Montserrat"/>
                <a:cs typeface="Montserrat"/>
                <a:sym typeface="Montserrat"/>
              </a:rPr>
              <a:t>NAM acquired </a:t>
            </a:r>
            <a:r>
              <a:rPr b="1" i="0" lang="en-US" sz="1400" u="none" cap="none" strike="noStrike">
                <a:solidFill>
                  <a:schemeClr val="dk1"/>
                </a:solidFill>
                <a:latin typeface="Montserrat"/>
                <a:ea typeface="Montserrat"/>
                <a:cs typeface="Montserrat"/>
                <a:sym typeface="Montserrat"/>
              </a:rPr>
              <a:t>765 mineral claims totalling 20,950 hectares</a:t>
            </a:r>
            <a:r>
              <a:rPr b="0" i="0" lang="en-US" sz="1400" u="none" cap="none" strike="noStrike">
                <a:solidFill>
                  <a:schemeClr val="dk1"/>
                </a:solidFill>
                <a:latin typeface="Montserrat"/>
                <a:ea typeface="Montserrat"/>
                <a:cs typeface="Montserrat"/>
                <a:sym typeface="Montserrat"/>
              </a:rPr>
              <a:t> of crown land across 12 non-contiguous properties in Newfoundland and Labrador in </a:t>
            </a:r>
            <a:r>
              <a:rPr lang="en-US">
                <a:solidFill>
                  <a:schemeClr val="dk1"/>
                </a:solidFill>
                <a:latin typeface="Montserrat"/>
                <a:ea typeface="Montserrat"/>
                <a:cs typeface="Montserrat"/>
                <a:sym typeface="Montserrat"/>
              </a:rPr>
              <a:t>H1</a:t>
            </a:r>
            <a:r>
              <a:rPr b="0" i="0" lang="en-US" sz="1400" u="none" cap="none" strike="noStrike">
                <a:solidFill>
                  <a:schemeClr val="dk1"/>
                </a:solidFill>
                <a:latin typeface="Montserrat"/>
                <a:ea typeface="Montserrat"/>
                <a:cs typeface="Montserrat"/>
                <a:sym typeface="Montserrat"/>
              </a:rPr>
              <a:t> 2025.</a:t>
            </a:r>
            <a:endParaRPr b="0" i="0" sz="1400" u="none" cap="none" strike="noStrike">
              <a:solidFill>
                <a:schemeClr val="dk1"/>
              </a:solidFill>
              <a:latin typeface="Montserrat"/>
              <a:ea typeface="Montserrat"/>
              <a:cs typeface="Montserrat"/>
              <a:sym typeface="Montserrat"/>
            </a:endParaRPr>
          </a:p>
          <a:p>
            <a:pPr indent="-171450" lvl="0" marL="285750" marR="0" rtl="0" algn="just">
              <a:lnSpc>
                <a:spcPct val="120000"/>
              </a:lnSpc>
              <a:spcBef>
                <a:spcPts val="0"/>
              </a:spcBef>
              <a:spcAft>
                <a:spcPts val="0"/>
              </a:spcAft>
              <a:buClr>
                <a:schemeClr val="dk1"/>
              </a:buClr>
              <a:buSzPts val="1800"/>
              <a:buFont typeface="Arial"/>
              <a:buNone/>
            </a:pPr>
            <a:r>
              <a:t/>
            </a:r>
            <a:endParaRPr b="1" i="0" sz="1800" u="none" cap="none" strike="noStrike">
              <a:solidFill>
                <a:schemeClr val="dk1"/>
              </a:solidFill>
              <a:latin typeface="Calibri"/>
              <a:ea typeface="Calibri"/>
              <a:cs typeface="Calibri"/>
              <a:sym typeface="Calibri"/>
            </a:endParaRPr>
          </a:p>
        </p:txBody>
      </p:sp>
      <p:sp>
        <p:nvSpPr>
          <p:cNvPr id="581" name="Google Shape;581;p41"/>
          <p:cNvSpPr txBox="1"/>
          <p:nvPr/>
        </p:nvSpPr>
        <p:spPr>
          <a:xfrm>
            <a:off x="320089" y="2566571"/>
            <a:ext cx="6673200" cy="4171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1" i="0" lang="en-US" sz="1400" u="sng" cap="none" strike="noStrike">
                <a:solidFill>
                  <a:schemeClr val="dk1"/>
                </a:solidFill>
                <a:latin typeface="Montserrat"/>
                <a:ea typeface="Montserrat"/>
                <a:cs typeface="Montserrat"/>
                <a:sym typeface="Montserrat"/>
              </a:rPr>
              <a:t>Phase 1 and 2 Highlights</a:t>
            </a:r>
            <a:endParaRPr b="0" i="0" sz="1400" u="sng" cap="none" strike="noStrike">
              <a:solidFill>
                <a:schemeClr val="dk1"/>
              </a:solidFill>
              <a:latin typeface="Montserrat"/>
              <a:ea typeface="Montserrat"/>
              <a:cs typeface="Montserrat"/>
              <a:sym typeface="Montserrat"/>
            </a:endParaRPr>
          </a:p>
          <a:p>
            <a:pPr indent="-285750" lvl="0" marL="285750" marR="0" rtl="0" algn="l">
              <a:lnSpc>
                <a:spcPct val="100000"/>
              </a:lnSpc>
              <a:spcBef>
                <a:spcPts val="0"/>
              </a:spcBef>
              <a:spcAft>
                <a:spcPts val="0"/>
              </a:spcAft>
              <a:buClr>
                <a:schemeClr val="dk1"/>
              </a:buClr>
              <a:buSzPts val="1800"/>
              <a:buFont typeface="Arial"/>
              <a:buChar char="•"/>
            </a:pPr>
            <a:r>
              <a:rPr b="1" i="0" lang="en-US" sz="1400" u="none" cap="none" strike="noStrike">
                <a:solidFill>
                  <a:schemeClr val="dk1"/>
                </a:solidFill>
                <a:latin typeface="Montserrat"/>
                <a:ea typeface="Montserrat"/>
                <a:cs typeface="Montserrat"/>
                <a:sym typeface="Montserrat"/>
              </a:rPr>
              <a:t>High-grade</a:t>
            </a:r>
            <a:r>
              <a:rPr b="0" i="0" lang="en-US" sz="1400" u="none" cap="none" strike="noStrike">
                <a:solidFill>
                  <a:schemeClr val="dk1"/>
                </a:solidFill>
                <a:latin typeface="Montserrat"/>
                <a:ea typeface="Montserrat"/>
                <a:cs typeface="Montserrat"/>
                <a:sym typeface="Montserrat"/>
              </a:rPr>
              <a:t> samples: up to  </a:t>
            </a:r>
            <a:r>
              <a:rPr b="1" i="0" lang="en-US" sz="1400" u="none" cap="none" strike="noStrike">
                <a:solidFill>
                  <a:schemeClr val="dk1"/>
                </a:solidFill>
                <a:latin typeface="Montserrat"/>
                <a:ea typeface="Montserrat"/>
                <a:cs typeface="Montserrat"/>
                <a:sym typeface="Montserrat"/>
              </a:rPr>
              <a:t>51.9% </a:t>
            </a:r>
            <a:r>
              <a:rPr b="1" lang="en-US">
                <a:solidFill>
                  <a:schemeClr val="dk1"/>
                </a:solidFill>
                <a:latin typeface="Montserrat"/>
                <a:ea typeface="Montserrat"/>
                <a:cs typeface="Montserrat"/>
                <a:sym typeface="Montserrat"/>
              </a:rPr>
              <a:t>&amp;</a:t>
            </a:r>
            <a:r>
              <a:rPr b="0" i="0" lang="en-US" sz="1400" u="none" cap="none" strike="noStrike">
                <a:solidFill>
                  <a:schemeClr val="dk1"/>
                </a:solidFill>
                <a:latin typeface="Montserrat"/>
                <a:ea typeface="Montserrat"/>
                <a:cs typeface="Montserrat"/>
                <a:sym typeface="Montserrat"/>
              </a:rPr>
              <a:t> </a:t>
            </a:r>
            <a:r>
              <a:rPr b="1" i="0" lang="en-US" sz="1400" u="none" cap="none" strike="noStrike">
                <a:solidFill>
                  <a:schemeClr val="dk1"/>
                </a:solidFill>
                <a:latin typeface="Montserrat"/>
                <a:ea typeface="Montserrat"/>
                <a:cs typeface="Montserrat"/>
                <a:sym typeface="Montserrat"/>
              </a:rPr>
              <a:t>17% Antimony</a:t>
            </a:r>
            <a:r>
              <a:rPr b="0" i="0" lang="en-US" sz="1400" u="none" cap="none" strike="noStrike">
                <a:solidFill>
                  <a:schemeClr val="dk1"/>
                </a:solidFill>
                <a:latin typeface="Montserrat"/>
                <a:ea typeface="Montserrat"/>
                <a:cs typeface="Montserrat"/>
                <a:sym typeface="Montserrat"/>
              </a:rPr>
              <a:t>,    </a:t>
            </a:r>
            <a:r>
              <a:rPr b="1" i="0" lang="en-US" sz="1400" u="none" cap="none" strike="noStrike">
                <a:solidFill>
                  <a:schemeClr val="dk1"/>
                </a:solidFill>
                <a:latin typeface="Montserrat"/>
                <a:ea typeface="Montserrat"/>
                <a:cs typeface="Montserrat"/>
                <a:sym typeface="Montserrat"/>
              </a:rPr>
              <a:t>1.5 g/t Gold</a:t>
            </a:r>
            <a:r>
              <a:rPr b="0" i="0" lang="en-US" sz="1400" u="none" cap="none" strike="noStrike">
                <a:solidFill>
                  <a:schemeClr val="dk1"/>
                </a:solidFill>
                <a:latin typeface="Montserrat"/>
                <a:ea typeface="Montserrat"/>
                <a:cs typeface="Montserrat"/>
                <a:sym typeface="Montserrat"/>
              </a:rPr>
              <a:t>,    </a:t>
            </a:r>
            <a:r>
              <a:rPr b="1" i="0" lang="en-US" sz="1400" u="none" cap="none" strike="noStrike">
                <a:solidFill>
                  <a:schemeClr val="dk1"/>
                </a:solidFill>
                <a:latin typeface="Montserrat"/>
                <a:ea typeface="Montserrat"/>
                <a:cs typeface="Montserrat"/>
                <a:sym typeface="Montserrat"/>
              </a:rPr>
              <a:t>131 g/t Silver</a:t>
            </a:r>
            <a:r>
              <a:rPr b="0" i="0" lang="en-US" sz="1400" u="none" cap="none" strike="noStrike">
                <a:solidFill>
                  <a:schemeClr val="dk1"/>
                </a:solidFill>
                <a:latin typeface="Montserrat"/>
                <a:ea typeface="Montserrat"/>
                <a:cs typeface="Montserrat"/>
                <a:sym typeface="Montserrat"/>
              </a:rPr>
              <a:t>,    </a:t>
            </a:r>
            <a:r>
              <a:rPr b="1" i="0" lang="en-US" sz="1400" u="none" cap="none" strike="noStrike">
                <a:solidFill>
                  <a:schemeClr val="dk1"/>
                </a:solidFill>
                <a:latin typeface="Montserrat"/>
                <a:ea typeface="Montserrat"/>
                <a:cs typeface="Montserrat"/>
                <a:sym typeface="Montserrat"/>
              </a:rPr>
              <a:t>29.3% Lead (Updated assays pending release)</a:t>
            </a:r>
            <a:endParaRPr b="0" i="0" sz="1400" u="none" cap="none" strike="noStrike">
              <a:solidFill>
                <a:schemeClr val="dk1"/>
              </a:solidFill>
              <a:latin typeface="Montserrat"/>
              <a:ea typeface="Montserrat"/>
              <a:cs typeface="Montserrat"/>
              <a:sym typeface="Montserrat"/>
            </a:endParaRPr>
          </a:p>
          <a:p>
            <a:pPr indent="-285750" lvl="0" marL="285750" marR="0" rtl="0" algn="l">
              <a:lnSpc>
                <a:spcPct val="100000"/>
              </a:lnSpc>
              <a:spcBef>
                <a:spcPts val="0"/>
              </a:spcBef>
              <a:spcAft>
                <a:spcPts val="0"/>
              </a:spcAft>
              <a:buClr>
                <a:schemeClr val="dk1"/>
              </a:buClr>
              <a:buSzPts val="1800"/>
              <a:buFont typeface="Arial"/>
              <a:buChar char="•"/>
            </a:pPr>
            <a:r>
              <a:rPr b="1" i="0" lang="en-US" sz="1400" u="none" cap="none" strike="noStrike">
                <a:solidFill>
                  <a:schemeClr val="dk1"/>
                </a:solidFill>
                <a:latin typeface="Montserrat"/>
                <a:ea typeface="Montserrat"/>
                <a:cs typeface="Montserrat"/>
                <a:sym typeface="Montserrat"/>
              </a:rPr>
              <a:t>Multiple discoveries made in 1st season: </a:t>
            </a:r>
            <a:r>
              <a:rPr b="0" i="0" lang="en-US" sz="1400" u="none" cap="none" strike="noStrike">
                <a:solidFill>
                  <a:schemeClr val="dk1"/>
                </a:solidFill>
                <a:latin typeface="Montserrat"/>
                <a:ea typeface="Montserrat"/>
                <a:cs typeface="Montserrat"/>
                <a:sym typeface="Montserrat"/>
              </a:rPr>
              <a:t>Established a ~10 km Antimony/Gold trend</a:t>
            </a:r>
            <a:endParaRPr b="0" i="0" sz="1400" u="none" cap="none" strike="noStrike">
              <a:solidFill>
                <a:schemeClr val="dk1"/>
              </a:solidFill>
              <a:latin typeface="Montserrat"/>
              <a:ea typeface="Montserrat"/>
              <a:cs typeface="Montserrat"/>
              <a:sym typeface="Montserrat"/>
            </a:endParaRPr>
          </a:p>
          <a:p>
            <a:pPr indent="-285750" lvl="0" marL="285750" marR="0" rtl="0" algn="l">
              <a:lnSpc>
                <a:spcPct val="100000"/>
              </a:lnSpc>
              <a:spcBef>
                <a:spcPts val="0"/>
              </a:spcBef>
              <a:spcAft>
                <a:spcPts val="0"/>
              </a:spcAft>
              <a:buClr>
                <a:schemeClr val="dk1"/>
              </a:buClr>
              <a:buSzPts val="1800"/>
              <a:buFont typeface="Arial"/>
              <a:buChar char="•"/>
            </a:pPr>
            <a:r>
              <a:rPr b="0" i="0" lang="en-US" sz="1400" u="none" cap="none" strike="noStrike">
                <a:solidFill>
                  <a:schemeClr val="dk1"/>
                </a:solidFill>
                <a:latin typeface="Montserrat"/>
                <a:ea typeface="Montserrat"/>
                <a:cs typeface="Montserrat"/>
                <a:sym typeface="Montserrat"/>
              </a:rPr>
              <a:t>Confirmed </a:t>
            </a:r>
            <a:r>
              <a:rPr b="1" i="0" lang="en-US" sz="1400" u="none" cap="none" strike="noStrike">
                <a:solidFill>
                  <a:schemeClr val="dk1"/>
                </a:solidFill>
                <a:latin typeface="Montserrat"/>
                <a:ea typeface="Montserrat"/>
                <a:cs typeface="Montserrat"/>
                <a:sym typeface="Montserrat"/>
              </a:rPr>
              <a:t>multi-commodity potential (Ag–Pb–Zn–Cu)</a:t>
            </a:r>
            <a:r>
              <a:rPr b="0" i="0" lang="en-US" sz="1400" u="none" cap="none" strike="noStrike">
                <a:solidFill>
                  <a:schemeClr val="dk1"/>
                </a:solidFill>
                <a:latin typeface="Montserrat"/>
                <a:ea typeface="Montserrat"/>
                <a:cs typeface="Montserrat"/>
                <a:sym typeface="Montserrat"/>
              </a:rPr>
              <a:t> across NAM’s southern St. Alban’s properties</a:t>
            </a:r>
            <a:endParaRPr b="0" i="0" sz="14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800"/>
              <a:buFont typeface="Calibri"/>
              <a:buNone/>
            </a:pPr>
            <a:r>
              <a:t/>
            </a:r>
            <a:endParaRPr b="1" i="0" sz="1600" u="sng" cap="none" strike="noStrike">
              <a:solidFill>
                <a:schemeClr val="dk1"/>
              </a:solidFill>
              <a:latin typeface="Calibri"/>
              <a:ea typeface="Calibri"/>
              <a:cs typeface="Calibri"/>
              <a:sym typeface="Calibri"/>
            </a:endParaRPr>
          </a:p>
          <a:p>
            <a:pPr indent="0" lvl="0" marL="0" marR="0" rtl="0" algn="l">
              <a:lnSpc>
                <a:spcPct val="150000"/>
              </a:lnSpc>
              <a:spcBef>
                <a:spcPts val="0"/>
              </a:spcBef>
              <a:spcAft>
                <a:spcPts val="0"/>
              </a:spcAft>
              <a:buClr>
                <a:schemeClr val="dk1"/>
              </a:buClr>
              <a:buSzPts val="1800"/>
              <a:buFont typeface="Calibri"/>
              <a:buNone/>
            </a:pPr>
            <a:r>
              <a:rPr b="1" i="0" lang="en-US" sz="1600" u="sng" cap="none" strike="noStrike">
                <a:solidFill>
                  <a:schemeClr val="dk1"/>
                </a:solidFill>
                <a:latin typeface="Montserrat"/>
                <a:ea typeface="Montserrat"/>
                <a:cs typeface="Montserrat"/>
                <a:sym typeface="Montserrat"/>
              </a:rPr>
              <a:t>Go-Forward Plan</a:t>
            </a:r>
            <a:endParaRPr b="0" i="0" sz="1600" u="sng" cap="none" strike="noStrike">
              <a:solidFill>
                <a:schemeClr val="dk1"/>
              </a:solidFill>
              <a:latin typeface="Montserrat"/>
              <a:ea typeface="Montserrat"/>
              <a:cs typeface="Montserrat"/>
              <a:sym typeface="Montserrat"/>
            </a:endParaRPr>
          </a:p>
          <a:p>
            <a:pPr indent="-285750" lvl="0" marL="285750" marR="0" rtl="0" algn="l">
              <a:lnSpc>
                <a:spcPct val="150000"/>
              </a:lnSpc>
              <a:spcBef>
                <a:spcPts val="0"/>
              </a:spcBef>
              <a:spcAft>
                <a:spcPts val="0"/>
              </a:spcAft>
              <a:buClr>
                <a:schemeClr val="dk1"/>
              </a:buClr>
              <a:buSzPts val="1800"/>
              <a:buFont typeface="Arial"/>
              <a:buChar char="•"/>
            </a:pPr>
            <a:r>
              <a:rPr b="0" i="0" lang="en-US" sz="1600" u="none" cap="none" strike="noStrike">
                <a:solidFill>
                  <a:schemeClr val="dk1"/>
                </a:solidFill>
                <a:latin typeface="Montserrat"/>
                <a:ea typeface="Montserrat"/>
                <a:cs typeface="Montserrat"/>
                <a:sym typeface="Montserrat"/>
              </a:rPr>
              <a:t>Targeted follow-up exploration is now underway, focused on advancing Phase 1 and 2 surface discoveries</a:t>
            </a:r>
            <a:endParaRPr b="0" i="0" sz="1600" u="none" cap="none" strike="noStrike">
              <a:solidFill>
                <a:schemeClr val="dk1"/>
              </a:solidFill>
              <a:latin typeface="Montserrat"/>
              <a:ea typeface="Montserrat"/>
              <a:cs typeface="Montserrat"/>
              <a:sym typeface="Montserrat"/>
            </a:endParaRPr>
          </a:p>
          <a:p>
            <a:pPr indent="-273050" lvl="0" marL="285750" marR="0" rtl="0" algn="l">
              <a:lnSpc>
                <a:spcPct val="150000"/>
              </a:lnSpc>
              <a:spcBef>
                <a:spcPts val="0"/>
              </a:spcBef>
              <a:spcAft>
                <a:spcPts val="0"/>
              </a:spcAft>
              <a:buClr>
                <a:schemeClr val="dk1"/>
              </a:buClr>
              <a:buSzPts val="1600"/>
              <a:buFont typeface="Montserrat"/>
              <a:buChar char="•"/>
            </a:pPr>
            <a:r>
              <a:rPr lang="en-US" sz="1600">
                <a:solidFill>
                  <a:schemeClr val="dk1"/>
                </a:solidFill>
                <a:latin typeface="Montserrat"/>
                <a:ea typeface="Montserrat"/>
                <a:cs typeface="Montserrat"/>
                <a:sym typeface="Montserrat"/>
              </a:rPr>
              <a:t>Aggressive fall 2026 trenching and sampling program.</a:t>
            </a:r>
            <a:endParaRPr sz="1600">
              <a:solidFill>
                <a:schemeClr val="dk1"/>
              </a:solidFill>
              <a:latin typeface="Montserrat"/>
              <a:ea typeface="Montserrat"/>
              <a:cs typeface="Montserrat"/>
              <a:sym typeface="Montserrat"/>
            </a:endParaRPr>
          </a:p>
          <a:p>
            <a:pPr indent="-273050" lvl="0" marL="285750" marR="0" rtl="0" algn="l">
              <a:lnSpc>
                <a:spcPct val="150000"/>
              </a:lnSpc>
              <a:spcBef>
                <a:spcPts val="0"/>
              </a:spcBef>
              <a:spcAft>
                <a:spcPts val="0"/>
              </a:spcAft>
              <a:buClr>
                <a:schemeClr val="dk1"/>
              </a:buClr>
              <a:buSzPts val="1600"/>
              <a:buFont typeface="Montserrat"/>
              <a:buChar char="•"/>
            </a:pPr>
            <a:r>
              <a:rPr b="1" lang="en-US" sz="1600">
                <a:solidFill>
                  <a:schemeClr val="dk1"/>
                </a:solidFill>
                <a:latin typeface="Montserrat"/>
                <a:ea typeface="Montserrat"/>
                <a:cs typeface="Montserrat"/>
                <a:sym typeface="Montserrat"/>
              </a:rPr>
              <a:t>Objective to confirm drill targets for 2027</a:t>
            </a:r>
            <a:endParaRPr b="1" sz="1600">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None/>
            </a:pPr>
            <a:r>
              <a:t/>
            </a:r>
            <a:endParaRPr b="1" sz="1600">
              <a:solidFill>
                <a:schemeClr val="dk1"/>
              </a:solidFill>
              <a:latin typeface="Montserrat"/>
              <a:ea typeface="Montserrat"/>
              <a:cs typeface="Montserrat"/>
              <a:sym typeface="Montserrat"/>
            </a:endParaRPr>
          </a:p>
        </p:txBody>
      </p:sp>
      <p:sp>
        <p:nvSpPr>
          <p:cNvPr id="582" name="Google Shape;582;p41"/>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AEABAB"/>
              </a:buClr>
              <a:buSzPts val="1000"/>
              <a:buFont typeface="Montserrat"/>
              <a:buNone/>
            </a:pPr>
            <a:fld id="{00000000-1234-1234-1234-123412341234}" type="slidenum">
              <a:rPr lang="en-US"/>
              <a:t>‹#›</a:t>
            </a:fld>
            <a:endParaRPr/>
          </a:p>
        </p:txBody>
      </p:sp>
      <p:sp>
        <p:nvSpPr>
          <p:cNvPr id="583" name="Google Shape;583;p41"/>
          <p:cNvSpPr txBox="1"/>
          <p:nvPr/>
        </p:nvSpPr>
        <p:spPr>
          <a:xfrm>
            <a:off x="9740433" y="989097"/>
            <a:ext cx="2212500" cy="16392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None/>
            </a:pPr>
            <a:r>
              <a:rPr i="1" lang="en-US" sz="1400">
                <a:solidFill>
                  <a:schemeClr val="dk1"/>
                </a:solidFill>
                <a:latin typeface="Montserrat"/>
                <a:ea typeface="Montserrat"/>
                <a:cs typeface="Montserrat"/>
                <a:sym typeface="Montserrat"/>
              </a:rPr>
              <a:t>High-grade angular stibnite float sample 445127 from the Antimony Ridge property that graded </a:t>
            </a:r>
            <a:r>
              <a:rPr b="1" i="1" lang="en-US" sz="1400">
                <a:solidFill>
                  <a:schemeClr val="dk1"/>
                </a:solidFill>
                <a:latin typeface="Montserrat"/>
                <a:ea typeface="Montserrat"/>
                <a:cs typeface="Montserrat"/>
                <a:sym typeface="Montserrat"/>
              </a:rPr>
              <a:t>51.9% Sb </a:t>
            </a:r>
            <a:endParaRPr b="1" i="1" sz="1400">
              <a:solidFill>
                <a:schemeClr val="dk1"/>
              </a:solidFill>
              <a:latin typeface="Montserrat"/>
              <a:ea typeface="Montserrat"/>
              <a:cs typeface="Montserrat"/>
              <a:sym typeface="Montserrat"/>
            </a:endParaRPr>
          </a:p>
        </p:txBody>
      </p:sp>
      <p:pic>
        <p:nvPicPr>
          <p:cNvPr id="584" name="Google Shape;584;p41"/>
          <p:cNvPicPr preferRelativeResize="0"/>
          <p:nvPr/>
        </p:nvPicPr>
        <p:blipFill rotWithShape="1">
          <a:blip r:embed="rId3">
            <a:alphaModFix/>
          </a:blip>
          <a:srcRect b="0" l="0" r="0" t="0"/>
          <a:stretch/>
        </p:blipFill>
        <p:spPr>
          <a:xfrm>
            <a:off x="7617617" y="3049423"/>
            <a:ext cx="4110402" cy="2905540"/>
          </a:xfrm>
          <a:prstGeom prst="rect">
            <a:avLst/>
          </a:prstGeom>
          <a:noFill/>
          <a:ln>
            <a:noFill/>
          </a:ln>
        </p:spPr>
      </p:pic>
      <p:pic>
        <p:nvPicPr>
          <p:cNvPr id="585" name="Google Shape;585;p41"/>
          <p:cNvPicPr preferRelativeResize="0"/>
          <p:nvPr/>
        </p:nvPicPr>
        <p:blipFill rotWithShape="1">
          <a:blip r:embed="rId4">
            <a:alphaModFix/>
          </a:blip>
          <a:srcRect b="0" l="0" r="0" t="0"/>
          <a:stretch/>
        </p:blipFill>
        <p:spPr>
          <a:xfrm>
            <a:off x="6891704" y="257053"/>
            <a:ext cx="2781114" cy="2905541"/>
          </a:xfrm>
          <a:prstGeom prst="rect">
            <a:avLst/>
          </a:prstGeom>
          <a:noFill/>
          <a:ln>
            <a:noFill/>
          </a:ln>
        </p:spPr>
      </p:pic>
      <p:sp>
        <p:nvSpPr>
          <p:cNvPr id="586" name="Google Shape;586;p41"/>
          <p:cNvSpPr/>
          <p:nvPr/>
        </p:nvSpPr>
        <p:spPr>
          <a:xfrm>
            <a:off x="743000" y="6349600"/>
            <a:ext cx="1259100" cy="378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a:solidFill>
                  <a:srgbClr val="AEABAB"/>
                </a:solidFill>
                <a:latin typeface="Montserrat"/>
                <a:ea typeface="Montserrat"/>
                <a:cs typeface="Montserrat"/>
                <a:sym typeface="Montserrat"/>
              </a:rPr>
              <a:t>H2 2026</a:t>
            </a:r>
            <a:endParaRPr>
              <a:latin typeface="Calibri"/>
              <a:ea typeface="Calibri"/>
              <a:cs typeface="Calibri"/>
              <a:sym typeface="Calibri"/>
            </a:endParaRPr>
          </a:p>
        </p:txBody>
      </p:sp>
      <p:sp>
        <p:nvSpPr>
          <p:cNvPr id="587" name="Google Shape;587;p41"/>
          <p:cNvSpPr/>
          <p:nvPr/>
        </p:nvSpPr>
        <p:spPr>
          <a:xfrm>
            <a:off x="743000" y="6349600"/>
            <a:ext cx="1259100" cy="378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a:solidFill>
                  <a:srgbClr val="AEABAB"/>
                </a:solidFill>
                <a:latin typeface="Montserrat"/>
                <a:ea typeface="Montserrat"/>
                <a:cs typeface="Montserrat"/>
                <a:sym typeface="Montserrat"/>
              </a:rPr>
              <a:t>H2 2026</a:t>
            </a:r>
            <a:endParaRPr>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1" name="Shape 591"/>
        <p:cNvGrpSpPr/>
        <p:nvPr/>
      </p:nvGrpSpPr>
      <p:grpSpPr>
        <a:xfrm>
          <a:off x="0" y="0"/>
          <a:ext cx="0" cy="0"/>
          <a:chOff x="0" y="0"/>
          <a:chExt cx="0" cy="0"/>
        </a:xfrm>
      </p:grpSpPr>
      <p:sp>
        <p:nvSpPr>
          <p:cNvPr id="592" name="Google Shape;592;p42"/>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000"/>
              <a:buFont typeface="Arial"/>
              <a:buNone/>
            </a:pPr>
            <a:fld id="{00000000-1234-1234-1234-123412341234}" type="slidenum">
              <a:rPr lang="en-US"/>
              <a:t>‹#›</a:t>
            </a:fld>
            <a:endParaRPr/>
          </a:p>
        </p:txBody>
      </p:sp>
      <p:sp>
        <p:nvSpPr>
          <p:cNvPr id="593" name="Google Shape;593;p42"/>
          <p:cNvSpPr txBox="1"/>
          <p:nvPr/>
        </p:nvSpPr>
        <p:spPr>
          <a:xfrm>
            <a:off x="0" y="1"/>
            <a:ext cx="8648700" cy="893100"/>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2600"/>
              <a:buFont typeface="Montserrat"/>
              <a:buNone/>
            </a:pPr>
            <a:r>
              <a:rPr b="1" i="0" lang="en-US" sz="2600" u="none" cap="none" strike="noStrike">
                <a:solidFill>
                  <a:srgbClr val="000000"/>
                </a:solidFill>
                <a:latin typeface="Montserrat"/>
                <a:ea typeface="Montserrat"/>
                <a:cs typeface="Montserrat"/>
                <a:sym typeface="Montserrat"/>
              </a:rPr>
              <a:t>NAM</a:t>
            </a:r>
            <a:r>
              <a:rPr b="1" i="0" lang="en-US" sz="2600" u="none" cap="none" strike="noStrike">
                <a:solidFill>
                  <a:srgbClr val="10D10D"/>
                </a:solidFill>
                <a:latin typeface="Montserrat"/>
                <a:ea typeface="Montserrat"/>
                <a:cs typeface="Montserrat"/>
                <a:sym typeface="Montserrat"/>
              </a:rPr>
              <a:t> LITHIUM &amp; R</a:t>
            </a:r>
            <a:r>
              <a:rPr b="1" lang="en-US" sz="2600">
                <a:solidFill>
                  <a:srgbClr val="10D10D"/>
                </a:solidFill>
                <a:latin typeface="Montserrat"/>
                <a:ea typeface="Montserrat"/>
                <a:cs typeface="Montserrat"/>
                <a:sym typeface="Montserrat"/>
              </a:rPr>
              <a:t>ARE EARTH</a:t>
            </a:r>
            <a:r>
              <a:rPr b="1" i="0" lang="en-US" sz="2600" u="none" cap="none" strike="noStrike">
                <a:solidFill>
                  <a:srgbClr val="10D10D"/>
                </a:solidFill>
                <a:latin typeface="Montserrat"/>
                <a:ea typeface="Montserrat"/>
                <a:cs typeface="Montserrat"/>
                <a:sym typeface="Montserrat"/>
              </a:rPr>
              <a:t> </a:t>
            </a:r>
            <a:r>
              <a:rPr b="1" i="0" lang="en-US" sz="2600" u="none" cap="none" strike="noStrike">
                <a:solidFill>
                  <a:schemeClr val="dk1"/>
                </a:solidFill>
                <a:latin typeface="Montserrat"/>
                <a:ea typeface="Montserrat"/>
                <a:cs typeface="Montserrat"/>
                <a:sym typeface="Montserrat"/>
              </a:rPr>
              <a:t>PROJECTS</a:t>
            </a:r>
            <a:endParaRPr b="1" i="0" sz="2600" u="none" cap="none" strike="noStrike">
              <a:solidFill>
                <a:srgbClr val="10D10D"/>
              </a:solidFill>
              <a:latin typeface="Montserrat"/>
              <a:ea typeface="Montserrat"/>
              <a:cs typeface="Montserrat"/>
              <a:sym typeface="Montserrat"/>
            </a:endParaRPr>
          </a:p>
        </p:txBody>
      </p:sp>
      <p:pic>
        <p:nvPicPr>
          <p:cNvPr id="594" name="Google Shape;594;p42"/>
          <p:cNvPicPr preferRelativeResize="0"/>
          <p:nvPr/>
        </p:nvPicPr>
        <p:blipFill rotWithShape="1">
          <a:blip r:embed="rId3">
            <a:alphaModFix/>
          </a:blip>
          <a:srcRect b="0" l="0" r="0" t="0"/>
          <a:stretch/>
        </p:blipFill>
        <p:spPr>
          <a:xfrm>
            <a:off x="7584662" y="1087575"/>
            <a:ext cx="3226550" cy="1730250"/>
          </a:xfrm>
          <a:prstGeom prst="rect">
            <a:avLst/>
          </a:prstGeom>
          <a:noFill/>
          <a:ln>
            <a:noFill/>
          </a:ln>
        </p:spPr>
      </p:pic>
      <p:sp>
        <p:nvSpPr>
          <p:cNvPr id="595" name="Google Shape;595;p42"/>
          <p:cNvSpPr txBox="1"/>
          <p:nvPr/>
        </p:nvSpPr>
        <p:spPr>
          <a:xfrm>
            <a:off x="176075" y="847525"/>
            <a:ext cx="7292700" cy="54474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4D4D4D"/>
              </a:buClr>
              <a:buSzPts val="1600"/>
              <a:buFont typeface="Montserrat"/>
              <a:buNone/>
            </a:pPr>
            <a:r>
              <a:rPr b="1" lang="en-US" sz="1300">
                <a:solidFill>
                  <a:srgbClr val="10D10D"/>
                </a:solidFill>
                <a:latin typeface="Montserrat"/>
                <a:ea typeface="Montserrat"/>
                <a:cs typeface="Montserrat"/>
                <a:sym typeface="Montserrat"/>
              </a:rPr>
              <a:t>District-Scale Lithium &amp; Rare Metals Project</a:t>
            </a:r>
            <a:endParaRPr b="1" sz="1300">
              <a:solidFill>
                <a:srgbClr val="10D10D"/>
              </a:solidFill>
              <a:latin typeface="Montserrat"/>
              <a:ea typeface="Montserrat"/>
              <a:cs typeface="Montserrat"/>
              <a:sym typeface="Montserrat"/>
            </a:endParaRPr>
          </a:p>
          <a:p>
            <a:pPr indent="0" lvl="0" marL="0" marR="0" rtl="0" algn="l">
              <a:lnSpc>
                <a:spcPct val="115000"/>
              </a:lnSpc>
              <a:spcBef>
                <a:spcPts val="0"/>
              </a:spcBef>
              <a:spcAft>
                <a:spcPts val="0"/>
              </a:spcAft>
              <a:buClr>
                <a:srgbClr val="4D4D4D"/>
              </a:buClr>
              <a:buSzPts val="1600"/>
              <a:buFont typeface="Montserrat"/>
              <a:buNone/>
            </a:pPr>
            <a:r>
              <a:rPr b="1" lang="en-US" sz="1300">
                <a:solidFill>
                  <a:schemeClr val="dk1"/>
                </a:solidFill>
                <a:latin typeface="Montserrat"/>
                <a:ea typeface="Montserrat"/>
                <a:cs typeface="Montserrat"/>
                <a:sym typeface="Montserrat"/>
              </a:rPr>
              <a:t>Large project portfolio in the Winnipeg River Pegmatite Field,</a:t>
            </a:r>
            <a:r>
              <a:rPr lang="en-US" sz="1300">
                <a:solidFill>
                  <a:schemeClr val="dk1"/>
                </a:solidFill>
                <a:latin typeface="Montserrat"/>
                <a:ea typeface="Montserrat"/>
                <a:cs typeface="Montserrat"/>
                <a:sym typeface="Montserrat"/>
              </a:rPr>
              <a:t> hosting LCT-fertile stratigraphy with </a:t>
            </a:r>
            <a:r>
              <a:rPr b="1" lang="en-US" sz="1300">
                <a:solidFill>
                  <a:schemeClr val="dk1"/>
                </a:solidFill>
                <a:latin typeface="Montserrat"/>
                <a:ea typeface="Montserrat"/>
                <a:cs typeface="Montserrat"/>
                <a:sym typeface="Montserrat"/>
              </a:rPr>
              <a:t>lithium and associated rare metals including tantalum, cesium, rubidium, gallium, and beryllium</a:t>
            </a:r>
            <a:r>
              <a:rPr lang="en-US" sz="1300">
                <a:solidFill>
                  <a:schemeClr val="dk1"/>
                </a:solidFill>
                <a:latin typeface="Montserrat"/>
                <a:ea typeface="Montserrat"/>
                <a:cs typeface="Montserrat"/>
                <a:sym typeface="Montserrat"/>
              </a:rPr>
              <a:t>, confirmed through surface and drill geochemistry.</a:t>
            </a:r>
            <a:endParaRPr sz="1300">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Clr>
                <a:schemeClr val="dk1"/>
              </a:buClr>
              <a:buSzPts val="1600"/>
              <a:buFont typeface="Calibri"/>
              <a:buNone/>
            </a:pPr>
            <a:r>
              <a:t/>
            </a:r>
            <a:endParaRPr sz="1300">
              <a:solidFill>
                <a:srgbClr val="10D10D"/>
              </a:solidFill>
              <a:latin typeface="Montserrat"/>
              <a:ea typeface="Montserrat"/>
              <a:cs typeface="Montserrat"/>
              <a:sym typeface="Montserrat"/>
            </a:endParaRPr>
          </a:p>
          <a:p>
            <a:pPr indent="0" lvl="0" marL="0" marR="0" rtl="0" algn="l">
              <a:lnSpc>
                <a:spcPct val="115000"/>
              </a:lnSpc>
              <a:spcBef>
                <a:spcPts val="0"/>
              </a:spcBef>
              <a:spcAft>
                <a:spcPts val="0"/>
              </a:spcAft>
              <a:buClr>
                <a:srgbClr val="4D4D4D"/>
              </a:buClr>
              <a:buSzPts val="1600"/>
              <a:buFont typeface="Montserrat"/>
              <a:buNone/>
            </a:pPr>
            <a:r>
              <a:rPr b="1" lang="en-US" sz="1300">
                <a:solidFill>
                  <a:srgbClr val="10D10D"/>
                </a:solidFill>
                <a:latin typeface="Montserrat"/>
                <a:ea typeface="Montserrat"/>
                <a:cs typeface="Montserrat"/>
                <a:sym typeface="Montserrat"/>
              </a:rPr>
              <a:t>Strategic Proximity to the World-Class Tanco Mine</a:t>
            </a:r>
            <a:endParaRPr b="1" sz="1300">
              <a:solidFill>
                <a:srgbClr val="10D10D"/>
              </a:solidFill>
              <a:latin typeface="Montserrat"/>
              <a:ea typeface="Montserrat"/>
              <a:cs typeface="Montserrat"/>
              <a:sym typeface="Montserrat"/>
            </a:endParaRPr>
          </a:p>
          <a:p>
            <a:pPr indent="0" lvl="0" marL="0" marR="0" rtl="0" algn="l">
              <a:lnSpc>
                <a:spcPct val="115000"/>
              </a:lnSpc>
              <a:spcBef>
                <a:spcPts val="0"/>
              </a:spcBef>
              <a:spcAft>
                <a:spcPts val="0"/>
              </a:spcAft>
              <a:buClr>
                <a:srgbClr val="4D4D4D"/>
              </a:buClr>
              <a:buSzPts val="1600"/>
              <a:buFont typeface="Montserrat"/>
              <a:buNone/>
            </a:pPr>
            <a:r>
              <a:rPr b="1" lang="en-US" sz="1300">
                <a:solidFill>
                  <a:schemeClr val="dk1"/>
                </a:solidFill>
                <a:latin typeface="Montserrat"/>
                <a:ea typeface="Montserrat"/>
                <a:cs typeface="Montserrat"/>
                <a:sym typeface="Montserrat"/>
              </a:rPr>
              <a:t>Claims surround and directly flank the producing Tanco Mine, sharing Bernic Lake Group stratigraphy</a:t>
            </a:r>
            <a:r>
              <a:rPr lang="en-US" sz="1300">
                <a:solidFill>
                  <a:schemeClr val="dk1"/>
                </a:solidFill>
                <a:latin typeface="Montserrat"/>
                <a:ea typeface="Montserrat"/>
                <a:cs typeface="Montserrat"/>
                <a:sym typeface="Montserrat"/>
              </a:rPr>
              <a:t> and key structural corridors that host long-life lithium, cesium, tantalum, and related rare-metal mineralization.</a:t>
            </a:r>
            <a:endParaRPr sz="1300">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Clr>
                <a:schemeClr val="dk1"/>
              </a:buClr>
              <a:buSzPts val="1600"/>
              <a:buFont typeface="Calibri"/>
              <a:buNone/>
            </a:pPr>
            <a:r>
              <a:t/>
            </a:r>
            <a:endParaRPr sz="1300">
              <a:solidFill>
                <a:srgbClr val="10D10D"/>
              </a:solidFill>
              <a:latin typeface="Montserrat"/>
              <a:ea typeface="Montserrat"/>
              <a:cs typeface="Montserrat"/>
              <a:sym typeface="Montserrat"/>
            </a:endParaRPr>
          </a:p>
          <a:p>
            <a:pPr indent="0" lvl="0" marL="0" marR="0" rtl="0" algn="l">
              <a:lnSpc>
                <a:spcPct val="115000"/>
              </a:lnSpc>
              <a:spcBef>
                <a:spcPts val="0"/>
              </a:spcBef>
              <a:spcAft>
                <a:spcPts val="0"/>
              </a:spcAft>
              <a:buClr>
                <a:srgbClr val="4D4D4D"/>
              </a:buClr>
              <a:buSzPts val="1600"/>
              <a:buFont typeface="Montserrat"/>
              <a:buNone/>
            </a:pPr>
            <a:r>
              <a:rPr b="1" lang="en-US" sz="1300">
                <a:solidFill>
                  <a:srgbClr val="10D10D"/>
                </a:solidFill>
                <a:latin typeface="Montserrat"/>
                <a:ea typeface="Montserrat"/>
                <a:cs typeface="Montserrat"/>
                <a:sym typeface="Montserrat"/>
              </a:rPr>
              <a:t>Extensively Drill-Tested &amp; De-Risked</a:t>
            </a:r>
            <a:endParaRPr b="1" sz="1300">
              <a:solidFill>
                <a:srgbClr val="10D10D"/>
              </a:solidFill>
              <a:latin typeface="Montserrat"/>
              <a:ea typeface="Montserrat"/>
              <a:cs typeface="Montserrat"/>
              <a:sym typeface="Montserrat"/>
            </a:endParaRPr>
          </a:p>
          <a:p>
            <a:pPr indent="0" lvl="0" marL="0" marR="0" rtl="0" algn="l">
              <a:lnSpc>
                <a:spcPct val="115000"/>
              </a:lnSpc>
              <a:spcBef>
                <a:spcPts val="0"/>
              </a:spcBef>
              <a:spcAft>
                <a:spcPts val="0"/>
              </a:spcAft>
              <a:buClr>
                <a:srgbClr val="4D4D4D"/>
              </a:buClr>
              <a:buSzPts val="1600"/>
              <a:buFont typeface="Montserrat"/>
              <a:buNone/>
            </a:pPr>
            <a:r>
              <a:rPr b="1" lang="en-US" sz="1300">
                <a:solidFill>
                  <a:schemeClr val="dk1"/>
                </a:solidFill>
                <a:latin typeface="Montserrat"/>
                <a:ea typeface="Montserrat"/>
                <a:cs typeface="Montserrat"/>
                <a:sym typeface="Montserrat"/>
              </a:rPr>
              <a:t>18,469.5 m of diamond drilling completed, supported by extensive surface geochemistry and multi-technique geophysics. ~$11 million spent to date </a:t>
            </a:r>
            <a:r>
              <a:rPr lang="en-US" sz="1300">
                <a:solidFill>
                  <a:schemeClr val="dk1"/>
                </a:solidFill>
                <a:latin typeface="Montserrat"/>
                <a:ea typeface="Montserrat"/>
                <a:cs typeface="Montserrat"/>
                <a:sym typeface="Montserrat"/>
              </a:rPr>
              <a:t>and strengthened by a $1.5M NSERC Alliance grant (Apr 2024) with leading academic and industry partners.</a:t>
            </a:r>
            <a:endParaRPr sz="1300">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Clr>
                <a:srgbClr val="4D4D4D"/>
              </a:buClr>
              <a:buSzPts val="1600"/>
              <a:buFont typeface="Montserrat"/>
              <a:buNone/>
            </a:pPr>
            <a:r>
              <a:t/>
            </a:r>
            <a:endParaRPr sz="1300">
              <a:solidFill>
                <a:srgbClr val="10D10D"/>
              </a:solidFill>
              <a:latin typeface="Montserrat"/>
              <a:ea typeface="Montserrat"/>
              <a:cs typeface="Montserrat"/>
              <a:sym typeface="Montserrat"/>
            </a:endParaRPr>
          </a:p>
          <a:p>
            <a:pPr indent="0" lvl="0" marL="0" marR="0" rtl="0" algn="l">
              <a:lnSpc>
                <a:spcPct val="115000"/>
              </a:lnSpc>
              <a:spcBef>
                <a:spcPts val="0"/>
              </a:spcBef>
              <a:spcAft>
                <a:spcPts val="0"/>
              </a:spcAft>
              <a:buClr>
                <a:srgbClr val="4D4D4D"/>
              </a:buClr>
              <a:buSzPts val="1600"/>
              <a:buFont typeface="Montserrat"/>
              <a:buNone/>
            </a:pPr>
            <a:r>
              <a:rPr b="1" lang="en-US" sz="1300">
                <a:solidFill>
                  <a:srgbClr val="10D10D"/>
                </a:solidFill>
                <a:latin typeface="Montserrat"/>
                <a:ea typeface="Montserrat"/>
                <a:cs typeface="Montserrat"/>
                <a:sym typeface="Montserrat"/>
              </a:rPr>
              <a:t>Go-Forward Plan</a:t>
            </a:r>
            <a:endParaRPr b="1" sz="1300">
              <a:solidFill>
                <a:srgbClr val="10D10D"/>
              </a:solidFill>
              <a:latin typeface="Montserrat"/>
              <a:ea typeface="Montserrat"/>
              <a:cs typeface="Montserrat"/>
              <a:sym typeface="Montserrat"/>
            </a:endParaRPr>
          </a:p>
          <a:p>
            <a:pPr indent="0" lvl="0" marL="0" marR="0" rtl="0" algn="l">
              <a:lnSpc>
                <a:spcPct val="115000"/>
              </a:lnSpc>
              <a:spcBef>
                <a:spcPts val="0"/>
              </a:spcBef>
              <a:spcAft>
                <a:spcPts val="0"/>
              </a:spcAft>
              <a:buClr>
                <a:srgbClr val="4D4D4D"/>
              </a:buClr>
              <a:buSzPts val="1600"/>
              <a:buFont typeface="Montserrat"/>
              <a:buNone/>
            </a:pPr>
            <a:r>
              <a:rPr b="1" lang="en-US" sz="1300">
                <a:solidFill>
                  <a:schemeClr val="dk1"/>
                </a:solidFill>
                <a:latin typeface="Montserrat"/>
                <a:ea typeface="Montserrat"/>
                <a:cs typeface="Montserrat"/>
                <a:sym typeface="Montserrat"/>
              </a:rPr>
              <a:t>The company has a recommended exploration budget of +$3 million which would include drilling on several of its southern projects.  </a:t>
            </a:r>
            <a:endParaRPr b="1" sz="1300">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Clr>
                <a:srgbClr val="4D4D4D"/>
              </a:buClr>
              <a:buSzPts val="1600"/>
              <a:buFont typeface="Montserrat"/>
              <a:buNone/>
            </a:pPr>
            <a:r>
              <a:t/>
            </a:r>
            <a:endParaRPr b="1" sz="1300">
              <a:solidFill>
                <a:srgbClr val="10D10D"/>
              </a:solidFill>
              <a:latin typeface="Montserrat"/>
              <a:ea typeface="Montserrat"/>
              <a:cs typeface="Montserrat"/>
              <a:sym typeface="Montserrat"/>
            </a:endParaRPr>
          </a:p>
          <a:p>
            <a:pPr indent="0" lvl="0" marL="0" marR="0" rtl="0" algn="l">
              <a:lnSpc>
                <a:spcPct val="115000"/>
              </a:lnSpc>
              <a:spcBef>
                <a:spcPts val="0"/>
              </a:spcBef>
              <a:spcAft>
                <a:spcPts val="0"/>
              </a:spcAft>
              <a:buClr>
                <a:srgbClr val="4D4D4D"/>
              </a:buClr>
              <a:buSzPts val="1600"/>
              <a:buFont typeface="Montserrat"/>
              <a:buNone/>
            </a:pPr>
            <a:r>
              <a:rPr b="1" lang="en-US" sz="1300">
                <a:solidFill>
                  <a:srgbClr val="10D10D"/>
                </a:solidFill>
                <a:latin typeface="Montserrat"/>
                <a:ea typeface="Montserrat"/>
                <a:cs typeface="Montserrat"/>
                <a:sym typeface="Montserrat"/>
              </a:rPr>
              <a:t>SouthBay Project Northern Manitoba</a:t>
            </a:r>
            <a:endParaRPr b="1" sz="1300">
              <a:solidFill>
                <a:srgbClr val="10D10D"/>
              </a:solidFill>
              <a:latin typeface="Montserrat"/>
              <a:ea typeface="Montserrat"/>
              <a:cs typeface="Montserrat"/>
              <a:sym typeface="Montserrat"/>
            </a:endParaRPr>
          </a:p>
          <a:p>
            <a:pPr indent="0" lvl="0" marL="0" marR="0" rtl="0" algn="l">
              <a:lnSpc>
                <a:spcPct val="115000"/>
              </a:lnSpc>
              <a:spcBef>
                <a:spcPts val="0"/>
              </a:spcBef>
              <a:spcAft>
                <a:spcPts val="0"/>
              </a:spcAft>
              <a:buClr>
                <a:srgbClr val="4D4D4D"/>
              </a:buClr>
              <a:buSzPts val="1600"/>
              <a:buFont typeface="Montserrat"/>
              <a:buNone/>
            </a:pPr>
            <a:r>
              <a:rPr b="1" lang="en-US" sz="1300">
                <a:solidFill>
                  <a:schemeClr val="dk1"/>
                </a:solidFill>
                <a:latin typeface="Montserrat"/>
                <a:ea typeface="Montserrat"/>
                <a:cs typeface="Montserrat"/>
                <a:sym typeface="Montserrat"/>
              </a:rPr>
              <a:t>Fall 2026 boots on the ground/surface sampling program focusing on </a:t>
            </a:r>
            <a:r>
              <a:rPr b="1" lang="en-US" sz="1300">
                <a:solidFill>
                  <a:schemeClr val="dk1"/>
                </a:solidFill>
                <a:latin typeface="Montserrat"/>
                <a:ea typeface="Montserrat"/>
                <a:cs typeface="Montserrat"/>
                <a:sym typeface="Montserrat"/>
              </a:rPr>
              <a:t>beryllium</a:t>
            </a:r>
            <a:r>
              <a:rPr b="1" lang="en-US" sz="1300">
                <a:solidFill>
                  <a:schemeClr val="dk1"/>
                </a:solidFill>
                <a:latin typeface="Montserrat"/>
                <a:ea typeface="Montserrat"/>
                <a:cs typeface="Montserrat"/>
                <a:sym typeface="Montserrat"/>
              </a:rPr>
              <a:t>, lithium, </a:t>
            </a:r>
            <a:r>
              <a:rPr b="1" lang="en-US" sz="1300">
                <a:solidFill>
                  <a:schemeClr val="dk1"/>
                </a:solidFill>
                <a:latin typeface="Montserrat"/>
                <a:ea typeface="Montserrat"/>
                <a:cs typeface="Montserrat"/>
                <a:sym typeface="Montserrat"/>
              </a:rPr>
              <a:t>tantalum</a:t>
            </a:r>
            <a:r>
              <a:rPr b="1" lang="en-US" sz="1300">
                <a:solidFill>
                  <a:schemeClr val="dk1"/>
                </a:solidFill>
                <a:latin typeface="Montserrat"/>
                <a:ea typeface="Montserrat"/>
                <a:cs typeface="Montserrat"/>
                <a:sym typeface="Montserrat"/>
              </a:rPr>
              <a:t> and cesium </a:t>
            </a:r>
            <a:endParaRPr b="1" sz="1300">
              <a:solidFill>
                <a:schemeClr val="dk1"/>
              </a:solidFill>
              <a:latin typeface="Montserrat"/>
              <a:ea typeface="Montserrat"/>
              <a:cs typeface="Montserrat"/>
              <a:sym typeface="Montserrat"/>
            </a:endParaRPr>
          </a:p>
        </p:txBody>
      </p:sp>
      <p:pic>
        <p:nvPicPr>
          <p:cNvPr id="596" name="Google Shape;596;p42"/>
          <p:cNvPicPr preferRelativeResize="0"/>
          <p:nvPr/>
        </p:nvPicPr>
        <p:blipFill rotWithShape="1">
          <a:blip r:embed="rId4">
            <a:alphaModFix/>
          </a:blip>
          <a:srcRect b="0" l="8071" r="7938" t="0"/>
          <a:stretch/>
        </p:blipFill>
        <p:spPr>
          <a:xfrm>
            <a:off x="7543651" y="2202600"/>
            <a:ext cx="3308574" cy="4092328"/>
          </a:xfrm>
          <a:prstGeom prst="rect">
            <a:avLst/>
          </a:prstGeom>
          <a:noFill/>
          <a:ln>
            <a:noFill/>
          </a:ln>
        </p:spPr>
      </p:pic>
      <p:sp>
        <p:nvSpPr>
          <p:cNvPr id="597" name="Google Shape;597;p42"/>
          <p:cNvSpPr/>
          <p:nvPr/>
        </p:nvSpPr>
        <p:spPr>
          <a:xfrm>
            <a:off x="757450" y="6346200"/>
            <a:ext cx="1259100" cy="378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a:solidFill>
                  <a:srgbClr val="AEABAB"/>
                </a:solidFill>
                <a:latin typeface="Montserrat"/>
                <a:ea typeface="Montserrat"/>
                <a:cs typeface="Montserrat"/>
                <a:sym typeface="Montserrat"/>
              </a:rPr>
              <a:t>H2 2026</a:t>
            </a:r>
            <a:endParaRPr>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43"/>
          <p:cNvSpPr txBox="1"/>
          <p:nvPr/>
        </p:nvSpPr>
        <p:spPr>
          <a:xfrm>
            <a:off x="237075" y="614650"/>
            <a:ext cx="6725700" cy="61068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chemeClr val="dk1"/>
              </a:buClr>
              <a:buSzPts val="1200"/>
              <a:buFont typeface="Montserrat"/>
              <a:buNone/>
            </a:pPr>
            <a:r>
              <a:rPr b="1" i="0" lang="en-US" sz="1200" u="none" cap="none" strike="noStrike">
                <a:solidFill>
                  <a:schemeClr val="dk1"/>
                </a:solidFill>
                <a:latin typeface="Montserrat"/>
                <a:ea typeface="Montserrat"/>
                <a:cs typeface="Montserrat"/>
                <a:sym typeface="Montserrat"/>
              </a:rPr>
              <a:t>Why Canada?</a:t>
            </a:r>
            <a:endParaRPr b="1" i="0" sz="1200" u="none" cap="none" strike="noStrike">
              <a:solidFill>
                <a:schemeClr val="dk1"/>
              </a:solidFill>
              <a:latin typeface="Montserrat"/>
              <a:ea typeface="Montserrat"/>
              <a:cs typeface="Montserrat"/>
              <a:sym typeface="Montserrat"/>
            </a:endParaRPr>
          </a:p>
          <a:p>
            <a:pPr indent="-263525" lvl="0" marL="285750" marR="0" rtl="0" algn="l">
              <a:lnSpc>
                <a:spcPct val="150000"/>
              </a:lnSpc>
              <a:spcBef>
                <a:spcPts val="0"/>
              </a:spcBef>
              <a:spcAft>
                <a:spcPts val="0"/>
              </a:spcAft>
              <a:buClr>
                <a:schemeClr val="dk1"/>
              </a:buClr>
              <a:buSzPts val="1200"/>
              <a:buFont typeface="Arial"/>
              <a:buChar char="•"/>
            </a:pPr>
            <a:r>
              <a:rPr b="1" i="0" lang="en-US" sz="1200" u="none" cap="none" strike="noStrike">
                <a:solidFill>
                  <a:schemeClr val="dk1"/>
                </a:solidFill>
                <a:latin typeface="Montserrat"/>
                <a:ea typeface="Montserrat"/>
                <a:cs typeface="Montserrat"/>
                <a:sym typeface="Montserrat"/>
              </a:rPr>
              <a:t>Top-tier mining jurisdiction with strong rule of law and ESG standards</a:t>
            </a:r>
            <a:endParaRPr b="1" i="0" sz="1200" u="none" cap="none" strike="noStrike">
              <a:solidFill>
                <a:schemeClr val="dk1"/>
              </a:solidFill>
              <a:latin typeface="Montserrat"/>
              <a:ea typeface="Montserrat"/>
              <a:cs typeface="Montserrat"/>
              <a:sym typeface="Montserrat"/>
            </a:endParaRPr>
          </a:p>
          <a:p>
            <a:pPr indent="-263525" lvl="0" marL="285750" marR="0" rtl="0" algn="l">
              <a:lnSpc>
                <a:spcPct val="150000"/>
              </a:lnSpc>
              <a:spcBef>
                <a:spcPts val="0"/>
              </a:spcBef>
              <a:spcAft>
                <a:spcPts val="0"/>
              </a:spcAft>
              <a:buClr>
                <a:schemeClr val="dk1"/>
              </a:buClr>
              <a:buSzPts val="1200"/>
              <a:buFont typeface="Arial"/>
              <a:buChar char="•"/>
            </a:pPr>
            <a:r>
              <a:rPr b="1" i="0" lang="en-US" sz="1200" u="none" cap="none" strike="noStrike">
                <a:solidFill>
                  <a:schemeClr val="dk1"/>
                </a:solidFill>
                <a:latin typeface="Montserrat"/>
                <a:ea typeface="Montserrat"/>
                <a:cs typeface="Montserrat"/>
                <a:sym typeface="Montserrat"/>
              </a:rPr>
              <a:t>Established Indigenous consultation and partnership frameworks</a:t>
            </a:r>
            <a:endParaRPr b="1" i="0" sz="1200" u="none" cap="none" strike="noStrike">
              <a:solidFill>
                <a:schemeClr val="dk1"/>
              </a:solidFill>
              <a:latin typeface="Montserrat"/>
              <a:ea typeface="Montserrat"/>
              <a:cs typeface="Montserrat"/>
              <a:sym typeface="Montserrat"/>
            </a:endParaRPr>
          </a:p>
          <a:p>
            <a:pPr indent="-263525" lvl="0" marL="285750" marR="0" rtl="0" algn="l">
              <a:lnSpc>
                <a:spcPct val="150000"/>
              </a:lnSpc>
              <a:spcBef>
                <a:spcPts val="0"/>
              </a:spcBef>
              <a:spcAft>
                <a:spcPts val="0"/>
              </a:spcAft>
              <a:buClr>
                <a:schemeClr val="dk1"/>
              </a:buClr>
              <a:buSzPts val="1200"/>
              <a:buFont typeface="Arial"/>
              <a:buChar char="•"/>
            </a:pPr>
            <a:r>
              <a:rPr b="1" i="0" lang="en-US" sz="1200" u="none" cap="none" strike="noStrike">
                <a:solidFill>
                  <a:schemeClr val="dk1"/>
                </a:solidFill>
                <a:latin typeface="Montserrat"/>
                <a:ea typeface="Montserrat"/>
                <a:cs typeface="Montserrat"/>
                <a:sym typeface="Montserrat"/>
              </a:rPr>
              <a:t>World-class geological endowment and skilled mining workforce</a:t>
            </a:r>
            <a:endParaRPr b="1" i="0" sz="1200" u="none" cap="none" strike="noStrike">
              <a:solidFill>
                <a:schemeClr val="dk1"/>
              </a:solidFill>
              <a:latin typeface="Montserrat"/>
              <a:ea typeface="Montserrat"/>
              <a:cs typeface="Montserrat"/>
              <a:sym typeface="Montserrat"/>
            </a:endParaRPr>
          </a:p>
          <a:p>
            <a:pPr indent="-263525" lvl="0" marL="285750" marR="0" rtl="0" algn="l">
              <a:lnSpc>
                <a:spcPct val="150000"/>
              </a:lnSpc>
              <a:spcBef>
                <a:spcPts val="0"/>
              </a:spcBef>
              <a:spcAft>
                <a:spcPts val="0"/>
              </a:spcAft>
              <a:buClr>
                <a:schemeClr val="dk1"/>
              </a:buClr>
              <a:buSzPts val="1200"/>
              <a:buFont typeface="Arial"/>
              <a:buChar char="•"/>
            </a:pPr>
            <a:r>
              <a:rPr b="1" i="0" lang="en-US" sz="1200" u="none" cap="none" strike="noStrike">
                <a:solidFill>
                  <a:schemeClr val="dk1"/>
                </a:solidFill>
                <a:latin typeface="Montserrat"/>
                <a:ea typeface="Montserrat"/>
                <a:cs typeface="Montserrat"/>
                <a:sym typeface="Montserrat"/>
              </a:rPr>
              <a:t>Existing infrastructure and mature mining supply chain</a:t>
            </a:r>
            <a:br>
              <a:rPr b="1" i="0" lang="en-US" sz="1200" u="none" cap="none" strike="noStrike">
                <a:solidFill>
                  <a:schemeClr val="dk1"/>
                </a:solidFill>
                <a:latin typeface="Calibri"/>
                <a:ea typeface="Calibri"/>
                <a:cs typeface="Calibri"/>
                <a:sym typeface="Calibri"/>
              </a:rPr>
            </a:br>
            <a:endParaRPr b="1" i="0" sz="1200" u="none" cap="none" strike="noStrike">
              <a:solidFill>
                <a:schemeClr val="dk1"/>
              </a:solidFill>
              <a:latin typeface="Calibri"/>
              <a:ea typeface="Calibri"/>
              <a:cs typeface="Calibri"/>
              <a:sym typeface="Calibri"/>
            </a:endParaRPr>
          </a:p>
          <a:p>
            <a:pPr indent="0" lvl="0" marL="0" marR="0" rtl="0" algn="l">
              <a:lnSpc>
                <a:spcPct val="150000"/>
              </a:lnSpc>
              <a:spcBef>
                <a:spcPts val="0"/>
              </a:spcBef>
              <a:spcAft>
                <a:spcPts val="0"/>
              </a:spcAft>
              <a:buClr>
                <a:schemeClr val="dk1"/>
              </a:buClr>
              <a:buSzPts val="1200"/>
              <a:buFont typeface="Montserrat"/>
              <a:buNone/>
            </a:pPr>
            <a:r>
              <a:rPr b="1" i="0" lang="en-US" sz="1200" u="none" cap="none" strike="noStrike">
                <a:solidFill>
                  <a:schemeClr val="dk1"/>
                </a:solidFill>
                <a:latin typeface="Montserrat"/>
                <a:ea typeface="Montserrat"/>
                <a:cs typeface="Montserrat"/>
                <a:sym typeface="Montserrat"/>
              </a:rPr>
              <a:t>Why Now?</a:t>
            </a:r>
            <a:endParaRPr b="1" i="0" sz="1200" u="none" cap="none" strike="noStrike">
              <a:solidFill>
                <a:schemeClr val="dk1"/>
              </a:solidFill>
              <a:latin typeface="Montserrat"/>
              <a:ea typeface="Montserrat"/>
              <a:cs typeface="Montserrat"/>
              <a:sym typeface="Montserrat"/>
            </a:endParaRPr>
          </a:p>
          <a:p>
            <a:pPr indent="-149225" lvl="0" marL="171450" marR="0" rtl="0" algn="l">
              <a:lnSpc>
                <a:spcPct val="150000"/>
              </a:lnSpc>
              <a:spcBef>
                <a:spcPts val="0"/>
              </a:spcBef>
              <a:spcAft>
                <a:spcPts val="0"/>
              </a:spcAft>
              <a:buClr>
                <a:schemeClr val="dk1"/>
              </a:buClr>
              <a:buSzPts val="1200"/>
              <a:buFont typeface="Arial"/>
              <a:buChar char="•"/>
            </a:pPr>
            <a:r>
              <a:rPr b="1" i="0" lang="en-US" sz="1200" u="none" cap="none" strike="noStrike">
                <a:solidFill>
                  <a:schemeClr val="dk1"/>
                </a:solidFill>
                <a:latin typeface="Montserrat"/>
                <a:ea typeface="Montserrat"/>
                <a:cs typeface="Montserrat"/>
                <a:sym typeface="Montserrat"/>
              </a:rPr>
              <a:t>Global supply chain realignment prioritizing secure, allied sourcing</a:t>
            </a:r>
            <a:endParaRPr b="1" i="0" sz="1200" u="none" cap="none" strike="noStrike">
              <a:solidFill>
                <a:schemeClr val="dk1"/>
              </a:solidFill>
              <a:latin typeface="Montserrat"/>
              <a:ea typeface="Montserrat"/>
              <a:cs typeface="Montserrat"/>
              <a:sym typeface="Montserrat"/>
            </a:endParaRPr>
          </a:p>
          <a:p>
            <a:pPr indent="-149225" lvl="0" marL="171450" marR="0" rtl="0" algn="l">
              <a:lnSpc>
                <a:spcPct val="150000"/>
              </a:lnSpc>
              <a:spcBef>
                <a:spcPts val="0"/>
              </a:spcBef>
              <a:spcAft>
                <a:spcPts val="0"/>
              </a:spcAft>
              <a:buClr>
                <a:schemeClr val="dk1"/>
              </a:buClr>
              <a:buSzPts val="1200"/>
              <a:buFont typeface="Arial"/>
              <a:buChar char="•"/>
            </a:pPr>
            <a:r>
              <a:rPr b="1" i="0" lang="en-US" sz="1200" u="none" cap="none" strike="noStrike">
                <a:solidFill>
                  <a:schemeClr val="dk1"/>
                </a:solidFill>
                <a:latin typeface="Montserrat"/>
                <a:ea typeface="Montserrat"/>
                <a:cs typeface="Montserrat"/>
                <a:sym typeface="Montserrat"/>
              </a:rPr>
              <a:t>Critical minerals formally designated as strategic by Canada and allies</a:t>
            </a:r>
            <a:endParaRPr b="1" i="0" sz="1200" u="none" cap="none" strike="noStrike">
              <a:solidFill>
                <a:schemeClr val="dk1"/>
              </a:solidFill>
              <a:latin typeface="Montserrat"/>
              <a:ea typeface="Montserrat"/>
              <a:cs typeface="Montserrat"/>
              <a:sym typeface="Montserrat"/>
            </a:endParaRPr>
          </a:p>
          <a:p>
            <a:pPr indent="0" lvl="0" marL="0" marR="0" rtl="0" algn="l">
              <a:lnSpc>
                <a:spcPct val="150000"/>
              </a:lnSpc>
              <a:spcBef>
                <a:spcPts val="0"/>
              </a:spcBef>
              <a:spcAft>
                <a:spcPts val="0"/>
              </a:spcAft>
              <a:buClr>
                <a:schemeClr val="dk1"/>
              </a:buClr>
              <a:buSzPts val="1200"/>
              <a:buFont typeface="Calibri"/>
              <a:buNone/>
            </a:pPr>
            <a:r>
              <a:t/>
            </a:r>
            <a:endParaRPr b="1" i="0" sz="1200" u="none" cap="none" strike="noStrike">
              <a:solidFill>
                <a:schemeClr val="dk1"/>
              </a:solidFill>
              <a:latin typeface="Calibri"/>
              <a:ea typeface="Calibri"/>
              <a:cs typeface="Calibri"/>
              <a:sym typeface="Calibri"/>
            </a:endParaRPr>
          </a:p>
          <a:p>
            <a:pPr indent="0" lvl="0" marL="0" marR="0" rtl="0" algn="l">
              <a:lnSpc>
                <a:spcPct val="150000"/>
              </a:lnSpc>
              <a:spcBef>
                <a:spcPts val="0"/>
              </a:spcBef>
              <a:spcAft>
                <a:spcPts val="0"/>
              </a:spcAft>
              <a:buClr>
                <a:schemeClr val="dk1"/>
              </a:buClr>
              <a:buSzPts val="1200"/>
              <a:buFont typeface="Montserrat"/>
              <a:buNone/>
            </a:pPr>
            <a:r>
              <a:rPr b="1" i="0" lang="en-US" sz="1200" u="none" cap="none" strike="noStrike">
                <a:solidFill>
                  <a:schemeClr val="dk1"/>
                </a:solidFill>
                <a:latin typeface="Montserrat"/>
                <a:ea typeface="Montserrat"/>
                <a:cs typeface="Montserrat"/>
                <a:sym typeface="Montserrat"/>
              </a:rPr>
              <a:t>Federal Budget 2025 commitment:</a:t>
            </a:r>
            <a:endParaRPr b="1" i="0" sz="1200" u="none" cap="none" strike="noStrike">
              <a:solidFill>
                <a:schemeClr val="dk1"/>
              </a:solidFill>
              <a:latin typeface="Montserrat"/>
              <a:ea typeface="Montserrat"/>
              <a:cs typeface="Montserrat"/>
              <a:sym typeface="Montserrat"/>
            </a:endParaRPr>
          </a:p>
          <a:p>
            <a:pPr indent="-149225" lvl="8" marL="171450" marR="0" rtl="0" algn="l">
              <a:lnSpc>
                <a:spcPct val="150000"/>
              </a:lnSpc>
              <a:spcBef>
                <a:spcPts val="0"/>
              </a:spcBef>
              <a:spcAft>
                <a:spcPts val="0"/>
              </a:spcAft>
              <a:buClr>
                <a:schemeClr val="dk1"/>
              </a:buClr>
              <a:buSzPts val="1200"/>
              <a:buFont typeface="Arial"/>
              <a:buChar char="•"/>
            </a:pPr>
            <a:r>
              <a:rPr b="1" i="0" lang="en-US" sz="1200" u="none" cap="none" strike="noStrike">
                <a:solidFill>
                  <a:schemeClr val="dk1"/>
                </a:solidFill>
                <a:latin typeface="Montserrat"/>
                <a:ea typeface="Montserrat"/>
                <a:cs typeface="Montserrat"/>
                <a:sym typeface="Montserrat"/>
              </a:rPr>
              <a:t>~$2B sovereign fund for critical minerals</a:t>
            </a:r>
            <a:endParaRPr b="1" i="0" sz="1200" u="none" cap="none" strike="noStrike">
              <a:solidFill>
                <a:schemeClr val="dk1"/>
              </a:solidFill>
              <a:latin typeface="Montserrat"/>
              <a:ea typeface="Montserrat"/>
              <a:cs typeface="Montserrat"/>
              <a:sym typeface="Montserrat"/>
            </a:endParaRPr>
          </a:p>
          <a:p>
            <a:pPr indent="-149225" lvl="0" marL="171450" marR="0" rtl="0" algn="l">
              <a:lnSpc>
                <a:spcPct val="150000"/>
              </a:lnSpc>
              <a:spcBef>
                <a:spcPts val="0"/>
              </a:spcBef>
              <a:spcAft>
                <a:spcPts val="0"/>
              </a:spcAft>
              <a:buClr>
                <a:schemeClr val="dk1"/>
              </a:buClr>
              <a:buSzPts val="1200"/>
              <a:buFont typeface="Arial"/>
              <a:buChar char="•"/>
            </a:pPr>
            <a:r>
              <a:rPr b="1" i="0" lang="en-US" sz="1200" u="none" cap="none" strike="noStrike">
                <a:solidFill>
                  <a:schemeClr val="dk1"/>
                </a:solidFill>
                <a:latin typeface="Montserrat"/>
                <a:ea typeface="Montserrat"/>
                <a:cs typeface="Montserrat"/>
                <a:sym typeface="Montserrat"/>
              </a:rPr>
              <a:t>Expanded exploration tax credits (additional designated minerals)</a:t>
            </a:r>
            <a:endParaRPr b="1" i="0" sz="1200" u="none" cap="none" strike="noStrike">
              <a:solidFill>
                <a:schemeClr val="dk1"/>
              </a:solidFill>
              <a:latin typeface="Montserrat"/>
              <a:ea typeface="Montserrat"/>
              <a:cs typeface="Montserrat"/>
              <a:sym typeface="Montserrat"/>
            </a:endParaRPr>
          </a:p>
          <a:p>
            <a:pPr indent="-149225" lvl="0" marL="171450" marR="0" rtl="0" algn="l">
              <a:lnSpc>
                <a:spcPct val="150000"/>
              </a:lnSpc>
              <a:spcBef>
                <a:spcPts val="0"/>
              </a:spcBef>
              <a:spcAft>
                <a:spcPts val="0"/>
              </a:spcAft>
              <a:buClr>
                <a:schemeClr val="dk1"/>
              </a:buClr>
              <a:buSzPts val="1200"/>
              <a:buFont typeface="Arial"/>
              <a:buChar char="•"/>
            </a:pPr>
            <a:r>
              <a:rPr b="1" i="0" lang="en-US" sz="1200" u="none" cap="none" strike="noStrike">
                <a:solidFill>
                  <a:schemeClr val="dk1"/>
                </a:solidFill>
                <a:latin typeface="Montserrat"/>
                <a:ea typeface="Montserrat"/>
                <a:cs typeface="Montserrat"/>
                <a:sym typeface="Montserrat"/>
              </a:rPr>
              <a:t>Reinforced Critical Minerals Strategy</a:t>
            </a:r>
            <a:br>
              <a:rPr b="1" i="0" lang="en-US" sz="1200" u="none" cap="none" strike="noStrike">
                <a:solidFill>
                  <a:schemeClr val="dk1"/>
                </a:solidFill>
                <a:latin typeface="Calibri"/>
                <a:ea typeface="Calibri"/>
                <a:cs typeface="Calibri"/>
                <a:sym typeface="Calibri"/>
              </a:rPr>
            </a:br>
            <a:endParaRPr b="1" i="0" sz="1200" u="none" cap="none" strike="noStrike">
              <a:solidFill>
                <a:schemeClr val="dk1"/>
              </a:solidFill>
              <a:latin typeface="Calibri"/>
              <a:ea typeface="Calibri"/>
              <a:cs typeface="Calibri"/>
              <a:sym typeface="Calibri"/>
            </a:endParaRPr>
          </a:p>
          <a:p>
            <a:pPr indent="0" lvl="0" marL="0" marR="0" rtl="0" algn="l">
              <a:lnSpc>
                <a:spcPct val="150000"/>
              </a:lnSpc>
              <a:spcBef>
                <a:spcPts val="0"/>
              </a:spcBef>
              <a:spcAft>
                <a:spcPts val="0"/>
              </a:spcAft>
              <a:buClr>
                <a:schemeClr val="dk1"/>
              </a:buClr>
              <a:buSzPts val="1200"/>
              <a:buFont typeface="Montserrat"/>
              <a:buNone/>
            </a:pPr>
            <a:r>
              <a:rPr b="1" i="0" lang="en-US" sz="1200" u="none" cap="none" strike="noStrike">
                <a:solidFill>
                  <a:schemeClr val="dk1"/>
                </a:solidFill>
                <a:latin typeface="Montserrat"/>
                <a:ea typeface="Montserrat"/>
                <a:cs typeface="Montserrat"/>
                <a:sym typeface="Montserrat"/>
              </a:rPr>
              <a:t>Provincial and federal support via:</a:t>
            </a:r>
            <a:endParaRPr b="1" i="0" sz="1200" u="none" cap="none" strike="noStrike">
              <a:solidFill>
                <a:schemeClr val="dk1"/>
              </a:solidFill>
              <a:latin typeface="Montserrat"/>
              <a:ea typeface="Montserrat"/>
              <a:cs typeface="Montserrat"/>
              <a:sym typeface="Montserrat"/>
            </a:endParaRPr>
          </a:p>
          <a:p>
            <a:pPr indent="-149225" lvl="0" marL="171450" marR="0" rtl="0" algn="l">
              <a:lnSpc>
                <a:spcPct val="150000"/>
              </a:lnSpc>
              <a:spcBef>
                <a:spcPts val="0"/>
              </a:spcBef>
              <a:spcAft>
                <a:spcPts val="0"/>
              </a:spcAft>
              <a:buClr>
                <a:schemeClr val="dk1"/>
              </a:buClr>
              <a:buSzPts val="1200"/>
              <a:buFont typeface="Arial"/>
              <a:buChar char="•"/>
            </a:pPr>
            <a:r>
              <a:rPr b="1" i="0" lang="en-US" sz="1200" u="none" cap="none" strike="noStrike">
                <a:solidFill>
                  <a:schemeClr val="dk1"/>
                </a:solidFill>
                <a:latin typeface="Montserrat"/>
                <a:ea typeface="Montserrat"/>
                <a:cs typeface="Montserrat"/>
                <a:sym typeface="Montserrat"/>
              </a:rPr>
              <a:t>Exploration grants and incentive programs</a:t>
            </a:r>
            <a:endParaRPr b="1" i="0" sz="1200" u="none" cap="none" strike="noStrike">
              <a:solidFill>
                <a:schemeClr val="dk1"/>
              </a:solidFill>
              <a:latin typeface="Montserrat"/>
              <a:ea typeface="Montserrat"/>
              <a:cs typeface="Montserrat"/>
              <a:sym typeface="Montserrat"/>
            </a:endParaRPr>
          </a:p>
          <a:p>
            <a:pPr indent="-149225" lvl="0" marL="171450" marR="0" rtl="0" algn="l">
              <a:lnSpc>
                <a:spcPct val="150000"/>
              </a:lnSpc>
              <a:spcBef>
                <a:spcPts val="0"/>
              </a:spcBef>
              <a:spcAft>
                <a:spcPts val="0"/>
              </a:spcAft>
              <a:buClr>
                <a:schemeClr val="dk1"/>
              </a:buClr>
              <a:buSzPts val="1200"/>
              <a:buFont typeface="Arial"/>
              <a:buChar char="•"/>
            </a:pPr>
            <a:r>
              <a:rPr b="1" i="0" lang="en-US" sz="1200" u="none" cap="none" strike="noStrike">
                <a:solidFill>
                  <a:schemeClr val="dk1"/>
                </a:solidFill>
                <a:latin typeface="Montserrat"/>
                <a:ea typeface="Montserrat"/>
                <a:cs typeface="Montserrat"/>
                <a:sym typeface="Montserrat"/>
              </a:rPr>
              <a:t>Flow-through shares and tax credit enhancements</a:t>
            </a:r>
            <a:endParaRPr b="1" i="0" sz="1200" u="none" cap="none" strike="noStrike">
              <a:solidFill>
                <a:schemeClr val="dk1"/>
              </a:solidFill>
              <a:latin typeface="Montserrat"/>
              <a:ea typeface="Montserrat"/>
              <a:cs typeface="Montserrat"/>
              <a:sym typeface="Montserrat"/>
            </a:endParaRPr>
          </a:p>
          <a:p>
            <a:pPr indent="-149225" lvl="0" marL="171450" marR="0" rtl="0" algn="l">
              <a:lnSpc>
                <a:spcPct val="150000"/>
              </a:lnSpc>
              <a:spcBef>
                <a:spcPts val="0"/>
              </a:spcBef>
              <a:spcAft>
                <a:spcPts val="0"/>
              </a:spcAft>
              <a:buClr>
                <a:schemeClr val="dk1"/>
              </a:buClr>
              <a:buSzPts val="1200"/>
              <a:buFont typeface="Arial"/>
              <a:buChar char="•"/>
            </a:pPr>
            <a:r>
              <a:rPr b="1" i="0" lang="en-US" sz="1200" u="none" cap="none" strike="noStrike">
                <a:solidFill>
                  <a:schemeClr val="dk1"/>
                </a:solidFill>
                <a:latin typeface="Montserrat"/>
                <a:ea typeface="Montserrat"/>
                <a:cs typeface="Montserrat"/>
                <a:sym typeface="Montserrat"/>
              </a:rPr>
              <a:t>Infrastructure and regional development funding</a:t>
            </a:r>
            <a:endParaRPr b="1" i="0" sz="1200" u="none" cap="none" strike="noStrike">
              <a:solidFill>
                <a:schemeClr val="dk1"/>
              </a:solidFill>
              <a:latin typeface="Montserrat"/>
              <a:ea typeface="Montserrat"/>
              <a:cs typeface="Montserrat"/>
              <a:sym typeface="Montserrat"/>
            </a:endParaRPr>
          </a:p>
          <a:p>
            <a:pPr indent="-187325" lvl="0" marL="285750" marR="0" rtl="0" algn="l">
              <a:lnSpc>
                <a:spcPct val="150000"/>
              </a:lnSpc>
              <a:spcBef>
                <a:spcPts val="1200"/>
              </a:spcBef>
              <a:spcAft>
                <a:spcPts val="0"/>
              </a:spcAft>
              <a:buClr>
                <a:srgbClr val="000000"/>
              </a:buClr>
              <a:buSzPts val="1550"/>
              <a:buFont typeface="Arial"/>
              <a:buNone/>
            </a:pPr>
            <a:r>
              <a:t/>
            </a:r>
            <a:endParaRPr b="1" i="0" sz="1550" u="none" cap="none" strike="noStrike">
              <a:solidFill>
                <a:schemeClr val="dk1"/>
              </a:solidFill>
              <a:latin typeface="Calibri"/>
              <a:ea typeface="Calibri"/>
              <a:cs typeface="Calibri"/>
              <a:sym typeface="Calibri"/>
            </a:endParaRPr>
          </a:p>
          <a:p>
            <a:pPr indent="0" lvl="0" marL="0" marR="0" rtl="0" algn="l">
              <a:lnSpc>
                <a:spcPct val="150000"/>
              </a:lnSpc>
              <a:spcBef>
                <a:spcPts val="0"/>
              </a:spcBef>
              <a:spcAft>
                <a:spcPts val="0"/>
              </a:spcAft>
              <a:buClr>
                <a:srgbClr val="000000"/>
              </a:buClr>
              <a:buSzPts val="1550"/>
              <a:buFont typeface="Arial"/>
              <a:buNone/>
            </a:pPr>
            <a:r>
              <a:t/>
            </a:r>
            <a:endParaRPr b="0" i="0" sz="1550" u="none" cap="none" strike="noStrike">
              <a:solidFill>
                <a:schemeClr val="dk1"/>
              </a:solidFill>
              <a:latin typeface="Calibri"/>
              <a:ea typeface="Calibri"/>
              <a:cs typeface="Calibri"/>
              <a:sym typeface="Calibri"/>
            </a:endParaRPr>
          </a:p>
        </p:txBody>
      </p:sp>
      <p:sp>
        <p:nvSpPr>
          <p:cNvPr id="603" name="Google Shape;603;p43"/>
          <p:cNvSpPr txBox="1"/>
          <p:nvPr>
            <p:ph type="title"/>
          </p:nvPr>
        </p:nvSpPr>
        <p:spPr>
          <a:xfrm>
            <a:off x="331388" y="-267000"/>
            <a:ext cx="7996200" cy="10980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10D10D"/>
              </a:buClr>
              <a:buSzPts val="2600"/>
              <a:buFont typeface="Montserrat"/>
              <a:buNone/>
            </a:pPr>
            <a:r>
              <a:rPr lang="en-US">
                <a:solidFill>
                  <a:srgbClr val="FF0000"/>
                </a:solidFill>
              </a:rPr>
              <a:t>Why Canada?</a:t>
            </a:r>
            <a:r>
              <a:rPr lang="en-US">
                <a:solidFill>
                  <a:srgbClr val="10D10D"/>
                </a:solidFill>
              </a:rPr>
              <a:t> </a:t>
            </a:r>
            <a:r>
              <a:rPr lang="en-US">
                <a:solidFill>
                  <a:srgbClr val="949494"/>
                </a:solidFill>
              </a:rPr>
              <a:t>Why Now?</a:t>
            </a:r>
            <a:endParaRPr>
              <a:solidFill>
                <a:srgbClr val="949494"/>
              </a:solidFill>
            </a:endParaRPr>
          </a:p>
        </p:txBody>
      </p:sp>
      <p:sp>
        <p:nvSpPr>
          <p:cNvPr id="604" name="Google Shape;604;p4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Clr>
                <a:srgbClr val="000000"/>
              </a:buClr>
              <a:buSzPts val="1000"/>
              <a:buFont typeface="Arial"/>
              <a:buNone/>
            </a:pPr>
            <a:fld id="{00000000-1234-1234-1234-123412341234}" type="slidenum">
              <a:rPr lang="en-US"/>
              <a:t>‹#›</a:t>
            </a:fld>
            <a:endParaRPr/>
          </a:p>
        </p:txBody>
      </p:sp>
      <p:pic>
        <p:nvPicPr>
          <p:cNvPr id="605" name="Google Shape;605;p43"/>
          <p:cNvPicPr preferRelativeResize="0"/>
          <p:nvPr/>
        </p:nvPicPr>
        <p:blipFill rotWithShape="1">
          <a:blip r:embed="rId3">
            <a:alphaModFix/>
          </a:blip>
          <a:srcRect b="0" l="0" r="0" t="0"/>
          <a:stretch/>
        </p:blipFill>
        <p:spPr>
          <a:xfrm>
            <a:off x="5991675" y="1283397"/>
            <a:ext cx="6000751" cy="5103243"/>
          </a:xfrm>
          <a:prstGeom prst="rect">
            <a:avLst/>
          </a:prstGeom>
          <a:noFill/>
          <a:ln>
            <a:noFill/>
          </a:ln>
        </p:spPr>
      </p:pic>
      <p:sp>
        <p:nvSpPr>
          <p:cNvPr id="606" name="Google Shape;606;p43"/>
          <p:cNvSpPr/>
          <p:nvPr/>
        </p:nvSpPr>
        <p:spPr>
          <a:xfrm>
            <a:off x="6048375" y="2524125"/>
            <a:ext cx="857400" cy="267000"/>
          </a:xfrm>
          <a:prstGeom prst="ellips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607" name="Google Shape;607;p43"/>
          <p:cNvSpPr/>
          <p:nvPr/>
        </p:nvSpPr>
        <p:spPr>
          <a:xfrm>
            <a:off x="6048375" y="2981325"/>
            <a:ext cx="857400" cy="267000"/>
          </a:xfrm>
          <a:prstGeom prst="ellips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608" name="Google Shape;608;p43"/>
          <p:cNvSpPr/>
          <p:nvPr/>
        </p:nvSpPr>
        <p:spPr>
          <a:xfrm>
            <a:off x="6048375" y="3648075"/>
            <a:ext cx="857400" cy="267000"/>
          </a:xfrm>
          <a:prstGeom prst="ellips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609" name="Google Shape;609;p43"/>
          <p:cNvSpPr/>
          <p:nvPr/>
        </p:nvSpPr>
        <p:spPr>
          <a:xfrm>
            <a:off x="6048375" y="5000625"/>
            <a:ext cx="971400" cy="365100"/>
          </a:xfrm>
          <a:prstGeom prst="ellips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610" name="Google Shape;610;p43"/>
          <p:cNvSpPr/>
          <p:nvPr/>
        </p:nvSpPr>
        <p:spPr>
          <a:xfrm>
            <a:off x="6105375" y="5514975"/>
            <a:ext cx="857400" cy="267000"/>
          </a:xfrm>
          <a:prstGeom prst="ellips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611" name="Google Shape;611;p43"/>
          <p:cNvSpPr/>
          <p:nvPr/>
        </p:nvSpPr>
        <p:spPr>
          <a:xfrm>
            <a:off x="11135325" y="2524125"/>
            <a:ext cx="857400" cy="267000"/>
          </a:xfrm>
          <a:prstGeom prst="ellips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612" name="Google Shape;612;p43"/>
          <p:cNvSpPr/>
          <p:nvPr/>
        </p:nvSpPr>
        <p:spPr>
          <a:xfrm>
            <a:off x="10305750" y="3200235"/>
            <a:ext cx="1714800" cy="267000"/>
          </a:xfrm>
          <a:prstGeom prst="ellips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613" name="Google Shape;613;p43"/>
          <p:cNvSpPr/>
          <p:nvPr/>
        </p:nvSpPr>
        <p:spPr>
          <a:xfrm>
            <a:off x="11039475" y="4371975"/>
            <a:ext cx="857400" cy="267000"/>
          </a:xfrm>
          <a:prstGeom prst="ellips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614" name="Google Shape;614;p43"/>
          <p:cNvSpPr/>
          <p:nvPr/>
        </p:nvSpPr>
        <p:spPr>
          <a:xfrm>
            <a:off x="11191725" y="6000750"/>
            <a:ext cx="857400" cy="267000"/>
          </a:xfrm>
          <a:prstGeom prst="ellips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615" name="Google Shape;615;p43"/>
          <p:cNvSpPr/>
          <p:nvPr/>
        </p:nvSpPr>
        <p:spPr>
          <a:xfrm>
            <a:off x="10525125" y="3648075"/>
            <a:ext cx="1467300" cy="323700"/>
          </a:xfrm>
          <a:prstGeom prst="ellipse">
            <a:avLst/>
          </a:prstGeom>
          <a:no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616" name="Google Shape;616;p43"/>
          <p:cNvSpPr/>
          <p:nvPr/>
        </p:nvSpPr>
        <p:spPr>
          <a:xfrm>
            <a:off x="757450" y="6346200"/>
            <a:ext cx="1259100" cy="378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a:solidFill>
                  <a:srgbClr val="AEABAB"/>
                </a:solidFill>
                <a:latin typeface="Montserrat"/>
                <a:ea typeface="Montserrat"/>
                <a:cs typeface="Montserrat"/>
                <a:sym typeface="Montserrat"/>
              </a:rPr>
              <a:t>H2 2026</a:t>
            </a:r>
            <a:endParaRPr>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 name="Shape 620"/>
        <p:cNvGrpSpPr/>
        <p:nvPr/>
      </p:nvGrpSpPr>
      <p:grpSpPr>
        <a:xfrm>
          <a:off x="0" y="0"/>
          <a:ext cx="0" cy="0"/>
          <a:chOff x="0" y="0"/>
          <a:chExt cx="0" cy="0"/>
        </a:xfrm>
      </p:grpSpPr>
      <p:sp>
        <p:nvSpPr>
          <p:cNvPr id="621" name="Google Shape;621;p44"/>
          <p:cNvSpPr/>
          <p:nvPr/>
        </p:nvSpPr>
        <p:spPr>
          <a:xfrm>
            <a:off x="2560886" y="6356349"/>
            <a:ext cx="6162600" cy="3651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200" u="none">
                <a:solidFill>
                  <a:srgbClr val="AEABAB"/>
                </a:solidFill>
                <a:latin typeface="Montserrat"/>
                <a:ea typeface="Montserrat"/>
                <a:cs typeface="Montserrat"/>
                <a:sym typeface="Montserrat"/>
              </a:rPr>
              <a:t>NEWAGEMETALS.COM   •   TSX.V: NAM   •   OTCQB: NMTLF   •   FSE: P7J2</a:t>
            </a:r>
            <a:endParaRPr/>
          </a:p>
        </p:txBody>
      </p:sp>
      <p:sp>
        <p:nvSpPr>
          <p:cNvPr id="622" name="Google Shape;622;p44"/>
          <p:cNvSpPr/>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1400">
                <a:solidFill>
                  <a:srgbClr val="AEABAB"/>
                </a:solidFill>
                <a:latin typeface="Montserrat"/>
                <a:ea typeface="Montserrat"/>
                <a:cs typeface="Montserrat"/>
                <a:sym typeface="Montserrat"/>
              </a:rPr>
              <a:t>H1 2026</a:t>
            </a:r>
            <a:endParaRPr/>
          </a:p>
        </p:txBody>
      </p:sp>
      <p:sp>
        <p:nvSpPr>
          <p:cNvPr id="623" name="Google Shape;623;p4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400">
                <a:solidFill>
                  <a:srgbClr val="AEABAB"/>
                </a:solidFill>
                <a:latin typeface="Montserrat"/>
                <a:ea typeface="Montserrat"/>
                <a:cs typeface="Montserrat"/>
                <a:sym typeface="Montserrat"/>
              </a:rPr>
              <a:t>‹#›</a:t>
            </a:fld>
            <a:endParaRPr sz="1400">
              <a:solidFill>
                <a:srgbClr val="AEABAB"/>
              </a:solidFill>
              <a:latin typeface="Montserrat"/>
              <a:ea typeface="Montserrat"/>
              <a:cs typeface="Montserrat"/>
              <a:sym typeface="Montserrat"/>
            </a:endParaRPr>
          </a:p>
        </p:txBody>
      </p:sp>
      <p:sp>
        <p:nvSpPr>
          <p:cNvPr id="624" name="Google Shape;624;p44"/>
          <p:cNvSpPr/>
          <p:nvPr/>
        </p:nvSpPr>
        <p:spPr>
          <a:xfrm>
            <a:off x="757450" y="6346200"/>
            <a:ext cx="1259100" cy="378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a:solidFill>
                  <a:srgbClr val="AEABAB"/>
                </a:solidFill>
                <a:latin typeface="Montserrat"/>
                <a:ea typeface="Montserrat"/>
                <a:cs typeface="Montserrat"/>
                <a:sym typeface="Montserrat"/>
              </a:rPr>
              <a:t>H2 2026</a:t>
            </a:r>
            <a:endParaRPr>
              <a:latin typeface="Calibri"/>
              <a:ea typeface="Calibri"/>
              <a:cs typeface="Calibri"/>
              <a:sym typeface="Calibri"/>
            </a:endParaRPr>
          </a:p>
        </p:txBody>
      </p:sp>
      <p:pic>
        <p:nvPicPr>
          <p:cNvPr descr="A black and white logo&#10;&#10;AI-generated content may be incorrect." id="625" name="Google Shape;625;p44" title="nam-logo-3d-shadow.png"/>
          <p:cNvPicPr preferRelativeResize="0"/>
          <p:nvPr/>
        </p:nvPicPr>
        <p:blipFill rotWithShape="1">
          <a:blip r:embed="rId3">
            <a:alphaModFix/>
          </a:blip>
          <a:srcRect b="0" l="0" r="0" t="0"/>
          <a:stretch/>
        </p:blipFill>
        <p:spPr>
          <a:xfrm>
            <a:off x="0" y="231098"/>
            <a:ext cx="2560876" cy="668502"/>
          </a:xfrm>
          <a:prstGeom prst="rect">
            <a:avLst/>
          </a:prstGeom>
          <a:noFill/>
          <a:ln>
            <a:noFill/>
          </a:ln>
        </p:spPr>
      </p:pic>
      <p:sp>
        <p:nvSpPr>
          <p:cNvPr id="626" name="Google Shape;626;p44"/>
          <p:cNvSpPr txBox="1"/>
          <p:nvPr>
            <p:ph idx="4294967295" type="title"/>
          </p:nvPr>
        </p:nvSpPr>
        <p:spPr>
          <a:xfrm>
            <a:off x="2560873" y="130275"/>
            <a:ext cx="5198100" cy="8931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2600"/>
              <a:buFont typeface="Montserrat"/>
              <a:buNone/>
            </a:pPr>
            <a:r>
              <a:rPr b="1" lang="en-US" sz="2400">
                <a:latin typeface="Montserrat"/>
                <a:ea typeface="Montserrat"/>
                <a:cs typeface="Montserrat"/>
                <a:sym typeface="Montserrat"/>
              </a:rPr>
              <a:t>Project Summary </a:t>
            </a:r>
            <a:endParaRPr sz="2400"/>
          </a:p>
        </p:txBody>
      </p:sp>
      <p:sp>
        <p:nvSpPr>
          <p:cNvPr id="627" name="Google Shape;627;p44"/>
          <p:cNvSpPr txBox="1"/>
          <p:nvPr/>
        </p:nvSpPr>
        <p:spPr>
          <a:xfrm>
            <a:off x="0" y="1023374"/>
            <a:ext cx="6438600" cy="517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93939"/>
              </a:buClr>
              <a:buSzPts val="2400"/>
              <a:buFont typeface="Montserrat"/>
              <a:buNone/>
            </a:pPr>
            <a:r>
              <a:rPr b="1" i="0" lang="en-US" sz="1800" u="none" cap="none" strike="noStrike">
                <a:solidFill>
                  <a:srgbClr val="393939"/>
                </a:solidFill>
                <a:latin typeface="Montserrat"/>
                <a:ea typeface="Montserrat"/>
                <a:cs typeface="Montserrat"/>
                <a:sym typeface="Montserrat"/>
              </a:rPr>
              <a:t>Strategic Shareholder</a:t>
            </a:r>
            <a:r>
              <a:rPr b="1" i="0" lang="en-US" sz="1800" u="none" cap="none" strike="noStrike">
                <a:solidFill>
                  <a:srgbClr val="4D4D4D"/>
                </a:solidFill>
                <a:latin typeface="Montserrat"/>
                <a:ea typeface="Montserrat"/>
                <a:cs typeface="Montserrat"/>
                <a:sym typeface="Montserrat"/>
              </a:rPr>
              <a:t>​</a:t>
            </a:r>
            <a:endParaRPr sz="1200">
              <a:solidFill>
                <a:schemeClr val="dk1"/>
              </a:solidFill>
              <a:latin typeface="Montserrat"/>
              <a:ea typeface="Montserrat"/>
              <a:cs typeface="Montserrat"/>
              <a:sym typeface="Montserrat"/>
            </a:endParaRPr>
          </a:p>
          <a:p>
            <a:pPr indent="-260350" lvl="0" marL="298450" marR="0" rtl="0" algn="l">
              <a:lnSpc>
                <a:spcPct val="100000"/>
              </a:lnSpc>
              <a:spcBef>
                <a:spcPts val="0"/>
              </a:spcBef>
              <a:spcAft>
                <a:spcPts val="0"/>
              </a:spcAft>
              <a:buClr>
                <a:srgbClr val="000000"/>
              </a:buClr>
              <a:buSzPts val="1200"/>
              <a:buFont typeface="Arial"/>
              <a:buChar char="•"/>
            </a:pPr>
            <a:r>
              <a:rPr b="1" i="0" lang="en-US" u="none" cap="none" strike="noStrike">
                <a:solidFill>
                  <a:srgbClr val="10D10D"/>
                </a:solidFill>
                <a:latin typeface="Montserrat"/>
                <a:ea typeface="Montserrat"/>
                <a:cs typeface="Montserrat"/>
                <a:sym typeface="Montserrat"/>
              </a:rPr>
              <a:t>Eric Sprott</a:t>
            </a:r>
            <a:r>
              <a:rPr b="0" i="0" lang="en-US" u="none" cap="none" strike="noStrike">
                <a:solidFill>
                  <a:srgbClr val="393939"/>
                </a:solidFill>
                <a:latin typeface="Montserrat"/>
                <a:ea typeface="Montserrat"/>
                <a:cs typeface="Montserrat"/>
                <a:sym typeface="Montserrat"/>
              </a:rPr>
              <a:t> one of the </a:t>
            </a:r>
            <a:r>
              <a:rPr b="1" i="0" lang="en-US" u="none" cap="none" strike="noStrike">
                <a:solidFill>
                  <a:srgbClr val="393939"/>
                </a:solidFill>
                <a:latin typeface="Montserrat"/>
                <a:ea typeface="Montserrat"/>
                <a:cs typeface="Montserrat"/>
                <a:sym typeface="Montserrat"/>
              </a:rPr>
              <a:t>world’s best known mining financiers </a:t>
            </a:r>
            <a:r>
              <a:rPr b="0" i="0" lang="en-US" u="none" cap="none" strike="noStrike">
                <a:solidFill>
                  <a:srgbClr val="393939"/>
                </a:solidFill>
                <a:latin typeface="Montserrat"/>
                <a:ea typeface="Montserrat"/>
                <a:cs typeface="Montserrat"/>
                <a:sym typeface="Montserrat"/>
              </a:rPr>
              <a:t>and owns </a:t>
            </a:r>
            <a:r>
              <a:rPr b="1" lang="en-US">
                <a:solidFill>
                  <a:srgbClr val="393939"/>
                </a:solidFill>
                <a:latin typeface="Montserrat"/>
                <a:ea typeface="Montserrat"/>
                <a:cs typeface="Montserrat"/>
                <a:sym typeface="Montserrat"/>
              </a:rPr>
              <a:t>+</a:t>
            </a:r>
            <a:r>
              <a:rPr b="1" i="0" lang="en-US" u="none" cap="none" strike="noStrike">
                <a:solidFill>
                  <a:srgbClr val="393939"/>
                </a:solidFill>
                <a:latin typeface="Montserrat"/>
                <a:ea typeface="Montserrat"/>
                <a:cs typeface="Montserrat"/>
                <a:sym typeface="Montserrat"/>
              </a:rPr>
              <a:t>3</a:t>
            </a:r>
            <a:r>
              <a:rPr b="1" lang="en-US">
                <a:solidFill>
                  <a:srgbClr val="393939"/>
                </a:solidFill>
                <a:latin typeface="Montserrat"/>
                <a:ea typeface="Montserrat"/>
                <a:cs typeface="Montserrat"/>
                <a:sym typeface="Montserrat"/>
              </a:rPr>
              <a:t>0</a:t>
            </a:r>
            <a:r>
              <a:rPr b="1" i="0" lang="en-US" u="none" cap="none" strike="noStrike">
                <a:solidFill>
                  <a:srgbClr val="393939"/>
                </a:solidFill>
                <a:latin typeface="Montserrat"/>
                <a:ea typeface="Montserrat"/>
                <a:cs typeface="Montserrat"/>
                <a:sym typeface="Montserrat"/>
              </a:rPr>
              <a:t>%</a:t>
            </a:r>
            <a:r>
              <a:rPr b="0" i="0" lang="en-US" u="none" cap="none" strike="noStrike">
                <a:solidFill>
                  <a:srgbClr val="4D4D4D"/>
                </a:solidFill>
                <a:latin typeface="Montserrat"/>
                <a:ea typeface="Montserrat"/>
                <a:cs typeface="Montserrat"/>
                <a:sym typeface="Montserrat"/>
              </a:rPr>
              <a:t>​</a:t>
            </a:r>
            <a:endParaRPr>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chemeClr val="dk1"/>
              </a:buClr>
              <a:buSzPts val="1800"/>
              <a:buFont typeface="Calibri"/>
              <a:buNone/>
            </a:pPr>
            <a:r>
              <a:t/>
            </a:r>
            <a:endParaRPr b="0" i="0" sz="700" u="none" cap="none" strike="noStrike">
              <a:solidFill>
                <a:srgbClr val="4D4D4D"/>
              </a:solidFill>
              <a:latin typeface="Montserrat"/>
              <a:ea typeface="Montserrat"/>
              <a:cs typeface="Montserrat"/>
              <a:sym typeface="Montserrat"/>
            </a:endParaRPr>
          </a:p>
          <a:p>
            <a:pPr indent="0" lvl="0" marL="0" marR="0" rtl="0" algn="l">
              <a:lnSpc>
                <a:spcPct val="100000"/>
              </a:lnSpc>
              <a:spcBef>
                <a:spcPts val="0"/>
              </a:spcBef>
              <a:spcAft>
                <a:spcPts val="0"/>
              </a:spcAft>
              <a:buClr>
                <a:srgbClr val="393939"/>
              </a:buClr>
              <a:buSzPts val="2400"/>
              <a:buFont typeface="Montserrat"/>
              <a:buNone/>
            </a:pPr>
            <a:r>
              <a:rPr b="1" i="0" lang="en-US" sz="1800" u="none" cap="none" strike="noStrike">
                <a:solidFill>
                  <a:srgbClr val="393939"/>
                </a:solidFill>
                <a:latin typeface="Montserrat"/>
                <a:ea typeface="Montserrat"/>
                <a:cs typeface="Montserrat"/>
                <a:sym typeface="Montserrat"/>
              </a:rPr>
              <a:t>Core Asset Divisions</a:t>
            </a:r>
            <a:r>
              <a:rPr b="0" i="0" lang="en-US" sz="2400" u="none" cap="none" strike="noStrike">
                <a:solidFill>
                  <a:srgbClr val="4D4D4D"/>
                </a:solidFill>
                <a:latin typeface="Montserrat"/>
                <a:ea typeface="Montserrat"/>
                <a:cs typeface="Montserrat"/>
                <a:sym typeface="Montserrat"/>
              </a:rPr>
              <a:t>​</a:t>
            </a:r>
            <a:endParaRPr sz="1800">
              <a:solidFill>
                <a:schemeClr val="dk1"/>
              </a:solidFill>
              <a:latin typeface="Montserrat"/>
              <a:ea typeface="Montserrat"/>
              <a:cs typeface="Montserrat"/>
              <a:sym typeface="Montserrat"/>
            </a:endParaRPr>
          </a:p>
          <a:p>
            <a:pPr indent="-273050" lvl="0" marL="285750" marR="0" rtl="0" algn="l">
              <a:lnSpc>
                <a:spcPct val="100000"/>
              </a:lnSpc>
              <a:spcBef>
                <a:spcPts val="0"/>
              </a:spcBef>
              <a:spcAft>
                <a:spcPts val="0"/>
              </a:spcAft>
              <a:buClr>
                <a:srgbClr val="000000"/>
              </a:buClr>
              <a:buSzPts val="1200"/>
              <a:buFont typeface="Arial"/>
              <a:buChar char="•"/>
            </a:pPr>
            <a:r>
              <a:rPr b="1" i="0" lang="en-US" sz="1200" u="none" cap="none" strike="noStrike">
                <a:solidFill>
                  <a:srgbClr val="393939"/>
                </a:solidFill>
                <a:latin typeface="Montserrat"/>
                <a:ea typeface="Montserrat"/>
                <a:cs typeface="Montserrat"/>
                <a:sym typeface="Montserrat"/>
              </a:rPr>
              <a:t>Flagship PGM – River Valley (Ontario)</a:t>
            </a:r>
            <a:r>
              <a:rPr b="0" i="0" lang="en-US" sz="1200" u="none" cap="none" strike="noStrike">
                <a:solidFill>
                  <a:srgbClr val="4D4D4D"/>
                </a:solidFill>
                <a:latin typeface="Montserrat"/>
                <a:ea typeface="Montserrat"/>
                <a:cs typeface="Montserrat"/>
                <a:sym typeface="Montserrat"/>
              </a:rPr>
              <a:t>​</a:t>
            </a:r>
            <a:endParaRPr sz="1800">
              <a:solidFill>
                <a:schemeClr val="dk1"/>
              </a:solidFill>
              <a:latin typeface="Montserrat"/>
              <a:ea typeface="Montserrat"/>
              <a:cs typeface="Montserrat"/>
              <a:sym typeface="Montserrat"/>
            </a:endParaRPr>
          </a:p>
          <a:p>
            <a:pPr indent="-304800" lvl="1" marL="914400" marR="0" rtl="0" algn="l">
              <a:lnSpc>
                <a:spcPct val="100000"/>
              </a:lnSpc>
              <a:spcBef>
                <a:spcPts val="0"/>
              </a:spcBef>
              <a:spcAft>
                <a:spcPts val="0"/>
              </a:spcAft>
              <a:buClr>
                <a:srgbClr val="000000"/>
              </a:buClr>
              <a:buSzPts val="1200"/>
              <a:buFont typeface="Arial"/>
              <a:buChar char="•"/>
            </a:pPr>
            <a:r>
              <a:rPr b="0" i="0" lang="en-US" sz="1200" u="none" cap="none" strike="noStrike">
                <a:solidFill>
                  <a:srgbClr val="393939"/>
                </a:solidFill>
                <a:latin typeface="Montserrat"/>
                <a:ea typeface="Montserrat"/>
                <a:cs typeface="Montserrat"/>
                <a:sym typeface="Montserrat"/>
              </a:rPr>
              <a:t>100% owned, multi-million-ounce Pd–Pt–Rh–Cu–Au district</a:t>
            </a:r>
            <a:r>
              <a:rPr b="0" i="0" lang="en-US" sz="1200" u="none" cap="none" strike="noStrike">
                <a:solidFill>
                  <a:srgbClr val="4D4D4D"/>
                </a:solidFill>
                <a:latin typeface="Montserrat"/>
                <a:ea typeface="Montserrat"/>
                <a:cs typeface="Montserrat"/>
                <a:sym typeface="Montserrat"/>
              </a:rPr>
              <a:t>​</a:t>
            </a:r>
            <a:endParaRPr b="0" i="0" sz="1800" u="none" cap="none" strike="noStrike">
              <a:solidFill>
                <a:schemeClr val="dk1"/>
              </a:solidFill>
              <a:latin typeface="Montserrat"/>
              <a:ea typeface="Montserrat"/>
              <a:cs typeface="Montserrat"/>
              <a:sym typeface="Montserrat"/>
            </a:endParaRPr>
          </a:p>
          <a:p>
            <a:pPr indent="-304800" lvl="1" marL="914400" marR="0" rtl="0" algn="l">
              <a:lnSpc>
                <a:spcPct val="100000"/>
              </a:lnSpc>
              <a:spcBef>
                <a:spcPts val="0"/>
              </a:spcBef>
              <a:spcAft>
                <a:spcPts val="0"/>
              </a:spcAft>
              <a:buClr>
                <a:srgbClr val="10D10D"/>
              </a:buClr>
              <a:buSzPts val="1200"/>
              <a:buFont typeface="Arial"/>
              <a:buChar char="•"/>
            </a:pPr>
            <a:r>
              <a:rPr b="0" i="0" lang="en-US" sz="1200" u="none" cap="none" strike="noStrike">
                <a:solidFill>
                  <a:srgbClr val="10D10D"/>
                </a:solidFill>
                <a:latin typeface="Montserrat"/>
                <a:ea typeface="Montserrat"/>
                <a:cs typeface="Montserrat"/>
                <a:sym typeface="Montserrat"/>
              </a:rPr>
              <a:t>~60 road miles from Sudbury, North America’s largest metallurgical complex​</a:t>
            </a:r>
            <a:endParaRPr b="0" i="0" sz="1800" u="none" cap="none" strike="noStrike">
              <a:solidFill>
                <a:srgbClr val="10D10D"/>
              </a:solidFill>
              <a:latin typeface="Montserrat"/>
              <a:ea typeface="Montserrat"/>
              <a:cs typeface="Montserrat"/>
              <a:sym typeface="Montserrat"/>
            </a:endParaRPr>
          </a:p>
          <a:p>
            <a:pPr indent="-304800" lvl="1" marL="914400" marR="0" rtl="0" algn="l">
              <a:lnSpc>
                <a:spcPct val="112500"/>
              </a:lnSpc>
              <a:spcBef>
                <a:spcPts val="0"/>
              </a:spcBef>
              <a:spcAft>
                <a:spcPts val="0"/>
              </a:spcAft>
              <a:buClr>
                <a:srgbClr val="000000"/>
              </a:buClr>
              <a:buSzPts val="1200"/>
              <a:buChar char="•"/>
            </a:pPr>
            <a:r>
              <a:rPr b="1" i="0" lang="en-US" sz="1200" u="none" cap="none" strike="noStrike">
                <a:solidFill>
                  <a:srgbClr val="393939"/>
                </a:solidFill>
                <a:latin typeface="Montserrat"/>
                <a:ea typeface="Montserrat"/>
                <a:cs typeface="Montserrat"/>
                <a:sym typeface="Montserrat"/>
              </a:rPr>
              <a:t>2026 Program includes 3D IP Geophysical survey to generate high-priority drill targets</a:t>
            </a:r>
            <a:endParaRPr b="1"/>
          </a:p>
          <a:p>
            <a:pPr indent="-304800" lvl="1" marL="914400" marR="0" rtl="0" algn="l">
              <a:lnSpc>
                <a:spcPct val="112500"/>
              </a:lnSpc>
              <a:spcBef>
                <a:spcPts val="0"/>
              </a:spcBef>
              <a:spcAft>
                <a:spcPts val="0"/>
              </a:spcAft>
              <a:buClr>
                <a:srgbClr val="000000"/>
              </a:buClr>
              <a:buSzPts val="1200"/>
              <a:buFont typeface="Arial"/>
              <a:buChar char="•"/>
            </a:pPr>
            <a:r>
              <a:rPr b="0" i="0" lang="en-US" sz="1200" u="none" cap="none" strike="noStrike">
                <a:solidFill>
                  <a:srgbClr val="10D10D"/>
                </a:solidFill>
                <a:latin typeface="Montserrat"/>
                <a:ea typeface="Montserrat"/>
                <a:cs typeface="Montserrat"/>
                <a:sym typeface="Montserrat"/>
              </a:rPr>
              <a:t>PLATSOL studies to increase metallurgical recoveries</a:t>
            </a:r>
            <a:endParaRPr b="0" i="0" sz="1200" u="none" cap="none" strike="noStrike">
              <a:solidFill>
                <a:srgbClr val="10D10D"/>
              </a:solidFill>
              <a:latin typeface="Montserrat"/>
              <a:ea typeface="Montserrat"/>
              <a:cs typeface="Montserrat"/>
              <a:sym typeface="Montserrat"/>
            </a:endParaRPr>
          </a:p>
          <a:p>
            <a:pPr indent="-304800" lvl="1" marL="914400" marR="0" rtl="0" algn="l">
              <a:lnSpc>
                <a:spcPct val="112500"/>
              </a:lnSpc>
              <a:spcBef>
                <a:spcPts val="0"/>
              </a:spcBef>
              <a:spcAft>
                <a:spcPts val="0"/>
              </a:spcAft>
              <a:buClr>
                <a:srgbClr val="000000"/>
              </a:buClr>
              <a:buSzPts val="1200"/>
              <a:buFont typeface="Arial"/>
              <a:buChar char="•"/>
            </a:pPr>
            <a:r>
              <a:rPr lang="en-US" sz="1200">
                <a:solidFill>
                  <a:schemeClr val="dk1"/>
                </a:solidFill>
                <a:latin typeface="Montserrat"/>
                <a:ea typeface="Montserrat"/>
                <a:cs typeface="Montserrat"/>
                <a:sym typeface="Montserrat"/>
              </a:rPr>
              <a:t>Pathway to feasibility study</a:t>
            </a:r>
            <a:br>
              <a:rPr b="0" i="0" lang="en-US" sz="1200" u="none" cap="none" strike="noStrike">
                <a:solidFill>
                  <a:srgbClr val="10D10D"/>
                </a:solidFill>
                <a:latin typeface="Montserrat"/>
                <a:ea typeface="Montserrat"/>
                <a:cs typeface="Montserrat"/>
                <a:sym typeface="Montserrat"/>
              </a:rPr>
            </a:br>
            <a:endParaRPr sz="1200">
              <a:solidFill>
                <a:srgbClr val="393939"/>
              </a:solidFill>
              <a:latin typeface="Montserrat"/>
              <a:ea typeface="Montserrat"/>
              <a:cs typeface="Montserrat"/>
              <a:sym typeface="Montserrat"/>
            </a:endParaRPr>
          </a:p>
          <a:p>
            <a:pPr indent="-304800" lvl="0" marL="457200" rtl="0" algn="l">
              <a:lnSpc>
                <a:spcPct val="120000"/>
              </a:lnSpc>
              <a:spcBef>
                <a:spcPts val="0"/>
              </a:spcBef>
              <a:spcAft>
                <a:spcPts val="0"/>
              </a:spcAft>
              <a:buSzPts val="1200"/>
              <a:buChar char="•"/>
            </a:pPr>
            <a:r>
              <a:rPr b="1" lang="en-US" sz="1200">
                <a:solidFill>
                  <a:srgbClr val="393939"/>
                </a:solidFill>
                <a:latin typeface="Montserrat"/>
                <a:ea typeface="Montserrat"/>
                <a:cs typeface="Montserrat"/>
                <a:sym typeface="Montserrat"/>
              </a:rPr>
              <a:t>Northern Shield PGM–Ni–Cu – Ring of Fire, Ontario </a:t>
            </a:r>
            <a:endParaRPr sz="2800">
              <a:solidFill>
                <a:schemeClr val="dk1"/>
              </a:solidFill>
              <a:latin typeface="Montserrat"/>
              <a:ea typeface="Montserrat"/>
              <a:cs typeface="Montserrat"/>
              <a:sym typeface="Montserrat"/>
            </a:endParaRPr>
          </a:p>
          <a:p>
            <a:pPr indent="-304800" lvl="1" marL="914400" rtl="0" algn="l">
              <a:lnSpc>
                <a:spcPct val="120000"/>
              </a:lnSpc>
              <a:spcBef>
                <a:spcPts val="0"/>
              </a:spcBef>
              <a:spcAft>
                <a:spcPts val="0"/>
              </a:spcAft>
              <a:buSzPts val="1200"/>
              <a:buChar char="•"/>
            </a:pPr>
            <a:r>
              <a:rPr lang="en-US" sz="1200">
                <a:solidFill>
                  <a:srgbClr val="393939"/>
                </a:solidFill>
                <a:latin typeface="Montserrat"/>
                <a:ea typeface="Montserrat"/>
                <a:cs typeface="Montserrat"/>
                <a:sym typeface="Montserrat"/>
              </a:rPr>
              <a:t>Northern Shield now totals ~34,000 hectares (84,000 acres) following southern extension and northern extension. </a:t>
            </a:r>
            <a:endParaRPr sz="1200">
              <a:solidFill>
                <a:srgbClr val="393939"/>
              </a:solidFill>
              <a:latin typeface="Montserrat"/>
              <a:ea typeface="Montserrat"/>
              <a:cs typeface="Montserrat"/>
              <a:sym typeface="Montserrat"/>
            </a:endParaRPr>
          </a:p>
          <a:p>
            <a:pPr indent="-304800" lvl="1" marL="914400" rtl="0" algn="l">
              <a:lnSpc>
                <a:spcPct val="120000"/>
              </a:lnSpc>
              <a:spcBef>
                <a:spcPts val="0"/>
              </a:spcBef>
              <a:spcAft>
                <a:spcPts val="0"/>
              </a:spcAft>
              <a:buClr>
                <a:srgbClr val="10D10D"/>
              </a:buClr>
              <a:buSzPts val="1200"/>
              <a:buChar char="•"/>
            </a:pPr>
            <a:r>
              <a:rPr lang="en-US" sz="1200">
                <a:solidFill>
                  <a:srgbClr val="10D10D"/>
                </a:solidFill>
                <a:latin typeface="Montserrat"/>
                <a:ea typeface="Montserrat"/>
                <a:cs typeface="Montserrat"/>
                <a:sym typeface="Montserrat"/>
              </a:rPr>
              <a:t>Government begins construction of an all-season access road in September 2026</a:t>
            </a:r>
            <a:endParaRPr sz="1200">
              <a:solidFill>
                <a:srgbClr val="10D10D"/>
              </a:solidFill>
              <a:latin typeface="Montserrat"/>
              <a:ea typeface="Montserrat"/>
              <a:cs typeface="Montserrat"/>
              <a:sym typeface="Montserrat"/>
            </a:endParaRPr>
          </a:p>
          <a:p>
            <a:pPr indent="0" lvl="0" marL="914400" rtl="0" algn="l">
              <a:lnSpc>
                <a:spcPct val="120000"/>
              </a:lnSpc>
              <a:spcBef>
                <a:spcPts val="0"/>
              </a:spcBef>
              <a:spcAft>
                <a:spcPts val="0"/>
              </a:spcAft>
              <a:buNone/>
            </a:pPr>
            <a:r>
              <a:t/>
            </a:r>
            <a:endParaRPr sz="1200">
              <a:solidFill>
                <a:srgbClr val="10D10D"/>
              </a:solidFill>
              <a:latin typeface="Montserrat"/>
              <a:ea typeface="Montserrat"/>
              <a:cs typeface="Montserrat"/>
              <a:sym typeface="Montserrat"/>
            </a:endParaRPr>
          </a:p>
          <a:p>
            <a:pPr indent="-304800" lvl="0" marL="457200" rtl="0" algn="l">
              <a:spcBef>
                <a:spcPts val="0"/>
              </a:spcBef>
              <a:spcAft>
                <a:spcPts val="0"/>
              </a:spcAft>
              <a:buSzPts val="1200"/>
              <a:buChar char="•"/>
            </a:pPr>
            <a:r>
              <a:rPr b="1" lang="en-US" sz="1200">
                <a:solidFill>
                  <a:srgbClr val="393939"/>
                </a:solidFill>
                <a:latin typeface="Montserrat"/>
                <a:ea typeface="Montserrat"/>
                <a:cs typeface="Montserrat"/>
                <a:sym typeface="Montserrat"/>
              </a:rPr>
              <a:t>Genesis Cu–Ni–PGM (Alaska)</a:t>
            </a:r>
            <a:r>
              <a:rPr lang="en-US" sz="1200">
                <a:solidFill>
                  <a:schemeClr val="dk1"/>
                </a:solidFill>
                <a:latin typeface="Montserrat"/>
                <a:ea typeface="Montserrat"/>
                <a:cs typeface="Montserrat"/>
                <a:sym typeface="Montserrat"/>
              </a:rPr>
              <a:t>​</a:t>
            </a:r>
            <a:endParaRPr sz="1800">
              <a:solidFill>
                <a:schemeClr val="dk1"/>
              </a:solidFill>
              <a:latin typeface="Montserrat"/>
              <a:ea typeface="Montserrat"/>
              <a:cs typeface="Montserrat"/>
              <a:sym typeface="Montserrat"/>
            </a:endParaRPr>
          </a:p>
          <a:p>
            <a:pPr indent="-304800" lvl="1" marL="914400" rtl="0" algn="l">
              <a:spcBef>
                <a:spcPts val="0"/>
              </a:spcBef>
              <a:spcAft>
                <a:spcPts val="0"/>
              </a:spcAft>
              <a:buSzPts val="1200"/>
              <a:buChar char="•"/>
            </a:pPr>
            <a:r>
              <a:rPr lang="en-US" sz="1200">
                <a:solidFill>
                  <a:srgbClr val="393939"/>
                </a:solidFill>
                <a:latin typeface="Montserrat"/>
                <a:ea typeface="Montserrat"/>
                <a:cs typeface="Montserrat"/>
                <a:sym typeface="Montserrat"/>
              </a:rPr>
              <a:t>100% owned, road-accessible, drill-ready</a:t>
            </a:r>
            <a:r>
              <a:rPr lang="en-US" sz="1200">
                <a:solidFill>
                  <a:schemeClr val="dk1"/>
                </a:solidFill>
                <a:latin typeface="Montserrat"/>
                <a:ea typeface="Montserrat"/>
                <a:cs typeface="Montserrat"/>
                <a:sym typeface="Montserrat"/>
              </a:rPr>
              <a:t>​</a:t>
            </a:r>
            <a:endParaRPr sz="1800">
              <a:solidFill>
                <a:schemeClr val="dk1"/>
              </a:solidFill>
              <a:latin typeface="Montserrat"/>
              <a:ea typeface="Montserrat"/>
              <a:cs typeface="Montserrat"/>
              <a:sym typeface="Montserrat"/>
            </a:endParaRPr>
          </a:p>
          <a:p>
            <a:pPr indent="-304800" lvl="1" marL="914400" rtl="0" algn="l">
              <a:lnSpc>
                <a:spcPct val="112500"/>
              </a:lnSpc>
              <a:spcBef>
                <a:spcPts val="0"/>
              </a:spcBef>
              <a:spcAft>
                <a:spcPts val="0"/>
              </a:spcAft>
              <a:buClr>
                <a:srgbClr val="10D10D"/>
              </a:buClr>
              <a:buSzPts val="1200"/>
              <a:buChar char="•"/>
            </a:pPr>
            <a:r>
              <a:rPr lang="en-US" sz="1200">
                <a:solidFill>
                  <a:srgbClr val="10D10D"/>
                </a:solidFill>
                <a:latin typeface="Montserrat"/>
                <a:ea typeface="Montserrat"/>
                <a:cs typeface="Montserrat"/>
                <a:sym typeface="Montserrat"/>
              </a:rPr>
              <a:t>August 2026 exploration program completed, results by year end​</a:t>
            </a:r>
            <a:endParaRPr sz="1200">
              <a:solidFill>
                <a:srgbClr val="10D10D"/>
              </a:solidFill>
              <a:latin typeface="Montserrat"/>
              <a:ea typeface="Montserrat"/>
              <a:cs typeface="Montserrat"/>
              <a:sym typeface="Montserrat"/>
            </a:endParaRPr>
          </a:p>
          <a:p>
            <a:pPr indent="0" lvl="0" marL="0" marR="0" rtl="0" algn="ctr">
              <a:lnSpc>
                <a:spcPct val="100000"/>
              </a:lnSpc>
              <a:spcBef>
                <a:spcPts val="0"/>
              </a:spcBef>
              <a:spcAft>
                <a:spcPts val="0"/>
              </a:spcAft>
              <a:buClr>
                <a:schemeClr val="dk1"/>
              </a:buClr>
              <a:buSzPts val="1400"/>
              <a:buFont typeface="Calibri"/>
              <a:buNone/>
            </a:pPr>
            <a:r>
              <a:t/>
            </a:r>
            <a:endParaRPr b="0" i="0" sz="1400" u="none" cap="none" strike="noStrike">
              <a:solidFill>
                <a:srgbClr val="000000"/>
              </a:solidFill>
              <a:latin typeface="Arial"/>
              <a:ea typeface="Arial"/>
              <a:cs typeface="Arial"/>
              <a:sym typeface="Arial"/>
            </a:endParaRPr>
          </a:p>
        </p:txBody>
      </p:sp>
      <p:sp>
        <p:nvSpPr>
          <p:cNvPr id="628" name="Google Shape;628;p44"/>
          <p:cNvSpPr txBox="1"/>
          <p:nvPr>
            <p:ph idx="4294967295" type="body"/>
          </p:nvPr>
        </p:nvSpPr>
        <p:spPr>
          <a:xfrm>
            <a:off x="6317100" y="-337750"/>
            <a:ext cx="5874900" cy="4468800"/>
          </a:xfrm>
          <a:prstGeom prst="rect">
            <a:avLst/>
          </a:prstGeom>
          <a:noFill/>
          <a:ln>
            <a:noFill/>
          </a:ln>
        </p:spPr>
        <p:txBody>
          <a:bodyPr anchorCtr="0" anchor="t" bIns="45700" lIns="91425" spcFirstLastPara="1" rIns="91425" wrap="square" tIns="45700">
            <a:noAutofit/>
          </a:bodyPr>
          <a:lstStyle/>
          <a:p>
            <a:pPr indent="-95250" lvl="0" marL="285750" rtl="0" algn="l">
              <a:lnSpc>
                <a:spcPct val="120000"/>
              </a:lnSpc>
              <a:spcBef>
                <a:spcPts val="0"/>
              </a:spcBef>
              <a:spcAft>
                <a:spcPts val="0"/>
              </a:spcAft>
              <a:buClr>
                <a:schemeClr val="dk1"/>
              </a:buClr>
              <a:buSzPts val="2800"/>
              <a:buNone/>
            </a:pPr>
            <a:r>
              <a:t/>
            </a:r>
            <a:endParaRPr sz="1200"/>
          </a:p>
          <a:p>
            <a:pPr indent="0" lvl="0" marL="914400" rtl="0" algn="l">
              <a:lnSpc>
                <a:spcPct val="112500"/>
              </a:lnSpc>
              <a:spcBef>
                <a:spcPts val="0"/>
              </a:spcBef>
              <a:spcAft>
                <a:spcPts val="0"/>
              </a:spcAft>
              <a:buNone/>
            </a:pPr>
            <a:r>
              <a:t/>
            </a:r>
            <a:endParaRPr sz="1400">
              <a:solidFill>
                <a:srgbClr val="000000"/>
              </a:solidFill>
              <a:latin typeface="Arial"/>
              <a:ea typeface="Arial"/>
              <a:cs typeface="Arial"/>
              <a:sym typeface="Arial"/>
            </a:endParaRPr>
          </a:p>
          <a:p>
            <a:pPr indent="-304800" lvl="0" marL="457200" rtl="0" algn="l">
              <a:lnSpc>
                <a:spcPct val="120000"/>
              </a:lnSpc>
              <a:spcBef>
                <a:spcPts val="0"/>
              </a:spcBef>
              <a:spcAft>
                <a:spcPts val="0"/>
              </a:spcAft>
              <a:buClr>
                <a:srgbClr val="000000"/>
              </a:buClr>
              <a:buSzPts val="1200"/>
              <a:buChar char="•"/>
            </a:pPr>
            <a:r>
              <a:rPr b="1" lang="en-US" sz="1200">
                <a:solidFill>
                  <a:srgbClr val="393939"/>
                </a:solidFill>
                <a:latin typeface="Montserrat"/>
                <a:ea typeface="Montserrat"/>
                <a:cs typeface="Montserrat"/>
                <a:sym typeface="Montserrat"/>
              </a:rPr>
              <a:t>Thunder Bay PGM–Ni–Cu, Ontario</a:t>
            </a:r>
            <a:endParaRPr>
              <a:latin typeface="Montserrat"/>
              <a:ea typeface="Montserrat"/>
              <a:cs typeface="Montserrat"/>
              <a:sym typeface="Montserrat"/>
            </a:endParaRPr>
          </a:p>
          <a:p>
            <a:pPr indent="-304800" lvl="1" marL="914400" rtl="0" algn="l">
              <a:lnSpc>
                <a:spcPct val="120000"/>
              </a:lnSpc>
              <a:spcBef>
                <a:spcPts val="0"/>
              </a:spcBef>
              <a:spcAft>
                <a:spcPts val="0"/>
              </a:spcAft>
              <a:buClr>
                <a:srgbClr val="000000"/>
              </a:buClr>
              <a:buSzPts val="1200"/>
              <a:buChar char="•"/>
            </a:pPr>
            <a:r>
              <a:rPr lang="en-US" sz="1200">
                <a:solidFill>
                  <a:srgbClr val="393939"/>
                </a:solidFill>
                <a:latin typeface="Montserrat"/>
                <a:ea typeface="Montserrat"/>
                <a:cs typeface="Montserrat"/>
                <a:sym typeface="Montserrat"/>
              </a:rPr>
              <a:t>Platreef/ Gravel Ridge project expanded to ~21,000 hectares (~52,000 ac) , complementing Escape East project near the Clean Air T-Bay North (1.274m-oz of Pt+Pd, 60k t of Cu &amp; 36k t of Ni</a:t>
            </a:r>
            <a:endParaRPr sz="1200">
              <a:solidFill>
                <a:srgbClr val="393939"/>
              </a:solidFill>
              <a:latin typeface="Montserrat"/>
              <a:ea typeface="Montserrat"/>
              <a:cs typeface="Montserrat"/>
              <a:sym typeface="Montserrat"/>
            </a:endParaRPr>
          </a:p>
          <a:p>
            <a:pPr indent="-304800" lvl="1" marL="914400" rtl="0" algn="l">
              <a:lnSpc>
                <a:spcPct val="120000"/>
              </a:lnSpc>
              <a:spcBef>
                <a:spcPts val="0"/>
              </a:spcBef>
              <a:spcAft>
                <a:spcPts val="0"/>
              </a:spcAft>
              <a:buClr>
                <a:srgbClr val="393939"/>
              </a:buClr>
              <a:buSzPts val="1200"/>
              <a:buChar char="•"/>
            </a:pPr>
            <a:r>
              <a:rPr lang="en-US" sz="1200">
                <a:solidFill>
                  <a:srgbClr val="393939"/>
                </a:solidFill>
                <a:latin typeface="Montserrat"/>
                <a:ea typeface="Montserrat"/>
                <a:cs typeface="Montserrat"/>
                <a:sym typeface="Montserrat"/>
              </a:rPr>
              <a:t>Well established mining district, excellent infrastructure</a:t>
            </a:r>
            <a:endParaRPr sz="1200">
              <a:solidFill>
                <a:srgbClr val="393939"/>
              </a:solidFill>
              <a:latin typeface="Montserrat"/>
              <a:ea typeface="Montserrat"/>
              <a:cs typeface="Montserrat"/>
              <a:sym typeface="Montserrat"/>
            </a:endParaRPr>
          </a:p>
          <a:p>
            <a:pPr indent="-304800" lvl="1" marL="914400" rtl="0" algn="l">
              <a:lnSpc>
                <a:spcPct val="120000"/>
              </a:lnSpc>
              <a:spcBef>
                <a:spcPts val="0"/>
              </a:spcBef>
              <a:spcAft>
                <a:spcPts val="0"/>
              </a:spcAft>
              <a:buClr>
                <a:srgbClr val="10D10D"/>
              </a:buClr>
              <a:buSzPts val="1200"/>
              <a:buFont typeface="Montserrat"/>
              <a:buChar char="•"/>
            </a:pPr>
            <a:r>
              <a:rPr lang="en-US" sz="1200">
                <a:solidFill>
                  <a:srgbClr val="10D10D"/>
                </a:solidFill>
                <a:latin typeface="Montserrat"/>
                <a:ea typeface="Montserrat"/>
                <a:cs typeface="Montserrat"/>
                <a:sym typeface="Montserrat"/>
              </a:rPr>
              <a:t>Fall program with boots on ground / geophysics</a:t>
            </a:r>
            <a:endParaRPr sz="1200">
              <a:solidFill>
                <a:srgbClr val="10D10D"/>
              </a:solidFill>
              <a:latin typeface="Montserrat"/>
              <a:ea typeface="Montserrat"/>
              <a:cs typeface="Montserrat"/>
              <a:sym typeface="Montserrat"/>
            </a:endParaRPr>
          </a:p>
          <a:p>
            <a:pPr indent="0" lvl="0" marL="914400" rtl="0" algn="l">
              <a:lnSpc>
                <a:spcPct val="120000"/>
              </a:lnSpc>
              <a:spcBef>
                <a:spcPts val="0"/>
              </a:spcBef>
              <a:spcAft>
                <a:spcPts val="0"/>
              </a:spcAft>
              <a:buNone/>
            </a:pPr>
            <a:r>
              <a:t/>
            </a:r>
            <a:endParaRPr sz="1200">
              <a:solidFill>
                <a:srgbClr val="393939"/>
              </a:solidFill>
              <a:latin typeface="Montserrat"/>
              <a:ea typeface="Montserrat"/>
              <a:cs typeface="Montserrat"/>
              <a:sym typeface="Montserrat"/>
            </a:endParaRPr>
          </a:p>
          <a:p>
            <a:pPr indent="-273050" lvl="0" marL="285750" rtl="0" algn="l">
              <a:lnSpc>
                <a:spcPct val="120000"/>
              </a:lnSpc>
              <a:spcBef>
                <a:spcPts val="0"/>
              </a:spcBef>
              <a:spcAft>
                <a:spcPts val="0"/>
              </a:spcAft>
              <a:buClr>
                <a:srgbClr val="000000"/>
              </a:buClr>
              <a:buSzPts val="1200"/>
              <a:buChar char="•"/>
            </a:pPr>
            <a:r>
              <a:rPr b="1" lang="en-US" sz="1200">
                <a:solidFill>
                  <a:srgbClr val="393939"/>
                </a:solidFill>
                <a:latin typeface="Montserrat"/>
                <a:ea typeface="Montserrat"/>
                <a:cs typeface="Montserrat"/>
                <a:sym typeface="Montserrat"/>
              </a:rPr>
              <a:t>Gold &amp; Critical metals – Bonanza Ridge Project, Kenora </a:t>
            </a:r>
            <a:endParaRPr sz="1400">
              <a:solidFill>
                <a:srgbClr val="000000"/>
              </a:solidFill>
              <a:latin typeface="Arial"/>
              <a:ea typeface="Arial"/>
              <a:cs typeface="Arial"/>
              <a:sym typeface="Arial"/>
            </a:endParaRPr>
          </a:p>
          <a:p>
            <a:pPr indent="-304800" lvl="1" marL="914400" rtl="0" algn="l">
              <a:lnSpc>
                <a:spcPct val="120000"/>
              </a:lnSpc>
              <a:spcBef>
                <a:spcPts val="0"/>
              </a:spcBef>
              <a:spcAft>
                <a:spcPts val="0"/>
              </a:spcAft>
              <a:buClr>
                <a:srgbClr val="000000"/>
              </a:buClr>
              <a:buSzPts val="1200"/>
              <a:buChar char="•"/>
            </a:pPr>
            <a:r>
              <a:rPr lang="en-US" sz="1200">
                <a:solidFill>
                  <a:srgbClr val="393939"/>
                </a:solidFill>
                <a:latin typeface="Montserrat"/>
                <a:ea typeface="Montserrat"/>
                <a:cs typeface="Montserrat"/>
                <a:sym typeface="Montserrat"/>
              </a:rPr>
              <a:t>District-scale gold project with high-grade historic workings</a:t>
            </a:r>
            <a:endParaRPr sz="1400">
              <a:solidFill>
                <a:srgbClr val="000000"/>
              </a:solidFill>
              <a:latin typeface="Arial"/>
              <a:ea typeface="Arial"/>
              <a:cs typeface="Arial"/>
              <a:sym typeface="Arial"/>
            </a:endParaRPr>
          </a:p>
          <a:p>
            <a:pPr indent="-304800" lvl="1" marL="914400" rtl="0" algn="l">
              <a:lnSpc>
                <a:spcPct val="120000"/>
              </a:lnSpc>
              <a:spcBef>
                <a:spcPts val="0"/>
              </a:spcBef>
              <a:spcAft>
                <a:spcPts val="0"/>
              </a:spcAft>
              <a:buClr>
                <a:srgbClr val="000000"/>
              </a:buClr>
              <a:buSzPts val="1200"/>
              <a:buChar char="•"/>
            </a:pPr>
            <a:r>
              <a:rPr lang="en-US" sz="1200">
                <a:solidFill>
                  <a:srgbClr val="393939"/>
                </a:solidFill>
                <a:latin typeface="Montserrat"/>
                <a:ea typeface="Montserrat"/>
                <a:cs typeface="Montserrat"/>
                <a:sym typeface="Montserrat"/>
              </a:rPr>
              <a:t>Aggressive regional exploration program underway</a:t>
            </a:r>
            <a:endParaRPr sz="1200">
              <a:solidFill>
                <a:srgbClr val="393939"/>
              </a:solidFill>
              <a:latin typeface="Montserrat"/>
              <a:ea typeface="Montserrat"/>
              <a:cs typeface="Montserrat"/>
              <a:sym typeface="Montserrat"/>
            </a:endParaRPr>
          </a:p>
          <a:p>
            <a:pPr indent="-304800" lvl="1" marL="914400" rtl="0" algn="l">
              <a:lnSpc>
                <a:spcPct val="120000"/>
              </a:lnSpc>
              <a:spcBef>
                <a:spcPts val="0"/>
              </a:spcBef>
              <a:spcAft>
                <a:spcPts val="0"/>
              </a:spcAft>
              <a:buClr>
                <a:srgbClr val="393939"/>
              </a:buClr>
              <a:buSzPts val="1200"/>
              <a:buFont typeface="Montserrat"/>
              <a:buChar char="•"/>
            </a:pPr>
            <a:r>
              <a:rPr lang="en-US" sz="1200">
                <a:solidFill>
                  <a:srgbClr val="393939"/>
                </a:solidFill>
                <a:latin typeface="Montserrat"/>
                <a:ea typeface="Montserrat"/>
                <a:cs typeface="Montserrat"/>
                <a:sym typeface="Montserrat"/>
              </a:rPr>
              <a:t>Second district scale Double R Gold project</a:t>
            </a:r>
            <a:endParaRPr sz="1200">
              <a:solidFill>
                <a:srgbClr val="393939"/>
              </a:solidFill>
              <a:latin typeface="Montserrat"/>
              <a:ea typeface="Montserrat"/>
              <a:cs typeface="Montserrat"/>
              <a:sym typeface="Montserrat"/>
            </a:endParaRPr>
          </a:p>
          <a:p>
            <a:pPr indent="-304800" lvl="1" marL="914400" rtl="0" algn="l">
              <a:lnSpc>
                <a:spcPct val="120000"/>
              </a:lnSpc>
              <a:spcBef>
                <a:spcPts val="0"/>
              </a:spcBef>
              <a:spcAft>
                <a:spcPts val="0"/>
              </a:spcAft>
              <a:buClr>
                <a:srgbClr val="10D10D"/>
              </a:buClr>
              <a:buSzPts val="1200"/>
              <a:buFont typeface="Montserrat"/>
              <a:buChar char="•"/>
            </a:pPr>
            <a:r>
              <a:rPr lang="en-US" sz="1200">
                <a:solidFill>
                  <a:srgbClr val="10D10D"/>
                </a:solidFill>
                <a:latin typeface="Montserrat"/>
                <a:ea typeface="Montserrat"/>
                <a:cs typeface="Montserrat"/>
                <a:sym typeface="Montserrat"/>
              </a:rPr>
              <a:t>Goal to identify drill targets for early 2027</a:t>
            </a:r>
            <a:endParaRPr sz="1200">
              <a:solidFill>
                <a:srgbClr val="10D10D"/>
              </a:solidFill>
              <a:latin typeface="Montserrat"/>
              <a:ea typeface="Montserrat"/>
              <a:cs typeface="Montserrat"/>
              <a:sym typeface="Montserrat"/>
            </a:endParaRPr>
          </a:p>
          <a:p>
            <a:pPr indent="0" lvl="0" marL="685800" rtl="0" algn="l">
              <a:lnSpc>
                <a:spcPct val="120000"/>
              </a:lnSpc>
              <a:spcBef>
                <a:spcPts val="0"/>
              </a:spcBef>
              <a:spcAft>
                <a:spcPts val="0"/>
              </a:spcAft>
              <a:buNone/>
            </a:pPr>
            <a:r>
              <a:t/>
            </a:r>
            <a:endParaRPr sz="1200">
              <a:solidFill>
                <a:srgbClr val="393939"/>
              </a:solidFill>
              <a:latin typeface="Montserrat"/>
              <a:ea typeface="Montserrat"/>
              <a:cs typeface="Montserrat"/>
              <a:sym typeface="Montserrat"/>
            </a:endParaRPr>
          </a:p>
          <a:p>
            <a:pPr indent="-127000" lvl="0" marL="228600" rtl="0" algn="l">
              <a:lnSpc>
                <a:spcPct val="120000"/>
              </a:lnSpc>
              <a:spcBef>
                <a:spcPts val="0"/>
              </a:spcBef>
              <a:spcAft>
                <a:spcPts val="0"/>
              </a:spcAft>
              <a:buClr>
                <a:srgbClr val="000000"/>
              </a:buClr>
              <a:buSzPts val="1200"/>
              <a:buChar char="•"/>
            </a:pPr>
            <a:r>
              <a:rPr b="1" lang="en-US" sz="1200">
                <a:solidFill>
                  <a:srgbClr val="393939"/>
                </a:solidFill>
                <a:latin typeface="Montserrat"/>
                <a:ea typeface="Montserrat"/>
                <a:cs typeface="Montserrat"/>
                <a:sym typeface="Montserrat"/>
              </a:rPr>
              <a:t>Gold–Antimony – Newfoundland </a:t>
            </a:r>
            <a:endParaRPr b="1" sz="1200">
              <a:solidFill>
                <a:srgbClr val="393939"/>
              </a:solidFill>
              <a:latin typeface="Montserrat"/>
              <a:ea typeface="Montserrat"/>
              <a:cs typeface="Montserrat"/>
              <a:sym typeface="Montserrat"/>
            </a:endParaRPr>
          </a:p>
          <a:p>
            <a:pPr indent="-152400" lvl="1" marL="685800" rtl="0" algn="l">
              <a:lnSpc>
                <a:spcPct val="120000"/>
              </a:lnSpc>
              <a:spcBef>
                <a:spcPts val="0"/>
              </a:spcBef>
              <a:spcAft>
                <a:spcPts val="0"/>
              </a:spcAft>
              <a:buClr>
                <a:srgbClr val="000000"/>
              </a:buClr>
              <a:buSzPts val="1200"/>
              <a:buChar char="•"/>
            </a:pPr>
            <a:r>
              <a:rPr lang="en-US" sz="1200">
                <a:solidFill>
                  <a:srgbClr val="393939"/>
                </a:solidFill>
                <a:latin typeface="Montserrat"/>
                <a:ea typeface="Montserrat"/>
                <a:cs typeface="Montserrat"/>
                <a:sym typeface="Montserrat"/>
              </a:rPr>
              <a:t>11 projects in a top-tier mining jurisdiction</a:t>
            </a:r>
            <a:br>
              <a:rPr lang="en-US" sz="1200">
                <a:solidFill>
                  <a:srgbClr val="393939"/>
                </a:solidFill>
                <a:latin typeface="Montserrat"/>
                <a:ea typeface="Montserrat"/>
                <a:cs typeface="Montserrat"/>
                <a:sym typeface="Montserrat"/>
              </a:rPr>
            </a:br>
            <a:r>
              <a:rPr lang="en-US" sz="1200">
                <a:solidFill>
                  <a:srgbClr val="393939"/>
                </a:solidFill>
                <a:latin typeface="Montserrat"/>
                <a:ea typeface="Montserrat"/>
                <a:cs typeface="Montserrat"/>
                <a:sym typeface="Montserrat"/>
              </a:rPr>
              <a:t>High-grade gold and critical antimony focus</a:t>
            </a:r>
            <a:endParaRPr sz="1200">
              <a:solidFill>
                <a:srgbClr val="393939"/>
              </a:solidFill>
              <a:latin typeface="Montserrat"/>
              <a:ea typeface="Montserrat"/>
              <a:cs typeface="Montserrat"/>
              <a:sym typeface="Montserrat"/>
            </a:endParaRPr>
          </a:p>
          <a:p>
            <a:pPr indent="-152400" lvl="1" marL="685800" rtl="0" algn="l">
              <a:lnSpc>
                <a:spcPct val="120000"/>
              </a:lnSpc>
              <a:spcBef>
                <a:spcPts val="0"/>
              </a:spcBef>
              <a:spcAft>
                <a:spcPts val="0"/>
              </a:spcAft>
              <a:buClr>
                <a:srgbClr val="000000"/>
              </a:buClr>
              <a:buSzPts val="1200"/>
              <a:buChar char="•"/>
            </a:pPr>
            <a:r>
              <a:rPr lang="en-US" sz="1200">
                <a:solidFill>
                  <a:srgbClr val="393939"/>
                </a:solidFill>
                <a:latin typeface="Montserrat"/>
                <a:ea typeface="Montserrat"/>
                <a:cs typeface="Montserrat"/>
                <a:sym typeface="Montserrat"/>
              </a:rPr>
              <a:t>Aggressive acquisition &amp; exploration programs underway</a:t>
            </a:r>
            <a:endParaRPr sz="1200">
              <a:solidFill>
                <a:srgbClr val="393939"/>
              </a:solidFill>
              <a:latin typeface="Montserrat"/>
              <a:ea typeface="Montserrat"/>
              <a:cs typeface="Montserrat"/>
              <a:sym typeface="Montserrat"/>
            </a:endParaRPr>
          </a:p>
          <a:p>
            <a:pPr indent="-152400" lvl="1" marL="685800" rtl="0" algn="l">
              <a:lnSpc>
                <a:spcPct val="120000"/>
              </a:lnSpc>
              <a:spcBef>
                <a:spcPts val="0"/>
              </a:spcBef>
              <a:spcAft>
                <a:spcPts val="0"/>
              </a:spcAft>
              <a:buClr>
                <a:srgbClr val="10D10D"/>
              </a:buClr>
              <a:buSzPts val="1200"/>
              <a:buChar char="•"/>
            </a:pPr>
            <a:r>
              <a:rPr lang="en-US" sz="1200">
                <a:solidFill>
                  <a:srgbClr val="10D10D"/>
                </a:solidFill>
                <a:latin typeface="Montserrat"/>
                <a:ea typeface="Montserrat"/>
                <a:cs typeface="Montserrat"/>
                <a:sym typeface="Montserrat"/>
              </a:rPr>
              <a:t>Drill ready by early 2027</a:t>
            </a:r>
            <a:endParaRPr sz="1200">
              <a:solidFill>
                <a:srgbClr val="10D10D"/>
              </a:solidFill>
              <a:latin typeface="Montserrat"/>
              <a:ea typeface="Montserrat"/>
              <a:cs typeface="Montserrat"/>
              <a:sym typeface="Montserrat"/>
            </a:endParaRPr>
          </a:p>
          <a:p>
            <a:pPr indent="-95250" lvl="0" marL="285750" rtl="0" algn="l">
              <a:lnSpc>
                <a:spcPct val="120000"/>
              </a:lnSpc>
              <a:spcBef>
                <a:spcPts val="0"/>
              </a:spcBef>
              <a:spcAft>
                <a:spcPts val="0"/>
              </a:spcAft>
              <a:buNone/>
            </a:pPr>
            <a:r>
              <a:t/>
            </a:r>
            <a:endParaRPr sz="1200">
              <a:latin typeface="Montserrat"/>
              <a:ea typeface="Montserrat"/>
              <a:cs typeface="Montserrat"/>
              <a:sym typeface="Montserrat"/>
            </a:endParaRPr>
          </a:p>
          <a:p>
            <a:pPr indent="-127000" lvl="0" marL="228600" rtl="0" algn="l">
              <a:lnSpc>
                <a:spcPct val="120000"/>
              </a:lnSpc>
              <a:spcBef>
                <a:spcPts val="0"/>
              </a:spcBef>
              <a:spcAft>
                <a:spcPts val="0"/>
              </a:spcAft>
              <a:buClr>
                <a:srgbClr val="000000"/>
              </a:buClr>
              <a:buSzPts val="1200"/>
              <a:buChar char="•"/>
            </a:pPr>
            <a:r>
              <a:rPr b="1" lang="en-US" sz="1200">
                <a:solidFill>
                  <a:srgbClr val="393939"/>
                </a:solidFill>
                <a:latin typeface="Montserrat"/>
                <a:ea typeface="Montserrat"/>
                <a:cs typeface="Montserrat"/>
                <a:sym typeface="Montserrat"/>
              </a:rPr>
              <a:t>Lithium | Tantalum | Cesium | Beryllium – Manitoba</a:t>
            </a:r>
            <a:endParaRPr b="1" sz="1200">
              <a:solidFill>
                <a:srgbClr val="393939"/>
              </a:solidFill>
              <a:latin typeface="Montserrat"/>
              <a:ea typeface="Montserrat"/>
              <a:cs typeface="Montserrat"/>
              <a:sym typeface="Montserrat"/>
            </a:endParaRPr>
          </a:p>
          <a:p>
            <a:pPr indent="-152400" lvl="1" marL="685800" rtl="0" algn="l">
              <a:lnSpc>
                <a:spcPct val="120000"/>
              </a:lnSpc>
              <a:spcBef>
                <a:spcPts val="0"/>
              </a:spcBef>
              <a:spcAft>
                <a:spcPts val="0"/>
              </a:spcAft>
              <a:buClr>
                <a:srgbClr val="000000"/>
              </a:buClr>
              <a:buSzPts val="1200"/>
              <a:buChar char="•"/>
            </a:pPr>
            <a:r>
              <a:rPr lang="en-US" sz="1200">
                <a:solidFill>
                  <a:srgbClr val="393939"/>
                </a:solidFill>
                <a:latin typeface="Montserrat"/>
                <a:ea typeface="Montserrat"/>
                <a:cs typeface="Montserrat"/>
                <a:sym typeface="Montserrat"/>
              </a:rPr>
              <a:t>100% NAM ownership via Lithium Canada Development </a:t>
            </a:r>
            <a:endParaRPr sz="1200">
              <a:solidFill>
                <a:srgbClr val="393939"/>
              </a:solidFill>
              <a:latin typeface="Montserrat"/>
              <a:ea typeface="Montserrat"/>
              <a:cs typeface="Montserrat"/>
              <a:sym typeface="Montserrat"/>
            </a:endParaRPr>
          </a:p>
          <a:p>
            <a:pPr indent="-152400" lvl="1" marL="685800" rtl="0" algn="l">
              <a:lnSpc>
                <a:spcPct val="120000"/>
              </a:lnSpc>
              <a:spcBef>
                <a:spcPts val="0"/>
              </a:spcBef>
              <a:spcAft>
                <a:spcPts val="0"/>
              </a:spcAft>
              <a:buClr>
                <a:srgbClr val="10D10D"/>
              </a:buClr>
              <a:buSzPts val="1200"/>
              <a:buChar char="•"/>
            </a:pPr>
            <a:r>
              <a:rPr lang="en-US" sz="1200">
                <a:solidFill>
                  <a:srgbClr val="10D10D"/>
                </a:solidFill>
                <a:latin typeface="Montserrat"/>
                <a:ea typeface="Montserrat"/>
                <a:cs typeface="Montserrat"/>
                <a:sym typeface="Montserrat"/>
              </a:rPr>
              <a:t>$11m spent to date. Numerous drill targets, $3m geological / drill budget recommended  </a:t>
            </a:r>
            <a:endParaRPr sz="1200">
              <a:solidFill>
                <a:srgbClr val="10D10D"/>
              </a:solidFill>
              <a:latin typeface="Montserrat"/>
              <a:ea typeface="Montserrat"/>
              <a:cs typeface="Montserrat"/>
              <a:sym typeface="Montserrat"/>
            </a:endParaRPr>
          </a:p>
          <a:p>
            <a:pPr indent="0" lvl="0" marL="685800" rtl="0" algn="l">
              <a:lnSpc>
                <a:spcPct val="120000"/>
              </a:lnSpc>
              <a:spcBef>
                <a:spcPts val="0"/>
              </a:spcBef>
              <a:spcAft>
                <a:spcPts val="0"/>
              </a:spcAft>
              <a:buNone/>
            </a:pPr>
            <a:r>
              <a:t/>
            </a:r>
            <a:endParaRPr sz="1200">
              <a:solidFill>
                <a:srgbClr val="393939"/>
              </a:solidFill>
              <a:latin typeface="Montserrat"/>
              <a:ea typeface="Montserrat"/>
              <a:cs typeface="Montserrat"/>
              <a:sym typeface="Montserrat"/>
            </a:endParaRPr>
          </a:p>
          <a:p>
            <a:pPr indent="-127000" lvl="0" marL="228600" rtl="0" algn="l">
              <a:lnSpc>
                <a:spcPct val="120000"/>
              </a:lnSpc>
              <a:spcBef>
                <a:spcPts val="0"/>
              </a:spcBef>
              <a:spcAft>
                <a:spcPts val="0"/>
              </a:spcAft>
              <a:buClr>
                <a:srgbClr val="000000"/>
              </a:buClr>
              <a:buSzPts val="1200"/>
              <a:buChar char="•"/>
            </a:pPr>
            <a:r>
              <a:rPr b="1" lang="en-US" sz="1200">
                <a:solidFill>
                  <a:srgbClr val="393939"/>
                </a:solidFill>
                <a:latin typeface="Montserrat"/>
                <a:ea typeface="Montserrat"/>
                <a:cs typeface="Montserrat"/>
                <a:sym typeface="Montserrat"/>
              </a:rPr>
              <a:t>~14.39% equity </a:t>
            </a:r>
            <a:r>
              <a:rPr b="1" lang="en-US" sz="1200">
                <a:solidFill>
                  <a:srgbClr val="C3AB3C"/>
                </a:solidFill>
                <a:latin typeface="Montserrat"/>
                <a:ea typeface="Montserrat"/>
                <a:cs typeface="Montserrat"/>
                <a:sym typeface="Montserrat"/>
              </a:rPr>
              <a:t>interest in MetalQuest Mining Inc.</a:t>
            </a:r>
            <a:r>
              <a:rPr lang="en-US" sz="1200">
                <a:solidFill>
                  <a:srgbClr val="393939"/>
                </a:solidFill>
                <a:latin typeface="Montserrat"/>
                <a:ea typeface="Montserrat"/>
                <a:cs typeface="Montserrat"/>
                <a:sym typeface="Montserrat"/>
              </a:rPr>
              <a:t> </a:t>
            </a:r>
            <a:endParaRPr sz="1200">
              <a:solidFill>
                <a:srgbClr val="393939"/>
              </a:solidFill>
              <a:latin typeface="Montserrat"/>
              <a:ea typeface="Montserrat"/>
              <a:cs typeface="Montserrat"/>
              <a:sym typeface="Montserrat"/>
            </a:endParaRPr>
          </a:p>
          <a:p>
            <a:pPr indent="-127000" lvl="0" marL="228600" rtl="0" algn="l">
              <a:lnSpc>
                <a:spcPct val="120000"/>
              </a:lnSpc>
              <a:spcBef>
                <a:spcPts val="0"/>
              </a:spcBef>
              <a:spcAft>
                <a:spcPts val="0"/>
              </a:spcAft>
              <a:buClr>
                <a:srgbClr val="000000"/>
              </a:buClr>
              <a:buSzPts val="1200"/>
              <a:buChar char="•"/>
            </a:pPr>
            <a:r>
              <a:rPr lang="en-US" sz="1200">
                <a:solidFill>
                  <a:srgbClr val="393939"/>
                </a:solidFill>
                <a:latin typeface="Montserrat"/>
                <a:ea typeface="Montserrat"/>
                <a:cs typeface="Montserrat"/>
                <a:sym typeface="Montserrat"/>
              </a:rPr>
              <a:t>(Lac Otelnuk/Superior Iron/Ring of Fire/Cameron)</a:t>
            </a:r>
            <a:endParaRPr sz="1400">
              <a:solidFill>
                <a:srgbClr val="000000"/>
              </a:solidFill>
              <a:latin typeface="Arial"/>
              <a:ea typeface="Arial"/>
              <a:cs typeface="Arial"/>
              <a:sym typeface="Arial"/>
            </a:endParaRPr>
          </a:p>
          <a:p>
            <a:pPr indent="0" lvl="0" marL="228600" rtl="0" algn="l">
              <a:lnSpc>
                <a:spcPct val="120000"/>
              </a:lnSpc>
              <a:spcBef>
                <a:spcPts val="0"/>
              </a:spcBef>
              <a:spcAft>
                <a:spcPts val="0"/>
              </a:spcAft>
              <a:buNone/>
            </a:pPr>
            <a:r>
              <a:t/>
            </a:r>
            <a:endParaRPr b="1" sz="1200">
              <a:solidFill>
                <a:srgbClr val="393939"/>
              </a:solidFill>
            </a:endParaRPr>
          </a:p>
          <a:p>
            <a:pPr indent="0" lvl="0" marL="0" rtl="0" algn="l">
              <a:lnSpc>
                <a:spcPct val="120000"/>
              </a:lnSpc>
              <a:spcBef>
                <a:spcPts val="0"/>
              </a:spcBef>
              <a:spcAft>
                <a:spcPts val="0"/>
              </a:spcAft>
              <a:buNone/>
            </a:pPr>
            <a:r>
              <a:t/>
            </a:r>
            <a:endParaRPr sz="1200">
              <a:solidFill>
                <a:srgbClr val="393939"/>
              </a:solidFill>
            </a:endParaRPr>
          </a:p>
        </p:txBody>
      </p:sp>
      <p:pic>
        <p:nvPicPr>
          <p:cNvPr id="629" name="Google Shape;629;p44"/>
          <p:cNvPicPr preferRelativeResize="0"/>
          <p:nvPr/>
        </p:nvPicPr>
        <p:blipFill>
          <a:blip r:embed="rId4">
            <a:alphaModFix/>
          </a:blip>
          <a:stretch>
            <a:fillRect/>
          </a:stretch>
        </p:blipFill>
        <p:spPr>
          <a:xfrm>
            <a:off x="10592584" y="5453100"/>
            <a:ext cx="1426717" cy="8931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3" name="Shape 633"/>
        <p:cNvGrpSpPr/>
        <p:nvPr/>
      </p:nvGrpSpPr>
      <p:grpSpPr>
        <a:xfrm>
          <a:off x="0" y="0"/>
          <a:ext cx="0" cy="0"/>
          <a:chOff x="0" y="0"/>
          <a:chExt cx="0" cy="0"/>
        </a:xfrm>
      </p:grpSpPr>
      <p:sp>
        <p:nvSpPr>
          <p:cNvPr id="634" name="Google Shape;634;p45"/>
          <p:cNvSpPr txBox="1"/>
          <p:nvPr/>
        </p:nvSpPr>
        <p:spPr>
          <a:xfrm>
            <a:off x="4791217" y="2355413"/>
            <a:ext cx="299085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400">
                <a:solidFill>
                  <a:srgbClr val="4D4D4D"/>
                </a:solidFill>
                <a:latin typeface="Montserrat"/>
                <a:ea typeface="Montserrat"/>
                <a:cs typeface="Montserrat"/>
                <a:sym typeface="Montserrat"/>
              </a:rPr>
              <a:t>1-613-659-2773</a:t>
            </a:r>
            <a:endParaRPr/>
          </a:p>
        </p:txBody>
      </p:sp>
      <p:sp>
        <p:nvSpPr>
          <p:cNvPr id="635" name="Google Shape;635;p45"/>
          <p:cNvSpPr txBox="1"/>
          <p:nvPr/>
        </p:nvSpPr>
        <p:spPr>
          <a:xfrm>
            <a:off x="3862082" y="1846917"/>
            <a:ext cx="4269044"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400">
                <a:solidFill>
                  <a:srgbClr val="4D4D4D"/>
                </a:solidFill>
                <a:latin typeface="Montserrat"/>
                <a:ea typeface="Montserrat"/>
                <a:cs typeface="Montserrat"/>
                <a:sym typeface="Montserrat"/>
              </a:rPr>
              <a:t>FOR MORE INFORMATION CONTACT US AT :</a:t>
            </a:r>
            <a:endParaRPr/>
          </a:p>
        </p:txBody>
      </p:sp>
      <p:sp>
        <p:nvSpPr>
          <p:cNvPr id="636" name="Google Shape;636;p45"/>
          <p:cNvSpPr txBox="1"/>
          <p:nvPr/>
        </p:nvSpPr>
        <p:spPr>
          <a:xfrm>
            <a:off x="4791217" y="2786168"/>
            <a:ext cx="299085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400" u="sng">
                <a:solidFill>
                  <a:schemeClr val="accent1"/>
                </a:solidFill>
                <a:latin typeface="Montserrat"/>
                <a:ea typeface="Montserrat"/>
                <a:cs typeface="Montserrat"/>
                <a:sym typeface="Montserrat"/>
                <a:hlinkClick r:id="rId3">
                  <a:extLst>
                    <a:ext uri="{A12FA001-AC4F-418D-AE19-62706E023703}">
                      <ahyp:hlinkClr val="tx"/>
                    </a:ext>
                  </a:extLst>
                </a:hlinkClick>
              </a:rPr>
              <a:t>info@newagemetals.com</a:t>
            </a:r>
            <a:endParaRPr b="0" i="0" sz="1400">
              <a:solidFill>
                <a:schemeClr val="accent1"/>
              </a:solidFill>
              <a:latin typeface="Montserrat"/>
              <a:ea typeface="Montserrat"/>
              <a:cs typeface="Montserrat"/>
              <a:sym typeface="Montserrat"/>
            </a:endParaRPr>
          </a:p>
        </p:txBody>
      </p:sp>
      <p:sp>
        <p:nvSpPr>
          <p:cNvPr id="637" name="Google Shape;637;p45"/>
          <p:cNvSpPr txBox="1"/>
          <p:nvPr/>
        </p:nvSpPr>
        <p:spPr>
          <a:xfrm>
            <a:off x="4791217" y="4094785"/>
            <a:ext cx="2578594"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400" u="sng">
                <a:solidFill>
                  <a:srgbClr val="10D10D"/>
                </a:solidFill>
                <a:latin typeface="Montserrat"/>
                <a:ea typeface="Montserrat"/>
                <a:cs typeface="Montserrat"/>
                <a:sym typeface="Montserrat"/>
                <a:hlinkClick r:id="rId4">
                  <a:extLst>
                    <a:ext uri="{A12FA001-AC4F-418D-AE19-62706E023703}">
                      <ahyp:hlinkClr val="tx"/>
                    </a:ext>
                  </a:extLst>
                </a:hlinkClick>
              </a:rPr>
              <a:t>https://newagemetals.com/join</a:t>
            </a:r>
            <a:endParaRPr b="0" i="0" sz="1400">
              <a:solidFill>
                <a:srgbClr val="10D10D"/>
              </a:solidFill>
              <a:latin typeface="Montserrat"/>
              <a:ea typeface="Montserrat"/>
              <a:cs typeface="Montserrat"/>
              <a:sym typeface="Montserrat"/>
            </a:endParaRPr>
          </a:p>
        </p:txBody>
      </p:sp>
      <p:grpSp>
        <p:nvGrpSpPr>
          <p:cNvPr descr="Laptop outline" id="638" name="Google Shape;638;p45"/>
          <p:cNvGrpSpPr/>
          <p:nvPr/>
        </p:nvGrpSpPr>
        <p:grpSpPr>
          <a:xfrm>
            <a:off x="4229813" y="2804823"/>
            <a:ext cx="382139" cy="228427"/>
            <a:chOff x="1920953" y="2804823"/>
            <a:chExt cx="382139" cy="228427"/>
          </a:xfrm>
        </p:grpSpPr>
        <p:sp>
          <p:nvSpPr>
            <p:cNvPr id="639" name="Google Shape;639;p45"/>
            <p:cNvSpPr/>
            <p:nvPr/>
          </p:nvSpPr>
          <p:spPr>
            <a:xfrm>
              <a:off x="1991566" y="2825591"/>
              <a:ext cx="240913" cy="149574"/>
            </a:xfrm>
            <a:custGeom>
              <a:rect b="b" l="l" r="r" t="t"/>
              <a:pathLst>
                <a:path extrusionOk="0" h="149574" w="240913">
                  <a:moveTo>
                    <a:pt x="240914" y="149508"/>
                  </a:moveTo>
                  <a:lnTo>
                    <a:pt x="240914" y="0"/>
                  </a:lnTo>
                  <a:lnTo>
                    <a:pt x="0" y="0"/>
                  </a:lnTo>
                  <a:lnTo>
                    <a:pt x="0" y="149574"/>
                  </a:lnTo>
                  <a:close/>
                  <a:moveTo>
                    <a:pt x="8307" y="8307"/>
                  </a:moveTo>
                  <a:lnTo>
                    <a:pt x="232607" y="8307"/>
                  </a:lnTo>
                  <a:lnTo>
                    <a:pt x="232607" y="141196"/>
                  </a:lnTo>
                  <a:lnTo>
                    <a:pt x="8307" y="141267"/>
                  </a:ln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40" name="Google Shape;640;p45"/>
            <p:cNvSpPr/>
            <p:nvPr/>
          </p:nvSpPr>
          <p:spPr>
            <a:xfrm>
              <a:off x="1970797" y="2804823"/>
              <a:ext cx="282450" cy="186969"/>
            </a:xfrm>
            <a:custGeom>
              <a:rect b="b" l="l" r="r" t="t"/>
              <a:pathLst>
                <a:path extrusionOk="0" h="186969" w="282450">
                  <a:moveTo>
                    <a:pt x="8307" y="16615"/>
                  </a:moveTo>
                  <a:cubicBezTo>
                    <a:pt x="8307" y="12027"/>
                    <a:pt x="12027" y="8307"/>
                    <a:pt x="16615" y="8307"/>
                  </a:cubicBezTo>
                  <a:lnTo>
                    <a:pt x="265836" y="8307"/>
                  </a:lnTo>
                  <a:cubicBezTo>
                    <a:pt x="270424" y="8307"/>
                    <a:pt x="274143" y="12027"/>
                    <a:pt x="274143" y="16615"/>
                  </a:cubicBezTo>
                  <a:lnTo>
                    <a:pt x="274143" y="186970"/>
                  </a:lnTo>
                  <a:lnTo>
                    <a:pt x="282451" y="186970"/>
                  </a:lnTo>
                  <a:lnTo>
                    <a:pt x="282451" y="16615"/>
                  </a:lnTo>
                  <a:cubicBezTo>
                    <a:pt x="282451" y="7439"/>
                    <a:pt x="275012" y="0"/>
                    <a:pt x="265836" y="0"/>
                  </a:cubicBezTo>
                  <a:lnTo>
                    <a:pt x="16615" y="0"/>
                  </a:lnTo>
                  <a:cubicBezTo>
                    <a:pt x="7439" y="0"/>
                    <a:pt x="0" y="7439"/>
                    <a:pt x="0" y="16615"/>
                  </a:cubicBezTo>
                  <a:lnTo>
                    <a:pt x="0" y="186970"/>
                  </a:lnTo>
                  <a:lnTo>
                    <a:pt x="8307" y="186970"/>
                  </a:ln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41" name="Google Shape;641;p45"/>
            <p:cNvSpPr/>
            <p:nvPr/>
          </p:nvSpPr>
          <p:spPr>
            <a:xfrm>
              <a:off x="1920953" y="3004175"/>
              <a:ext cx="382139" cy="29075"/>
            </a:xfrm>
            <a:custGeom>
              <a:rect b="b" l="l" r="r" t="t"/>
              <a:pathLst>
                <a:path extrusionOk="0" h="29075" w="382139">
                  <a:moveTo>
                    <a:pt x="211838" y="0"/>
                  </a:moveTo>
                  <a:lnTo>
                    <a:pt x="211838" y="8307"/>
                  </a:lnTo>
                  <a:lnTo>
                    <a:pt x="170301" y="8307"/>
                  </a:lnTo>
                  <a:lnTo>
                    <a:pt x="170301" y="0"/>
                  </a:lnTo>
                  <a:lnTo>
                    <a:pt x="0" y="0"/>
                  </a:lnTo>
                  <a:lnTo>
                    <a:pt x="0" y="8307"/>
                  </a:lnTo>
                  <a:cubicBezTo>
                    <a:pt x="14" y="19772"/>
                    <a:pt x="9304" y="29062"/>
                    <a:pt x="20768" y="29076"/>
                  </a:cubicBezTo>
                  <a:lnTo>
                    <a:pt x="361371" y="29076"/>
                  </a:lnTo>
                  <a:cubicBezTo>
                    <a:pt x="372835" y="29062"/>
                    <a:pt x="382126" y="19772"/>
                    <a:pt x="382139" y="8307"/>
                  </a:cubicBezTo>
                  <a:lnTo>
                    <a:pt x="382139" y="0"/>
                  </a:lnTo>
                  <a:close/>
                  <a:moveTo>
                    <a:pt x="361371" y="20768"/>
                  </a:moveTo>
                  <a:lnTo>
                    <a:pt x="20768" y="20768"/>
                  </a:lnTo>
                  <a:cubicBezTo>
                    <a:pt x="13886" y="20768"/>
                    <a:pt x="8307" y="15190"/>
                    <a:pt x="8307" y="8307"/>
                  </a:cubicBezTo>
                  <a:lnTo>
                    <a:pt x="161994" y="8307"/>
                  </a:lnTo>
                  <a:cubicBezTo>
                    <a:pt x="161842" y="12743"/>
                    <a:pt x="165316" y="16463"/>
                    <a:pt x="169752" y="16615"/>
                  </a:cubicBezTo>
                  <a:cubicBezTo>
                    <a:pt x="169935" y="16621"/>
                    <a:pt x="170118" y="16621"/>
                    <a:pt x="170301" y="16615"/>
                  </a:cubicBezTo>
                  <a:lnTo>
                    <a:pt x="211838" y="16615"/>
                  </a:lnTo>
                  <a:cubicBezTo>
                    <a:pt x="216274" y="16766"/>
                    <a:pt x="219994" y="13293"/>
                    <a:pt x="220145" y="8857"/>
                  </a:cubicBezTo>
                  <a:cubicBezTo>
                    <a:pt x="220152" y="8674"/>
                    <a:pt x="220152" y="8491"/>
                    <a:pt x="220145" y="8307"/>
                  </a:cubicBezTo>
                  <a:lnTo>
                    <a:pt x="373832" y="8307"/>
                  </a:lnTo>
                  <a:cubicBezTo>
                    <a:pt x="373832" y="15190"/>
                    <a:pt x="368253" y="20768"/>
                    <a:pt x="361371" y="20768"/>
                  </a:cubicBez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descr="Telephone outline" id="642" name="Google Shape;642;p45"/>
          <p:cNvGrpSpPr/>
          <p:nvPr/>
        </p:nvGrpSpPr>
        <p:grpSpPr>
          <a:xfrm>
            <a:off x="4260960" y="2359221"/>
            <a:ext cx="331822" cy="249851"/>
            <a:chOff x="1952100" y="2359221"/>
            <a:chExt cx="331822" cy="249851"/>
          </a:xfrm>
        </p:grpSpPr>
        <p:sp>
          <p:nvSpPr>
            <p:cNvPr id="643" name="Google Shape;643;p45"/>
            <p:cNvSpPr/>
            <p:nvPr/>
          </p:nvSpPr>
          <p:spPr>
            <a:xfrm>
              <a:off x="1952100" y="2359221"/>
              <a:ext cx="331822" cy="115097"/>
            </a:xfrm>
            <a:custGeom>
              <a:rect b="b" l="l" r="r" t="t"/>
              <a:pathLst>
                <a:path extrusionOk="0" h="115097" w="331822">
                  <a:moveTo>
                    <a:pt x="43727" y="115096"/>
                  </a:moveTo>
                  <a:cubicBezTo>
                    <a:pt x="43135" y="115096"/>
                    <a:pt x="42533" y="115070"/>
                    <a:pt x="41928" y="115020"/>
                  </a:cubicBezTo>
                  <a:cubicBezTo>
                    <a:pt x="35496" y="114491"/>
                    <a:pt x="29661" y="111043"/>
                    <a:pt x="26095" y="105664"/>
                  </a:cubicBezTo>
                  <a:lnTo>
                    <a:pt x="3659" y="72670"/>
                  </a:lnTo>
                  <a:cubicBezTo>
                    <a:pt x="384" y="67910"/>
                    <a:pt x="-760" y="62001"/>
                    <a:pt x="501" y="56363"/>
                  </a:cubicBezTo>
                  <a:cubicBezTo>
                    <a:pt x="1790" y="50574"/>
                    <a:pt x="5400" y="45569"/>
                    <a:pt x="10487" y="42520"/>
                  </a:cubicBezTo>
                  <a:cubicBezTo>
                    <a:pt x="106349" y="-14173"/>
                    <a:pt x="225474" y="-14173"/>
                    <a:pt x="321336" y="42520"/>
                  </a:cubicBezTo>
                  <a:lnTo>
                    <a:pt x="321336" y="42520"/>
                  </a:lnTo>
                  <a:cubicBezTo>
                    <a:pt x="326421" y="45570"/>
                    <a:pt x="330032" y="50575"/>
                    <a:pt x="331322" y="56363"/>
                  </a:cubicBezTo>
                  <a:cubicBezTo>
                    <a:pt x="332584" y="62005"/>
                    <a:pt x="331436" y="67917"/>
                    <a:pt x="328156" y="72678"/>
                  </a:cubicBezTo>
                  <a:lnTo>
                    <a:pt x="305719" y="105698"/>
                  </a:lnTo>
                  <a:cubicBezTo>
                    <a:pt x="299385" y="115325"/>
                    <a:pt x="286446" y="117995"/>
                    <a:pt x="276819" y="111661"/>
                  </a:cubicBezTo>
                  <a:cubicBezTo>
                    <a:pt x="275583" y="110848"/>
                    <a:pt x="274438" y="109907"/>
                    <a:pt x="273402" y="108852"/>
                  </a:cubicBezTo>
                  <a:lnTo>
                    <a:pt x="252659" y="88108"/>
                  </a:lnTo>
                  <a:cubicBezTo>
                    <a:pt x="248498" y="84309"/>
                    <a:pt x="246191" y="78891"/>
                    <a:pt x="246334" y="73258"/>
                  </a:cubicBezTo>
                  <a:lnTo>
                    <a:pt x="246334" y="54724"/>
                  </a:lnTo>
                  <a:cubicBezTo>
                    <a:pt x="194059" y="37725"/>
                    <a:pt x="137743" y="37725"/>
                    <a:pt x="85468" y="54724"/>
                  </a:cubicBezTo>
                  <a:lnTo>
                    <a:pt x="85468" y="73254"/>
                  </a:lnTo>
                  <a:cubicBezTo>
                    <a:pt x="85439" y="78842"/>
                    <a:pt x="83181" y="84188"/>
                    <a:pt x="79194" y="88104"/>
                  </a:cubicBezTo>
                  <a:lnTo>
                    <a:pt x="58451" y="108848"/>
                  </a:lnTo>
                  <a:cubicBezTo>
                    <a:pt x="54614" y="112871"/>
                    <a:pt x="49287" y="115132"/>
                    <a:pt x="43727" y="115096"/>
                  </a:cubicBezTo>
                  <a:close/>
                  <a:moveTo>
                    <a:pt x="165935" y="8463"/>
                  </a:moveTo>
                  <a:cubicBezTo>
                    <a:pt x="112774" y="8409"/>
                    <a:pt x="60580" y="22685"/>
                    <a:pt x="14847" y="49788"/>
                  </a:cubicBezTo>
                  <a:cubicBezTo>
                    <a:pt x="11754" y="51623"/>
                    <a:pt x="9561" y="54661"/>
                    <a:pt x="8794" y="58175"/>
                  </a:cubicBezTo>
                  <a:cubicBezTo>
                    <a:pt x="8039" y="61541"/>
                    <a:pt x="8722" y="65069"/>
                    <a:pt x="10678" y="67911"/>
                  </a:cubicBezTo>
                  <a:lnTo>
                    <a:pt x="33114" y="100952"/>
                  </a:lnTo>
                  <a:cubicBezTo>
                    <a:pt x="35255" y="104196"/>
                    <a:pt x="38766" y="106276"/>
                    <a:pt x="42639" y="106595"/>
                  </a:cubicBezTo>
                  <a:cubicBezTo>
                    <a:pt x="46273" y="106961"/>
                    <a:pt x="49870" y="105619"/>
                    <a:pt x="52376" y="102963"/>
                  </a:cubicBezTo>
                  <a:lnTo>
                    <a:pt x="73204" y="82127"/>
                  </a:lnTo>
                  <a:cubicBezTo>
                    <a:pt x="75613" y="79803"/>
                    <a:pt x="76996" y="76614"/>
                    <a:pt x="77043" y="73266"/>
                  </a:cubicBezTo>
                  <a:lnTo>
                    <a:pt x="77043" y="48603"/>
                  </a:lnTo>
                  <a:lnTo>
                    <a:pt x="79939" y="47638"/>
                  </a:lnTo>
                  <a:cubicBezTo>
                    <a:pt x="135733" y="28808"/>
                    <a:pt x="196166" y="28808"/>
                    <a:pt x="251960" y="47638"/>
                  </a:cubicBezTo>
                  <a:lnTo>
                    <a:pt x="254852" y="48603"/>
                  </a:lnTo>
                  <a:lnTo>
                    <a:pt x="254852" y="73254"/>
                  </a:lnTo>
                  <a:cubicBezTo>
                    <a:pt x="254740" y="76537"/>
                    <a:pt x="256070" y="79704"/>
                    <a:pt x="258492" y="81924"/>
                  </a:cubicBezTo>
                  <a:lnTo>
                    <a:pt x="279430" y="102866"/>
                  </a:lnTo>
                  <a:cubicBezTo>
                    <a:pt x="284202" y="107781"/>
                    <a:pt x="292054" y="107898"/>
                    <a:pt x="296970" y="103127"/>
                  </a:cubicBezTo>
                  <a:cubicBezTo>
                    <a:pt x="297638" y="102478"/>
                    <a:pt x="298232" y="101755"/>
                    <a:pt x="298738" y="100974"/>
                  </a:cubicBezTo>
                  <a:lnTo>
                    <a:pt x="321175" y="67907"/>
                  </a:lnTo>
                  <a:cubicBezTo>
                    <a:pt x="323135" y="65067"/>
                    <a:pt x="323820" y="61538"/>
                    <a:pt x="323067" y="58170"/>
                  </a:cubicBezTo>
                  <a:cubicBezTo>
                    <a:pt x="322301" y="54651"/>
                    <a:pt x="320103" y="51611"/>
                    <a:pt x="317001" y="49780"/>
                  </a:cubicBezTo>
                  <a:cubicBezTo>
                    <a:pt x="271274" y="22681"/>
                    <a:pt x="219088" y="8408"/>
                    <a:pt x="165935" y="8463"/>
                  </a:cubicBez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44" name="Google Shape;644;p45"/>
            <p:cNvSpPr/>
            <p:nvPr/>
          </p:nvSpPr>
          <p:spPr>
            <a:xfrm>
              <a:off x="1986808" y="2418484"/>
              <a:ext cx="262502" cy="190588"/>
            </a:xfrm>
            <a:custGeom>
              <a:rect b="b" l="l" r="r" t="t"/>
              <a:pathLst>
                <a:path extrusionOk="0" h="190588" w="262502">
                  <a:moveTo>
                    <a:pt x="262468" y="190588"/>
                  </a:moveTo>
                  <a:lnTo>
                    <a:pt x="2" y="190588"/>
                  </a:lnTo>
                  <a:lnTo>
                    <a:pt x="2" y="111849"/>
                  </a:lnTo>
                  <a:cubicBezTo>
                    <a:pt x="-108" y="101702"/>
                    <a:pt x="3845" y="91933"/>
                    <a:pt x="10979" y="84717"/>
                  </a:cubicBezTo>
                  <a:lnTo>
                    <a:pt x="59256" y="36407"/>
                  </a:lnTo>
                  <a:lnTo>
                    <a:pt x="59256" y="16933"/>
                  </a:lnTo>
                  <a:cubicBezTo>
                    <a:pt x="59256" y="7581"/>
                    <a:pt x="66838" y="0"/>
                    <a:pt x="76189" y="0"/>
                  </a:cubicBezTo>
                  <a:lnTo>
                    <a:pt x="79623" y="0"/>
                  </a:lnTo>
                  <a:cubicBezTo>
                    <a:pt x="88974" y="0"/>
                    <a:pt x="96556" y="7581"/>
                    <a:pt x="96556" y="16933"/>
                  </a:cubicBezTo>
                  <a:lnTo>
                    <a:pt x="96556" y="29680"/>
                  </a:lnTo>
                  <a:lnTo>
                    <a:pt x="165085" y="29680"/>
                  </a:lnTo>
                  <a:lnTo>
                    <a:pt x="165085" y="16933"/>
                  </a:lnTo>
                  <a:cubicBezTo>
                    <a:pt x="165085" y="7581"/>
                    <a:pt x="172666" y="0"/>
                    <a:pt x="182018" y="0"/>
                  </a:cubicBezTo>
                  <a:lnTo>
                    <a:pt x="186252" y="0"/>
                  </a:lnTo>
                  <a:cubicBezTo>
                    <a:pt x="195603" y="0"/>
                    <a:pt x="203185" y="7581"/>
                    <a:pt x="203185" y="16933"/>
                  </a:cubicBezTo>
                  <a:lnTo>
                    <a:pt x="203185" y="36407"/>
                  </a:lnTo>
                  <a:lnTo>
                    <a:pt x="251495" y="84264"/>
                  </a:lnTo>
                  <a:cubicBezTo>
                    <a:pt x="258594" y="91509"/>
                    <a:pt x="262549" y="101261"/>
                    <a:pt x="262502" y="111404"/>
                  </a:cubicBezTo>
                  <a:close/>
                  <a:moveTo>
                    <a:pt x="8469" y="182122"/>
                  </a:moveTo>
                  <a:lnTo>
                    <a:pt x="254002" y="182122"/>
                  </a:lnTo>
                  <a:lnTo>
                    <a:pt x="254002" y="111425"/>
                  </a:lnTo>
                  <a:cubicBezTo>
                    <a:pt x="254060" y="103535"/>
                    <a:pt x="251008" y="95939"/>
                    <a:pt x="245505" y="90284"/>
                  </a:cubicBezTo>
                  <a:lnTo>
                    <a:pt x="194731" y="39912"/>
                  </a:lnTo>
                  <a:lnTo>
                    <a:pt x="194731" y="16933"/>
                  </a:lnTo>
                  <a:cubicBezTo>
                    <a:pt x="194731" y="12257"/>
                    <a:pt x="190940" y="8467"/>
                    <a:pt x="186264" y="8467"/>
                  </a:cubicBezTo>
                  <a:lnTo>
                    <a:pt x="182031" y="8467"/>
                  </a:lnTo>
                  <a:cubicBezTo>
                    <a:pt x="177355" y="8467"/>
                    <a:pt x="173564" y="12257"/>
                    <a:pt x="173564" y="16933"/>
                  </a:cubicBezTo>
                  <a:lnTo>
                    <a:pt x="173564" y="38146"/>
                  </a:lnTo>
                  <a:lnTo>
                    <a:pt x="88089" y="38146"/>
                  </a:lnTo>
                  <a:lnTo>
                    <a:pt x="88089" y="16933"/>
                  </a:lnTo>
                  <a:cubicBezTo>
                    <a:pt x="88089" y="12257"/>
                    <a:pt x="84299" y="8467"/>
                    <a:pt x="79623" y="8467"/>
                  </a:cubicBezTo>
                  <a:lnTo>
                    <a:pt x="76189" y="8467"/>
                  </a:lnTo>
                  <a:cubicBezTo>
                    <a:pt x="71513" y="8467"/>
                    <a:pt x="67723" y="12257"/>
                    <a:pt x="67723" y="16933"/>
                  </a:cubicBezTo>
                  <a:lnTo>
                    <a:pt x="67723" y="39899"/>
                  </a:lnTo>
                  <a:lnTo>
                    <a:pt x="16952" y="90699"/>
                  </a:lnTo>
                  <a:cubicBezTo>
                    <a:pt x="11369" y="96311"/>
                    <a:pt x="8303" y="103950"/>
                    <a:pt x="8456" y="111866"/>
                  </a:cubicBez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45" name="Google Shape;645;p45"/>
            <p:cNvSpPr/>
            <p:nvPr/>
          </p:nvSpPr>
          <p:spPr>
            <a:xfrm>
              <a:off x="2143439" y="2486272"/>
              <a:ext cx="16933" cy="16933"/>
            </a:xfrm>
            <a:custGeom>
              <a:rect b="b" l="l" r="r" t="t"/>
              <a:pathLst>
                <a:path extrusionOk="0" h="16933" w="16933">
                  <a:moveTo>
                    <a:pt x="8467" y="8467"/>
                  </a:moveTo>
                  <a:lnTo>
                    <a:pt x="8467" y="8467"/>
                  </a:lnTo>
                  <a:lnTo>
                    <a:pt x="8467" y="8467"/>
                  </a:lnTo>
                  <a:lnTo>
                    <a:pt x="8467" y="8467"/>
                  </a:lnTo>
                  <a:lnTo>
                    <a:pt x="8467" y="8467"/>
                  </a:lnTo>
                  <a:moveTo>
                    <a:pt x="16933" y="0"/>
                  </a:moveTo>
                  <a:lnTo>
                    <a:pt x="0" y="0"/>
                  </a:lnTo>
                  <a:lnTo>
                    <a:pt x="0" y="16933"/>
                  </a:lnTo>
                  <a:lnTo>
                    <a:pt x="16933" y="16933"/>
                  </a:lnTo>
                  <a:lnTo>
                    <a:pt x="16933" y="0"/>
                  </a:ln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46" name="Google Shape;646;p45"/>
            <p:cNvSpPr/>
            <p:nvPr/>
          </p:nvSpPr>
          <p:spPr>
            <a:xfrm>
              <a:off x="2143439" y="2520151"/>
              <a:ext cx="16933" cy="16933"/>
            </a:xfrm>
            <a:custGeom>
              <a:rect b="b" l="l" r="r" t="t"/>
              <a:pathLst>
                <a:path extrusionOk="0" h="16933" w="16933">
                  <a:moveTo>
                    <a:pt x="8467" y="8467"/>
                  </a:moveTo>
                  <a:lnTo>
                    <a:pt x="8467" y="8467"/>
                  </a:lnTo>
                  <a:moveTo>
                    <a:pt x="16933" y="0"/>
                  </a:moveTo>
                  <a:lnTo>
                    <a:pt x="0" y="0"/>
                  </a:lnTo>
                  <a:lnTo>
                    <a:pt x="0" y="16933"/>
                  </a:lnTo>
                  <a:lnTo>
                    <a:pt x="16933" y="16933"/>
                  </a:lnTo>
                  <a:lnTo>
                    <a:pt x="16933" y="0"/>
                  </a:ln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47" name="Google Shape;647;p45"/>
            <p:cNvSpPr/>
            <p:nvPr/>
          </p:nvSpPr>
          <p:spPr>
            <a:xfrm>
              <a:off x="2143439" y="2554026"/>
              <a:ext cx="16933" cy="16933"/>
            </a:xfrm>
            <a:custGeom>
              <a:rect b="b" l="l" r="r" t="t"/>
              <a:pathLst>
                <a:path extrusionOk="0" h="16933" w="16933">
                  <a:moveTo>
                    <a:pt x="8467" y="8467"/>
                  </a:moveTo>
                  <a:lnTo>
                    <a:pt x="8467" y="8467"/>
                  </a:lnTo>
                  <a:moveTo>
                    <a:pt x="16933" y="0"/>
                  </a:moveTo>
                  <a:lnTo>
                    <a:pt x="0" y="0"/>
                  </a:lnTo>
                  <a:lnTo>
                    <a:pt x="0" y="16933"/>
                  </a:lnTo>
                  <a:lnTo>
                    <a:pt x="16933" y="16933"/>
                  </a:lnTo>
                  <a:lnTo>
                    <a:pt x="16933" y="0"/>
                  </a:ln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48" name="Google Shape;648;p45"/>
            <p:cNvSpPr/>
            <p:nvPr/>
          </p:nvSpPr>
          <p:spPr>
            <a:xfrm>
              <a:off x="2109572" y="2486272"/>
              <a:ext cx="16933" cy="16933"/>
            </a:xfrm>
            <a:custGeom>
              <a:rect b="b" l="l" r="r" t="t"/>
              <a:pathLst>
                <a:path extrusionOk="0" h="16933" w="16933">
                  <a:moveTo>
                    <a:pt x="8467" y="8467"/>
                  </a:moveTo>
                  <a:lnTo>
                    <a:pt x="8467" y="8467"/>
                  </a:lnTo>
                  <a:lnTo>
                    <a:pt x="8467" y="8467"/>
                  </a:lnTo>
                  <a:lnTo>
                    <a:pt x="8467" y="8467"/>
                  </a:lnTo>
                  <a:lnTo>
                    <a:pt x="8467" y="8467"/>
                  </a:lnTo>
                  <a:moveTo>
                    <a:pt x="16933" y="0"/>
                  </a:moveTo>
                  <a:lnTo>
                    <a:pt x="0" y="0"/>
                  </a:lnTo>
                  <a:lnTo>
                    <a:pt x="0" y="16933"/>
                  </a:lnTo>
                  <a:lnTo>
                    <a:pt x="16933" y="16933"/>
                  </a:lnTo>
                  <a:lnTo>
                    <a:pt x="16933" y="0"/>
                  </a:ln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49" name="Google Shape;649;p45"/>
            <p:cNvSpPr/>
            <p:nvPr/>
          </p:nvSpPr>
          <p:spPr>
            <a:xfrm>
              <a:off x="2109572" y="2520151"/>
              <a:ext cx="16933" cy="16933"/>
            </a:xfrm>
            <a:custGeom>
              <a:rect b="b" l="l" r="r" t="t"/>
              <a:pathLst>
                <a:path extrusionOk="0" h="16933" w="16933">
                  <a:moveTo>
                    <a:pt x="8467" y="8467"/>
                  </a:moveTo>
                  <a:lnTo>
                    <a:pt x="8467" y="8467"/>
                  </a:lnTo>
                  <a:moveTo>
                    <a:pt x="16933" y="0"/>
                  </a:moveTo>
                  <a:lnTo>
                    <a:pt x="0" y="0"/>
                  </a:lnTo>
                  <a:lnTo>
                    <a:pt x="0" y="16933"/>
                  </a:lnTo>
                  <a:lnTo>
                    <a:pt x="16933" y="16933"/>
                  </a:lnTo>
                  <a:lnTo>
                    <a:pt x="16933" y="0"/>
                  </a:ln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0" name="Google Shape;650;p45"/>
            <p:cNvSpPr/>
            <p:nvPr/>
          </p:nvSpPr>
          <p:spPr>
            <a:xfrm>
              <a:off x="2109572" y="2554026"/>
              <a:ext cx="16933" cy="16933"/>
            </a:xfrm>
            <a:custGeom>
              <a:rect b="b" l="l" r="r" t="t"/>
              <a:pathLst>
                <a:path extrusionOk="0" h="16933" w="16933">
                  <a:moveTo>
                    <a:pt x="8467" y="8467"/>
                  </a:moveTo>
                  <a:lnTo>
                    <a:pt x="8467" y="8467"/>
                  </a:lnTo>
                  <a:moveTo>
                    <a:pt x="16933" y="0"/>
                  </a:moveTo>
                  <a:lnTo>
                    <a:pt x="0" y="0"/>
                  </a:lnTo>
                  <a:lnTo>
                    <a:pt x="0" y="16933"/>
                  </a:lnTo>
                  <a:lnTo>
                    <a:pt x="16933" y="16933"/>
                  </a:lnTo>
                  <a:lnTo>
                    <a:pt x="16933" y="0"/>
                  </a:ln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1" name="Google Shape;651;p45"/>
            <p:cNvSpPr/>
            <p:nvPr/>
          </p:nvSpPr>
          <p:spPr>
            <a:xfrm>
              <a:off x="2075701" y="2486272"/>
              <a:ext cx="16933" cy="16933"/>
            </a:xfrm>
            <a:custGeom>
              <a:rect b="b" l="l" r="r" t="t"/>
              <a:pathLst>
                <a:path extrusionOk="0" h="16933" w="16933">
                  <a:moveTo>
                    <a:pt x="8467" y="8467"/>
                  </a:moveTo>
                  <a:lnTo>
                    <a:pt x="8467" y="8467"/>
                  </a:lnTo>
                  <a:lnTo>
                    <a:pt x="8467" y="8467"/>
                  </a:lnTo>
                  <a:lnTo>
                    <a:pt x="8467" y="8467"/>
                  </a:lnTo>
                  <a:lnTo>
                    <a:pt x="8467" y="8467"/>
                  </a:lnTo>
                  <a:moveTo>
                    <a:pt x="16933" y="0"/>
                  </a:moveTo>
                  <a:lnTo>
                    <a:pt x="0" y="0"/>
                  </a:lnTo>
                  <a:lnTo>
                    <a:pt x="0" y="16933"/>
                  </a:lnTo>
                  <a:lnTo>
                    <a:pt x="16933" y="16933"/>
                  </a:lnTo>
                  <a:lnTo>
                    <a:pt x="16933" y="0"/>
                  </a:ln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2" name="Google Shape;652;p45"/>
            <p:cNvSpPr/>
            <p:nvPr/>
          </p:nvSpPr>
          <p:spPr>
            <a:xfrm>
              <a:off x="2075701" y="2520151"/>
              <a:ext cx="16933" cy="16933"/>
            </a:xfrm>
            <a:custGeom>
              <a:rect b="b" l="l" r="r" t="t"/>
              <a:pathLst>
                <a:path extrusionOk="0" h="16933" w="16933">
                  <a:moveTo>
                    <a:pt x="8467" y="8467"/>
                  </a:moveTo>
                  <a:lnTo>
                    <a:pt x="8467" y="8467"/>
                  </a:lnTo>
                  <a:moveTo>
                    <a:pt x="16933" y="0"/>
                  </a:moveTo>
                  <a:lnTo>
                    <a:pt x="0" y="0"/>
                  </a:lnTo>
                  <a:lnTo>
                    <a:pt x="0" y="16933"/>
                  </a:lnTo>
                  <a:lnTo>
                    <a:pt x="16933" y="16933"/>
                  </a:lnTo>
                  <a:lnTo>
                    <a:pt x="16933" y="0"/>
                  </a:ln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3" name="Google Shape;653;p45"/>
            <p:cNvSpPr/>
            <p:nvPr/>
          </p:nvSpPr>
          <p:spPr>
            <a:xfrm>
              <a:off x="2075701" y="2554026"/>
              <a:ext cx="16933" cy="16933"/>
            </a:xfrm>
            <a:custGeom>
              <a:rect b="b" l="l" r="r" t="t"/>
              <a:pathLst>
                <a:path extrusionOk="0" h="16933" w="16933">
                  <a:moveTo>
                    <a:pt x="8467" y="8467"/>
                  </a:moveTo>
                  <a:lnTo>
                    <a:pt x="8467" y="8467"/>
                  </a:lnTo>
                  <a:moveTo>
                    <a:pt x="16933" y="0"/>
                  </a:moveTo>
                  <a:lnTo>
                    <a:pt x="0" y="0"/>
                  </a:lnTo>
                  <a:lnTo>
                    <a:pt x="0" y="16933"/>
                  </a:lnTo>
                  <a:lnTo>
                    <a:pt x="16933" y="16933"/>
                  </a:lnTo>
                  <a:lnTo>
                    <a:pt x="16933" y="0"/>
                  </a:ln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descr="Envelope outline" id="654" name="Google Shape;654;p45"/>
          <p:cNvSpPr/>
          <p:nvPr/>
        </p:nvSpPr>
        <p:spPr>
          <a:xfrm>
            <a:off x="4273097" y="4123405"/>
            <a:ext cx="295571" cy="210011"/>
          </a:xfrm>
          <a:custGeom>
            <a:rect b="b" l="l" r="r" t="t"/>
            <a:pathLst>
              <a:path extrusionOk="0" h="210011" w="295571">
                <a:moveTo>
                  <a:pt x="0" y="0"/>
                </a:moveTo>
                <a:lnTo>
                  <a:pt x="0" y="210012"/>
                </a:lnTo>
                <a:lnTo>
                  <a:pt x="295572" y="210012"/>
                </a:lnTo>
                <a:lnTo>
                  <a:pt x="295572" y="0"/>
                </a:lnTo>
                <a:close/>
                <a:moveTo>
                  <a:pt x="156039" y="134034"/>
                </a:moveTo>
                <a:cubicBezTo>
                  <a:pt x="151473" y="138573"/>
                  <a:pt x="144099" y="138573"/>
                  <a:pt x="139533" y="134034"/>
                </a:cubicBezTo>
                <a:lnTo>
                  <a:pt x="13344" y="7844"/>
                </a:lnTo>
                <a:cubicBezTo>
                  <a:pt x="13328" y="7829"/>
                  <a:pt x="13329" y="7804"/>
                  <a:pt x="13344" y="7789"/>
                </a:cubicBezTo>
                <a:cubicBezTo>
                  <a:pt x="13351" y="7782"/>
                  <a:pt x="13361" y="7778"/>
                  <a:pt x="13371" y="7778"/>
                </a:cubicBezTo>
                <a:lnTo>
                  <a:pt x="282201" y="7778"/>
                </a:lnTo>
                <a:cubicBezTo>
                  <a:pt x="282223" y="7779"/>
                  <a:pt x="282240" y="7796"/>
                  <a:pt x="282240" y="7817"/>
                </a:cubicBezTo>
                <a:cubicBezTo>
                  <a:pt x="282239" y="7828"/>
                  <a:pt x="282235" y="7837"/>
                  <a:pt x="282228" y="7844"/>
                </a:cubicBezTo>
                <a:close/>
                <a:moveTo>
                  <a:pt x="99507" y="105006"/>
                </a:moveTo>
                <a:lnTo>
                  <a:pt x="7844" y="196668"/>
                </a:lnTo>
                <a:cubicBezTo>
                  <a:pt x="7829" y="196683"/>
                  <a:pt x="7804" y="196683"/>
                  <a:pt x="7789" y="196668"/>
                </a:cubicBezTo>
                <a:cubicBezTo>
                  <a:pt x="7782" y="196660"/>
                  <a:pt x="7778" y="196651"/>
                  <a:pt x="7778" y="196641"/>
                </a:cubicBezTo>
                <a:lnTo>
                  <a:pt x="7778" y="13371"/>
                </a:lnTo>
                <a:cubicBezTo>
                  <a:pt x="7779" y="13349"/>
                  <a:pt x="7796" y="13332"/>
                  <a:pt x="7817" y="13332"/>
                </a:cubicBezTo>
                <a:cubicBezTo>
                  <a:pt x="7828" y="13333"/>
                  <a:pt x="7837" y="13337"/>
                  <a:pt x="7844" y="13344"/>
                </a:cubicBezTo>
                <a:close/>
                <a:moveTo>
                  <a:pt x="105006" y="110505"/>
                </a:moveTo>
                <a:lnTo>
                  <a:pt x="134034" y="139533"/>
                </a:lnTo>
                <a:cubicBezTo>
                  <a:pt x="141627" y="147128"/>
                  <a:pt x="153939" y="147130"/>
                  <a:pt x="161534" y="139537"/>
                </a:cubicBezTo>
                <a:cubicBezTo>
                  <a:pt x="161536" y="139536"/>
                  <a:pt x="161537" y="139534"/>
                  <a:pt x="161538" y="139533"/>
                </a:cubicBezTo>
                <a:lnTo>
                  <a:pt x="190566" y="110505"/>
                </a:lnTo>
                <a:lnTo>
                  <a:pt x="282228" y="202167"/>
                </a:lnTo>
                <a:cubicBezTo>
                  <a:pt x="282244" y="202182"/>
                  <a:pt x="282243" y="202207"/>
                  <a:pt x="282228" y="202222"/>
                </a:cubicBezTo>
                <a:cubicBezTo>
                  <a:pt x="282221" y="202229"/>
                  <a:pt x="282211" y="202233"/>
                  <a:pt x="282201" y="202233"/>
                </a:cubicBezTo>
                <a:lnTo>
                  <a:pt x="13371" y="202233"/>
                </a:lnTo>
                <a:cubicBezTo>
                  <a:pt x="13349" y="202233"/>
                  <a:pt x="13332" y="202216"/>
                  <a:pt x="13332" y="202194"/>
                </a:cubicBezTo>
                <a:cubicBezTo>
                  <a:pt x="13333" y="202184"/>
                  <a:pt x="13337" y="202174"/>
                  <a:pt x="13344" y="202167"/>
                </a:cubicBezTo>
                <a:close/>
                <a:moveTo>
                  <a:pt x="196065" y="105006"/>
                </a:moveTo>
                <a:lnTo>
                  <a:pt x="287728" y="13344"/>
                </a:lnTo>
                <a:cubicBezTo>
                  <a:pt x="287743" y="13328"/>
                  <a:pt x="287768" y="13329"/>
                  <a:pt x="287782" y="13344"/>
                </a:cubicBezTo>
                <a:cubicBezTo>
                  <a:pt x="287789" y="13351"/>
                  <a:pt x="287794" y="13361"/>
                  <a:pt x="287794" y="13371"/>
                </a:cubicBezTo>
                <a:lnTo>
                  <a:pt x="287794" y="196641"/>
                </a:lnTo>
                <a:cubicBezTo>
                  <a:pt x="287793" y="196662"/>
                  <a:pt x="287776" y="196679"/>
                  <a:pt x="287754" y="196679"/>
                </a:cubicBezTo>
                <a:cubicBezTo>
                  <a:pt x="287744" y="196679"/>
                  <a:pt x="287735" y="196675"/>
                  <a:pt x="287728" y="196668"/>
                </a:cubicBezTo>
                <a:close/>
              </a:path>
            </a:pathLst>
          </a:custGeom>
          <a:solidFill>
            <a:srgbClr val="A6A6A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55" name="Google Shape;655;p45"/>
          <p:cNvSpPr txBox="1"/>
          <p:nvPr/>
        </p:nvSpPr>
        <p:spPr>
          <a:xfrm>
            <a:off x="3862082" y="3609203"/>
            <a:ext cx="411732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400">
                <a:solidFill>
                  <a:srgbClr val="4D4D4D"/>
                </a:solidFill>
                <a:latin typeface="Montserrat"/>
                <a:ea typeface="Montserrat"/>
                <a:cs typeface="Montserrat"/>
                <a:sym typeface="Montserrat"/>
              </a:rPr>
              <a:t>SIGN UP TO RECEIVE COMPANY UPDATES :</a:t>
            </a:r>
            <a:endParaRPr/>
          </a:p>
        </p:txBody>
      </p:sp>
      <p:sp>
        <p:nvSpPr>
          <p:cNvPr id="656" name="Google Shape;656;p45"/>
          <p:cNvSpPr txBox="1"/>
          <p:nvPr/>
        </p:nvSpPr>
        <p:spPr>
          <a:xfrm>
            <a:off x="838200" y="365126"/>
            <a:ext cx="4546600" cy="892986"/>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2600"/>
              <a:buFont typeface="Montserrat"/>
              <a:buNone/>
            </a:pPr>
            <a:r>
              <a:rPr b="1" lang="en-US" sz="2600">
                <a:solidFill>
                  <a:schemeClr val="dk1"/>
                </a:solidFill>
                <a:latin typeface="Montserrat"/>
                <a:ea typeface="Montserrat"/>
                <a:cs typeface="Montserrat"/>
                <a:sym typeface="Montserrat"/>
              </a:rPr>
              <a:t>THANK </a:t>
            </a:r>
            <a:r>
              <a:rPr b="1" lang="en-US" sz="2600">
                <a:solidFill>
                  <a:srgbClr val="10D10D"/>
                </a:solidFill>
                <a:latin typeface="Montserrat"/>
                <a:ea typeface="Montserrat"/>
                <a:cs typeface="Montserrat"/>
                <a:sym typeface="Montserrat"/>
              </a:rPr>
              <a:t>YOU</a:t>
            </a:r>
            <a:endParaRPr b="1" sz="2600">
              <a:solidFill>
                <a:srgbClr val="10D10D"/>
              </a:solidFill>
              <a:latin typeface="Montserrat"/>
              <a:ea typeface="Montserrat"/>
              <a:cs typeface="Montserrat"/>
              <a:sym typeface="Montserrat"/>
            </a:endParaRPr>
          </a:p>
        </p:txBody>
      </p:sp>
      <p:pic>
        <p:nvPicPr>
          <p:cNvPr descr="Icon&#10;&#10;Description automatically generated" id="657" name="Google Shape;657;p45">
            <a:hlinkClick r:id="rId5"/>
          </p:cNvPr>
          <p:cNvPicPr preferRelativeResize="0"/>
          <p:nvPr/>
        </p:nvPicPr>
        <p:blipFill rotWithShape="1">
          <a:blip r:embed="rId6">
            <a:alphaModFix/>
          </a:blip>
          <a:srcRect b="0" l="0" r="0" t="0"/>
          <a:stretch/>
        </p:blipFill>
        <p:spPr>
          <a:xfrm>
            <a:off x="4509237" y="5251450"/>
            <a:ext cx="311150" cy="311150"/>
          </a:xfrm>
          <a:prstGeom prst="rect">
            <a:avLst/>
          </a:prstGeom>
          <a:noFill/>
          <a:ln>
            <a:noFill/>
          </a:ln>
        </p:spPr>
      </p:pic>
      <p:pic>
        <p:nvPicPr>
          <p:cNvPr descr="Icon&#10;&#10;Description automatically generated" id="658" name="Google Shape;658;p45">
            <a:hlinkClick r:id="rId7"/>
          </p:cNvPr>
          <p:cNvPicPr preferRelativeResize="0"/>
          <p:nvPr/>
        </p:nvPicPr>
        <p:blipFill rotWithShape="1">
          <a:blip r:embed="rId8">
            <a:alphaModFix/>
          </a:blip>
          <a:srcRect b="0" l="0" r="0" t="0"/>
          <a:stretch/>
        </p:blipFill>
        <p:spPr>
          <a:xfrm>
            <a:off x="6085863" y="5251450"/>
            <a:ext cx="311150" cy="311150"/>
          </a:xfrm>
          <a:prstGeom prst="rect">
            <a:avLst/>
          </a:prstGeom>
          <a:noFill/>
          <a:ln>
            <a:noFill/>
          </a:ln>
        </p:spPr>
      </p:pic>
      <p:pic>
        <p:nvPicPr>
          <p:cNvPr descr="Icon&#10;&#10;Description automatically generated" id="659" name="Google Shape;659;p45">
            <a:hlinkClick r:id="rId9"/>
          </p:cNvPr>
          <p:cNvPicPr preferRelativeResize="0"/>
          <p:nvPr/>
        </p:nvPicPr>
        <p:blipFill rotWithShape="1">
          <a:blip r:embed="rId10">
            <a:alphaModFix/>
          </a:blip>
          <a:srcRect b="0" l="0" r="0" t="0"/>
          <a:stretch/>
        </p:blipFill>
        <p:spPr>
          <a:xfrm>
            <a:off x="5560321" y="5251450"/>
            <a:ext cx="311150" cy="311150"/>
          </a:xfrm>
          <a:prstGeom prst="rect">
            <a:avLst/>
          </a:prstGeom>
          <a:noFill/>
          <a:ln>
            <a:noFill/>
          </a:ln>
        </p:spPr>
      </p:pic>
      <p:pic>
        <p:nvPicPr>
          <p:cNvPr descr="A cloud in the sky&#10;&#10;Description automatically generated with medium confidence" id="660" name="Google Shape;660;p45">
            <a:hlinkClick r:id="rId11"/>
          </p:cNvPr>
          <p:cNvPicPr preferRelativeResize="0"/>
          <p:nvPr/>
        </p:nvPicPr>
        <p:blipFill rotWithShape="1">
          <a:blip r:embed="rId12">
            <a:alphaModFix/>
          </a:blip>
          <a:srcRect b="0" l="0" r="0" t="0"/>
          <a:stretch/>
        </p:blipFill>
        <p:spPr>
          <a:xfrm>
            <a:off x="5034779" y="5253467"/>
            <a:ext cx="311150" cy="311150"/>
          </a:xfrm>
          <a:prstGeom prst="rect">
            <a:avLst/>
          </a:prstGeom>
          <a:noFill/>
          <a:ln>
            <a:noFill/>
          </a:ln>
        </p:spPr>
      </p:pic>
      <p:pic>
        <p:nvPicPr>
          <p:cNvPr descr="Icon&#10;&#10;Description automatically generated" id="661" name="Google Shape;661;p45">
            <a:hlinkClick r:id="rId13"/>
          </p:cNvPr>
          <p:cNvPicPr preferRelativeResize="0"/>
          <p:nvPr/>
        </p:nvPicPr>
        <p:blipFill rotWithShape="1">
          <a:blip r:embed="rId14">
            <a:alphaModFix/>
          </a:blip>
          <a:srcRect b="0" l="0" r="0" t="0"/>
          <a:stretch/>
        </p:blipFill>
        <p:spPr>
          <a:xfrm>
            <a:off x="6613975" y="5251450"/>
            <a:ext cx="334486" cy="311150"/>
          </a:xfrm>
          <a:prstGeom prst="rect">
            <a:avLst/>
          </a:prstGeom>
          <a:noFill/>
          <a:ln>
            <a:noFill/>
          </a:ln>
        </p:spPr>
      </p:pic>
      <p:sp>
        <p:nvSpPr>
          <p:cNvPr id="662" name="Google Shape;662;p45"/>
          <p:cNvSpPr/>
          <p:nvPr/>
        </p:nvSpPr>
        <p:spPr>
          <a:xfrm>
            <a:off x="2560886" y="6356349"/>
            <a:ext cx="6162489"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200" u="none">
                <a:solidFill>
                  <a:srgbClr val="AEABAB"/>
                </a:solidFill>
                <a:latin typeface="Montserrat"/>
                <a:ea typeface="Montserrat"/>
                <a:cs typeface="Montserrat"/>
                <a:sym typeface="Montserrat"/>
              </a:rPr>
              <a:t>NEWAGEMETALS.COM   •   TSX.V: NAM   •   OTCQB: NMTLF   •   FSE: P7J2</a:t>
            </a:r>
            <a:endParaRPr/>
          </a:p>
        </p:txBody>
      </p:sp>
      <p:sp>
        <p:nvSpPr>
          <p:cNvPr id="663" name="Google Shape;663;p45"/>
          <p:cNvSpPr/>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1400">
                <a:solidFill>
                  <a:srgbClr val="AEABAB"/>
                </a:solidFill>
                <a:latin typeface="Montserrat"/>
                <a:ea typeface="Montserrat"/>
                <a:cs typeface="Montserrat"/>
                <a:sym typeface="Montserrat"/>
              </a:rPr>
              <a:t>H1 2026</a:t>
            </a:r>
            <a:endParaRPr/>
          </a:p>
        </p:txBody>
      </p:sp>
      <p:sp>
        <p:nvSpPr>
          <p:cNvPr id="664" name="Google Shape;664;p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400">
                <a:solidFill>
                  <a:srgbClr val="AEABAB"/>
                </a:solidFill>
                <a:latin typeface="Montserrat"/>
                <a:ea typeface="Montserrat"/>
                <a:cs typeface="Montserrat"/>
                <a:sym typeface="Montserrat"/>
              </a:rPr>
              <a:t>‹#›</a:t>
            </a:fld>
            <a:endParaRPr sz="1400">
              <a:solidFill>
                <a:srgbClr val="AEABAB"/>
              </a:solidFill>
              <a:latin typeface="Montserrat"/>
              <a:ea typeface="Montserrat"/>
              <a:cs typeface="Montserrat"/>
              <a:sym typeface="Montserrat"/>
            </a:endParaRPr>
          </a:p>
        </p:txBody>
      </p:sp>
      <p:sp>
        <p:nvSpPr>
          <p:cNvPr id="665" name="Google Shape;665;p45"/>
          <p:cNvSpPr/>
          <p:nvPr/>
        </p:nvSpPr>
        <p:spPr>
          <a:xfrm>
            <a:off x="757450" y="6346200"/>
            <a:ext cx="1259100" cy="378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a:solidFill>
                  <a:srgbClr val="AEABAB"/>
                </a:solidFill>
                <a:latin typeface="Montserrat"/>
                <a:ea typeface="Montserrat"/>
                <a:cs typeface="Montserrat"/>
                <a:sym typeface="Montserrat"/>
              </a:rPr>
              <a:t>H2 2026</a:t>
            </a:r>
            <a:endParaRPr>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9" name="Shape 669"/>
        <p:cNvGrpSpPr/>
        <p:nvPr/>
      </p:nvGrpSpPr>
      <p:grpSpPr>
        <a:xfrm>
          <a:off x="0" y="0"/>
          <a:ext cx="0" cy="0"/>
          <a:chOff x="0" y="0"/>
          <a:chExt cx="0" cy="0"/>
        </a:xfrm>
      </p:grpSpPr>
      <p:sp>
        <p:nvSpPr>
          <p:cNvPr id="670" name="Google Shape;670;p46"/>
          <p:cNvSpPr/>
          <p:nvPr/>
        </p:nvSpPr>
        <p:spPr>
          <a:xfrm>
            <a:off x="2560886" y="6356349"/>
            <a:ext cx="6049713" cy="36512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200" u="none">
                <a:solidFill>
                  <a:srgbClr val="AEABAB"/>
                </a:solidFill>
                <a:latin typeface="Montserrat"/>
                <a:ea typeface="Montserrat"/>
                <a:cs typeface="Montserrat"/>
                <a:sym typeface="Montserrat"/>
              </a:rPr>
              <a:t>NEWAGEMETALS.COM   •   TSX.V: NAM   •   OTCQB: NMTLF   •   FSE: P7J2</a:t>
            </a:r>
            <a:endParaRPr/>
          </a:p>
        </p:txBody>
      </p:sp>
      <p:sp>
        <p:nvSpPr>
          <p:cNvPr id="671" name="Google Shape;671;p46"/>
          <p:cNvSpPr/>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1400">
                <a:solidFill>
                  <a:srgbClr val="AEABAB"/>
                </a:solidFill>
                <a:latin typeface="Montserrat"/>
                <a:ea typeface="Montserrat"/>
                <a:cs typeface="Montserrat"/>
                <a:sym typeface="Montserrat"/>
              </a:rPr>
              <a:t> 2026</a:t>
            </a:r>
            <a:endParaRPr/>
          </a:p>
        </p:txBody>
      </p:sp>
      <p:sp>
        <p:nvSpPr>
          <p:cNvPr id="672" name="Google Shape;672;p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400">
                <a:solidFill>
                  <a:srgbClr val="AEABAB"/>
                </a:solidFill>
                <a:latin typeface="Montserrat"/>
                <a:ea typeface="Montserrat"/>
                <a:cs typeface="Montserrat"/>
                <a:sym typeface="Montserrat"/>
              </a:rPr>
              <a:t>‹#›</a:t>
            </a:fld>
            <a:endParaRPr sz="1400">
              <a:solidFill>
                <a:srgbClr val="AEABAB"/>
              </a:solidFill>
              <a:latin typeface="Montserrat"/>
              <a:ea typeface="Montserrat"/>
              <a:cs typeface="Montserrat"/>
              <a:sym typeface="Montserrat"/>
            </a:endParaRPr>
          </a:p>
        </p:txBody>
      </p:sp>
      <p:sp>
        <p:nvSpPr>
          <p:cNvPr id="673" name="Google Shape;673;p46"/>
          <p:cNvSpPr txBox="1"/>
          <p:nvPr/>
        </p:nvSpPr>
        <p:spPr>
          <a:xfrm>
            <a:off x="3009975" y="2339750"/>
            <a:ext cx="5904181" cy="132343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8000">
                <a:solidFill>
                  <a:srgbClr val="10D10D"/>
                </a:solidFill>
                <a:latin typeface="Montserrat"/>
                <a:ea typeface="Montserrat"/>
                <a:cs typeface="Montserrat"/>
                <a:sym typeface="Montserrat"/>
              </a:rPr>
              <a:t>APPENDIX</a:t>
            </a:r>
            <a:endParaRPr/>
          </a:p>
        </p:txBody>
      </p:sp>
      <p:sp>
        <p:nvSpPr>
          <p:cNvPr id="674" name="Google Shape;674;p46"/>
          <p:cNvSpPr/>
          <p:nvPr/>
        </p:nvSpPr>
        <p:spPr>
          <a:xfrm>
            <a:off x="757450" y="6346200"/>
            <a:ext cx="1259100" cy="378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a:solidFill>
                  <a:srgbClr val="AEABAB"/>
                </a:solidFill>
                <a:latin typeface="Montserrat"/>
                <a:ea typeface="Montserrat"/>
                <a:cs typeface="Montserrat"/>
                <a:sym typeface="Montserrat"/>
              </a:rPr>
              <a:t>H2 2026</a:t>
            </a:r>
            <a:endParaRPr>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9" name="Shape 679"/>
        <p:cNvGrpSpPr/>
        <p:nvPr/>
      </p:nvGrpSpPr>
      <p:grpSpPr>
        <a:xfrm>
          <a:off x="0" y="0"/>
          <a:ext cx="0" cy="0"/>
          <a:chOff x="0" y="0"/>
          <a:chExt cx="0" cy="0"/>
        </a:xfrm>
      </p:grpSpPr>
      <p:graphicFrame>
        <p:nvGraphicFramePr>
          <p:cNvPr id="680" name="Google Shape;680;p47"/>
          <p:cNvGraphicFramePr/>
          <p:nvPr/>
        </p:nvGraphicFramePr>
        <p:xfrm>
          <a:off x="171450" y="1406714"/>
          <a:ext cx="3000000" cy="3000000"/>
        </p:xfrm>
        <a:graphic>
          <a:graphicData uri="http://schemas.openxmlformats.org/drawingml/2006/table">
            <a:tbl>
              <a:tblPr bandRow="1" firstRow="1">
                <a:noFill/>
                <a:tableStyleId>{702C594F-68E4-414A-95D4-E2B47A74387A}</a:tableStyleId>
              </a:tblPr>
              <a:tblGrid>
                <a:gridCol w="1220325"/>
                <a:gridCol w="1144700"/>
                <a:gridCol w="741500"/>
                <a:gridCol w="741500"/>
                <a:gridCol w="741500"/>
                <a:gridCol w="638050"/>
                <a:gridCol w="741500"/>
                <a:gridCol w="741500"/>
                <a:gridCol w="741500"/>
                <a:gridCol w="908775"/>
              </a:tblGrid>
              <a:tr h="590750">
                <a:tc>
                  <a:txBody>
                    <a:bodyPr/>
                    <a:lstStyle/>
                    <a:p>
                      <a:pPr indent="0" lvl="0" marL="0" marR="0" rtl="0" algn="l">
                        <a:spcBef>
                          <a:spcPts val="0"/>
                        </a:spcBef>
                        <a:spcAft>
                          <a:spcPts val="0"/>
                        </a:spcAft>
                        <a:buNone/>
                      </a:pPr>
                      <a:r>
                        <a:t/>
                      </a:r>
                      <a:endParaRPr b="0" sz="1300">
                        <a:solidFill>
                          <a:srgbClr val="171616"/>
                        </a:solidFill>
                        <a:latin typeface="Montserrat"/>
                        <a:ea typeface="Montserrat"/>
                        <a:cs typeface="Montserrat"/>
                        <a:sym typeface="Montserrat"/>
                      </a:endParaRPr>
                    </a:p>
                  </a:txBody>
                  <a:tcPr marT="45725" marB="45725" marR="91450" marL="91450" anchor="ctr">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300">
                          <a:solidFill>
                            <a:srgbClr val="171616"/>
                          </a:solidFill>
                          <a:latin typeface="Montserrat"/>
                          <a:ea typeface="Montserrat"/>
                          <a:cs typeface="Montserrat"/>
                          <a:sym typeface="Montserrat"/>
                        </a:rPr>
                        <a:t>Tonnes ’000</a:t>
                      </a:r>
                      <a:endParaRPr/>
                    </a:p>
                  </a:txBody>
                  <a:tcPr marT="45725" marB="45725" marR="91450" marL="91450" anchor="ctr">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300">
                          <a:solidFill>
                            <a:srgbClr val="171616"/>
                          </a:solidFill>
                          <a:latin typeface="Montserrat"/>
                          <a:ea typeface="Montserrat"/>
                          <a:cs typeface="Montserrat"/>
                          <a:sym typeface="Montserrat"/>
                        </a:rPr>
                        <a:t>Pd g/t</a:t>
                      </a:r>
                      <a:endParaRPr/>
                    </a:p>
                  </a:txBody>
                  <a:tcPr marT="45725" marB="45725" marR="91450" marL="91450" anchor="ctr">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300">
                          <a:solidFill>
                            <a:srgbClr val="171616"/>
                          </a:solidFill>
                          <a:latin typeface="Montserrat"/>
                          <a:ea typeface="Montserrat"/>
                          <a:cs typeface="Montserrat"/>
                          <a:sym typeface="Montserrat"/>
                        </a:rPr>
                        <a:t>Pt g/t</a:t>
                      </a:r>
                      <a:endParaRPr/>
                    </a:p>
                  </a:txBody>
                  <a:tcPr marT="45725" marB="45725" marR="91450" marL="91450" anchor="ctr">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300">
                          <a:solidFill>
                            <a:srgbClr val="171616"/>
                          </a:solidFill>
                          <a:latin typeface="Montserrat"/>
                          <a:ea typeface="Montserrat"/>
                          <a:cs typeface="Montserrat"/>
                          <a:sym typeface="Montserrat"/>
                        </a:rPr>
                        <a:t>Rh g/t</a:t>
                      </a:r>
                      <a:endParaRPr/>
                    </a:p>
                  </a:txBody>
                  <a:tcPr marT="45725" marB="45725" marR="91450" marL="91450" anchor="ctr">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300">
                          <a:solidFill>
                            <a:srgbClr val="171616"/>
                          </a:solidFill>
                          <a:latin typeface="Montserrat"/>
                          <a:ea typeface="Montserrat"/>
                          <a:cs typeface="Montserrat"/>
                          <a:sym typeface="Montserrat"/>
                        </a:rPr>
                        <a:t>Au g/t</a:t>
                      </a:r>
                      <a:endParaRPr/>
                    </a:p>
                  </a:txBody>
                  <a:tcPr marT="45725" marB="45725" marR="91450" marL="91450" anchor="ctr">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300">
                          <a:solidFill>
                            <a:srgbClr val="171616"/>
                          </a:solidFill>
                          <a:latin typeface="Montserrat"/>
                          <a:ea typeface="Montserrat"/>
                          <a:cs typeface="Montserrat"/>
                          <a:sym typeface="Montserrat"/>
                        </a:rPr>
                        <a:t>Cu%</a:t>
                      </a:r>
                      <a:endParaRPr/>
                    </a:p>
                  </a:txBody>
                  <a:tcPr marT="45725" marB="45725" marR="91450" marL="91450" anchor="ctr">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300">
                          <a:solidFill>
                            <a:srgbClr val="171616"/>
                          </a:solidFill>
                          <a:latin typeface="Montserrat"/>
                          <a:ea typeface="Montserrat"/>
                          <a:cs typeface="Montserrat"/>
                          <a:sym typeface="Montserrat"/>
                        </a:rPr>
                        <a:t>Ni%</a:t>
                      </a:r>
                      <a:endParaRPr/>
                    </a:p>
                  </a:txBody>
                  <a:tcPr marT="45725" marB="45725" marR="91450" marL="91450" anchor="ctr">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300">
                          <a:solidFill>
                            <a:srgbClr val="171616"/>
                          </a:solidFill>
                          <a:latin typeface="Montserrat"/>
                          <a:ea typeface="Montserrat"/>
                          <a:cs typeface="Montserrat"/>
                          <a:sym typeface="Montserrat"/>
                        </a:rPr>
                        <a:t>Co%</a:t>
                      </a:r>
                      <a:endParaRPr/>
                    </a:p>
                  </a:txBody>
                  <a:tcPr marT="45725" marB="45725" marR="91450" marL="91450" anchor="ctr">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300">
                          <a:solidFill>
                            <a:srgbClr val="171616"/>
                          </a:solidFill>
                          <a:latin typeface="Montserrat"/>
                          <a:ea typeface="Montserrat"/>
                          <a:cs typeface="Montserrat"/>
                          <a:sym typeface="Montserrat"/>
                        </a:rPr>
                        <a:t>NSR (C$/t)</a:t>
                      </a:r>
                      <a:endParaRPr/>
                    </a:p>
                  </a:txBody>
                  <a:tcPr marT="45725" marB="45725" marR="91450" marL="91450" anchor="ctr">
                    <a:lnB cap="flat" cmpd="sng" w="12700">
                      <a:solidFill>
                        <a:srgbClr val="F5F5F5"/>
                      </a:solidFill>
                      <a:prstDash val="solid"/>
                      <a:round/>
                      <a:headEnd len="sm" w="sm" type="none"/>
                      <a:tailEnd len="sm" w="sm" type="none"/>
                    </a:lnB>
                  </a:tcPr>
                </a:tc>
              </a:tr>
              <a:tr h="389225">
                <a:tc>
                  <a:txBody>
                    <a:bodyPr/>
                    <a:lstStyle/>
                    <a:p>
                      <a:pPr indent="0" lvl="0" marL="0" marR="0" rtl="0" algn="l">
                        <a:spcBef>
                          <a:spcPts val="0"/>
                        </a:spcBef>
                        <a:spcAft>
                          <a:spcPts val="0"/>
                        </a:spcAft>
                        <a:buNone/>
                      </a:pPr>
                      <a:r>
                        <a:rPr lang="en-US" sz="1300">
                          <a:solidFill>
                            <a:srgbClr val="171616"/>
                          </a:solidFill>
                          <a:latin typeface="Montserrat"/>
                          <a:ea typeface="Montserrat"/>
                          <a:cs typeface="Montserrat"/>
                          <a:sym typeface="Montserrat"/>
                        </a:rPr>
                        <a:t>Measured</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300">
                          <a:solidFill>
                            <a:srgbClr val="171616"/>
                          </a:solidFill>
                          <a:latin typeface="Montserrat"/>
                          <a:ea typeface="Montserrat"/>
                          <a:cs typeface="Montserrat"/>
                          <a:sym typeface="Montserrat"/>
                        </a:rPr>
                        <a:t>15,488</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300">
                          <a:solidFill>
                            <a:srgbClr val="171616"/>
                          </a:solidFill>
                          <a:latin typeface="Montserrat"/>
                          <a:ea typeface="Montserrat"/>
                          <a:cs typeface="Montserrat"/>
                          <a:sym typeface="Montserrat"/>
                        </a:rPr>
                        <a:t>0.70</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300">
                          <a:solidFill>
                            <a:srgbClr val="171616"/>
                          </a:solidFill>
                          <a:latin typeface="Montserrat"/>
                          <a:ea typeface="Montserrat"/>
                          <a:cs typeface="Montserrat"/>
                          <a:sym typeface="Montserrat"/>
                        </a:rPr>
                        <a:t>0.25</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300">
                          <a:solidFill>
                            <a:srgbClr val="171616"/>
                          </a:solidFill>
                          <a:latin typeface="Montserrat"/>
                          <a:ea typeface="Montserrat"/>
                          <a:cs typeface="Montserrat"/>
                          <a:sym typeface="Montserrat"/>
                        </a:rPr>
                        <a:t>0.02</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300">
                          <a:solidFill>
                            <a:srgbClr val="171616"/>
                          </a:solidFill>
                          <a:latin typeface="Montserrat"/>
                          <a:ea typeface="Montserrat"/>
                          <a:cs typeface="Montserrat"/>
                          <a:sym typeface="Montserrat"/>
                        </a:rPr>
                        <a:t>0.05</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300">
                          <a:solidFill>
                            <a:srgbClr val="171616"/>
                          </a:solidFill>
                          <a:latin typeface="Montserrat"/>
                          <a:ea typeface="Montserrat"/>
                          <a:cs typeface="Montserrat"/>
                          <a:sym typeface="Montserrat"/>
                        </a:rPr>
                        <a:t>0.07</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300">
                          <a:solidFill>
                            <a:srgbClr val="171616"/>
                          </a:solidFill>
                          <a:latin typeface="Montserrat"/>
                          <a:ea typeface="Montserrat"/>
                          <a:cs typeface="Montserrat"/>
                          <a:sym typeface="Montserrat"/>
                        </a:rPr>
                        <a:t>0.02</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300">
                          <a:solidFill>
                            <a:srgbClr val="171616"/>
                          </a:solidFill>
                          <a:latin typeface="Montserrat"/>
                          <a:ea typeface="Montserrat"/>
                          <a:cs typeface="Montserrat"/>
                          <a:sym typeface="Montserrat"/>
                        </a:rPr>
                        <a:t>0.003</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300">
                          <a:solidFill>
                            <a:srgbClr val="171616"/>
                          </a:solidFill>
                          <a:latin typeface="Montserrat"/>
                          <a:ea typeface="Montserrat"/>
                          <a:cs typeface="Montserrat"/>
                          <a:sym typeface="Montserrat"/>
                        </a:rPr>
                        <a:t>59.54</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r>
              <a:tr h="389225">
                <a:tc>
                  <a:txBody>
                    <a:bodyPr/>
                    <a:lstStyle/>
                    <a:p>
                      <a:pPr indent="0" lvl="0" marL="0" marR="0" rtl="0" algn="l">
                        <a:spcBef>
                          <a:spcPts val="0"/>
                        </a:spcBef>
                        <a:spcAft>
                          <a:spcPts val="0"/>
                        </a:spcAft>
                        <a:buNone/>
                      </a:pPr>
                      <a:r>
                        <a:rPr lang="en-US" sz="1300">
                          <a:solidFill>
                            <a:srgbClr val="171616"/>
                          </a:solidFill>
                          <a:latin typeface="Montserrat"/>
                          <a:ea typeface="Montserrat"/>
                          <a:cs typeface="Montserrat"/>
                          <a:sym typeface="Montserrat"/>
                        </a:rPr>
                        <a:t>Indicated</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300">
                          <a:solidFill>
                            <a:srgbClr val="171616"/>
                          </a:solidFill>
                          <a:latin typeface="Montserrat"/>
                          <a:ea typeface="Montserrat"/>
                          <a:cs typeface="Montserrat"/>
                          <a:sym typeface="Montserrat"/>
                        </a:rPr>
                        <a:t>74,152</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300">
                          <a:solidFill>
                            <a:srgbClr val="171616"/>
                          </a:solidFill>
                          <a:latin typeface="Montserrat"/>
                          <a:ea typeface="Montserrat"/>
                          <a:cs typeface="Montserrat"/>
                          <a:sym typeface="Montserrat"/>
                        </a:rPr>
                        <a:t>0.51</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300">
                          <a:solidFill>
                            <a:srgbClr val="171616"/>
                          </a:solidFill>
                          <a:latin typeface="Montserrat"/>
                          <a:ea typeface="Montserrat"/>
                          <a:cs typeface="Montserrat"/>
                          <a:sym typeface="Montserrat"/>
                        </a:rPr>
                        <a:t>0.20</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300">
                          <a:solidFill>
                            <a:srgbClr val="171616"/>
                          </a:solidFill>
                          <a:latin typeface="Montserrat"/>
                          <a:ea typeface="Montserrat"/>
                          <a:cs typeface="Montserrat"/>
                          <a:sym typeface="Montserrat"/>
                        </a:rPr>
                        <a:t>0.02</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300">
                          <a:solidFill>
                            <a:srgbClr val="171616"/>
                          </a:solidFill>
                          <a:latin typeface="Montserrat"/>
                          <a:ea typeface="Montserrat"/>
                          <a:cs typeface="Montserrat"/>
                          <a:sym typeface="Montserrat"/>
                        </a:rPr>
                        <a:t>0.04</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300">
                          <a:solidFill>
                            <a:srgbClr val="171616"/>
                          </a:solidFill>
                          <a:latin typeface="Montserrat"/>
                          <a:ea typeface="Montserrat"/>
                          <a:cs typeface="Montserrat"/>
                          <a:sym typeface="Montserrat"/>
                        </a:rPr>
                        <a:t>0.06</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300">
                          <a:solidFill>
                            <a:srgbClr val="171616"/>
                          </a:solidFill>
                          <a:latin typeface="Montserrat"/>
                          <a:ea typeface="Montserrat"/>
                          <a:cs typeface="Montserrat"/>
                          <a:sym typeface="Montserrat"/>
                        </a:rPr>
                        <a:t>0.01</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300">
                          <a:solidFill>
                            <a:srgbClr val="171616"/>
                          </a:solidFill>
                          <a:latin typeface="Montserrat"/>
                          <a:ea typeface="Montserrat"/>
                          <a:cs typeface="Montserrat"/>
                          <a:sym typeface="Montserrat"/>
                        </a:rPr>
                        <a:t>0.002</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300">
                          <a:solidFill>
                            <a:srgbClr val="171616"/>
                          </a:solidFill>
                          <a:latin typeface="Montserrat"/>
                          <a:ea typeface="Montserrat"/>
                          <a:cs typeface="Montserrat"/>
                          <a:sym typeface="Montserrat"/>
                        </a:rPr>
                        <a:t>45.08</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r>
              <a:tr h="590750">
                <a:tc>
                  <a:txBody>
                    <a:bodyPr/>
                    <a:lstStyle/>
                    <a:p>
                      <a:pPr indent="0" lvl="0" marL="0" marR="0" rtl="0" algn="l">
                        <a:spcBef>
                          <a:spcPts val="0"/>
                        </a:spcBef>
                        <a:spcAft>
                          <a:spcPts val="0"/>
                        </a:spcAft>
                        <a:buNone/>
                      </a:pPr>
                      <a:r>
                        <a:rPr lang="en-US" sz="1300">
                          <a:solidFill>
                            <a:srgbClr val="FF0000"/>
                          </a:solidFill>
                          <a:latin typeface="Montserrat"/>
                          <a:ea typeface="Montserrat"/>
                          <a:cs typeface="Montserrat"/>
                          <a:sym typeface="Montserrat"/>
                        </a:rPr>
                        <a:t>Measured +</a:t>
                      </a:r>
                      <a:endParaRPr/>
                    </a:p>
                    <a:p>
                      <a:pPr indent="0" lvl="0" marL="0" marR="0" rtl="0" algn="l">
                        <a:spcBef>
                          <a:spcPts val="0"/>
                        </a:spcBef>
                        <a:spcAft>
                          <a:spcPts val="0"/>
                        </a:spcAft>
                        <a:buNone/>
                      </a:pPr>
                      <a:r>
                        <a:rPr lang="en-US" sz="1300">
                          <a:solidFill>
                            <a:srgbClr val="FF0000"/>
                          </a:solidFill>
                          <a:latin typeface="Montserrat"/>
                          <a:ea typeface="Montserrat"/>
                          <a:cs typeface="Montserrat"/>
                          <a:sym typeface="Montserrat"/>
                        </a:rPr>
                        <a:t>Indicated</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300">
                          <a:solidFill>
                            <a:srgbClr val="FF0000"/>
                          </a:solidFill>
                          <a:latin typeface="Montserrat"/>
                          <a:ea typeface="Montserrat"/>
                          <a:cs typeface="Montserrat"/>
                          <a:sym typeface="Montserrat"/>
                        </a:rPr>
                        <a:t>89,640</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300">
                          <a:solidFill>
                            <a:srgbClr val="FF0000"/>
                          </a:solidFill>
                          <a:latin typeface="Montserrat"/>
                          <a:ea typeface="Montserrat"/>
                          <a:cs typeface="Montserrat"/>
                          <a:sym typeface="Montserrat"/>
                        </a:rPr>
                        <a:t>0.54</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300">
                          <a:solidFill>
                            <a:srgbClr val="FF0000"/>
                          </a:solidFill>
                          <a:latin typeface="Montserrat"/>
                          <a:ea typeface="Montserrat"/>
                          <a:cs typeface="Montserrat"/>
                          <a:sym typeface="Montserrat"/>
                        </a:rPr>
                        <a:t>0.21</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300">
                          <a:solidFill>
                            <a:srgbClr val="FF0000"/>
                          </a:solidFill>
                          <a:latin typeface="Montserrat"/>
                          <a:ea typeface="Montserrat"/>
                          <a:cs typeface="Montserrat"/>
                          <a:sym typeface="Montserrat"/>
                        </a:rPr>
                        <a:t>0.02</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300">
                          <a:solidFill>
                            <a:srgbClr val="FF0000"/>
                          </a:solidFill>
                          <a:latin typeface="Montserrat"/>
                          <a:ea typeface="Montserrat"/>
                          <a:cs typeface="Montserrat"/>
                          <a:sym typeface="Montserrat"/>
                        </a:rPr>
                        <a:t>0.04</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300">
                          <a:solidFill>
                            <a:srgbClr val="FF0000"/>
                          </a:solidFill>
                          <a:latin typeface="Montserrat"/>
                          <a:ea typeface="Montserrat"/>
                          <a:cs typeface="Montserrat"/>
                          <a:sym typeface="Montserrat"/>
                        </a:rPr>
                        <a:t>0.06</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300">
                          <a:solidFill>
                            <a:srgbClr val="FF0000"/>
                          </a:solidFill>
                          <a:latin typeface="Montserrat"/>
                          <a:ea typeface="Montserrat"/>
                          <a:cs typeface="Montserrat"/>
                          <a:sym typeface="Montserrat"/>
                        </a:rPr>
                        <a:t>0.01</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300">
                          <a:solidFill>
                            <a:srgbClr val="FF0000"/>
                          </a:solidFill>
                          <a:latin typeface="Montserrat"/>
                          <a:ea typeface="Montserrat"/>
                          <a:cs typeface="Montserrat"/>
                          <a:sym typeface="Montserrat"/>
                        </a:rPr>
                        <a:t>0.002</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300">
                          <a:solidFill>
                            <a:srgbClr val="FF0000"/>
                          </a:solidFill>
                          <a:latin typeface="Montserrat"/>
                          <a:ea typeface="Montserrat"/>
                          <a:cs typeface="Montserrat"/>
                          <a:sym typeface="Montserrat"/>
                        </a:rPr>
                        <a:t>47.58</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r>
              <a:tr h="389225">
                <a:tc>
                  <a:txBody>
                    <a:bodyPr/>
                    <a:lstStyle/>
                    <a:p>
                      <a:pPr indent="0" lvl="0" marL="0" marR="0" rtl="0" algn="l">
                        <a:spcBef>
                          <a:spcPts val="0"/>
                        </a:spcBef>
                        <a:spcAft>
                          <a:spcPts val="0"/>
                        </a:spcAft>
                        <a:buNone/>
                      </a:pPr>
                      <a:r>
                        <a:rPr lang="en-US" sz="1300">
                          <a:solidFill>
                            <a:srgbClr val="171616"/>
                          </a:solidFill>
                          <a:latin typeface="Montserrat"/>
                          <a:ea typeface="Montserrat"/>
                          <a:cs typeface="Montserrat"/>
                          <a:sym typeface="Montserrat"/>
                        </a:rPr>
                        <a:t>Inferred</a:t>
                      </a:r>
                      <a:endParaRPr/>
                    </a:p>
                  </a:txBody>
                  <a:tcPr marT="45725" marB="45725" marR="91450" marL="91450" anchor="ctr">
                    <a:lnT cap="flat" cmpd="sng" w="12700">
                      <a:solidFill>
                        <a:srgbClr val="F5F5F5"/>
                      </a:solidFill>
                      <a:prstDash val="solid"/>
                      <a:round/>
                      <a:headEnd len="sm" w="sm" type="none"/>
                      <a:tailEnd len="sm" w="sm" type="none"/>
                    </a:lnT>
                  </a:tcPr>
                </a:tc>
                <a:tc>
                  <a:txBody>
                    <a:bodyPr/>
                    <a:lstStyle/>
                    <a:p>
                      <a:pPr indent="0" lvl="0" marL="0" marR="0" rtl="0" algn="r">
                        <a:spcBef>
                          <a:spcPts val="0"/>
                        </a:spcBef>
                        <a:spcAft>
                          <a:spcPts val="0"/>
                        </a:spcAft>
                        <a:buNone/>
                      </a:pPr>
                      <a:r>
                        <a:rPr b="0" lang="en-US" sz="1300">
                          <a:solidFill>
                            <a:srgbClr val="171616"/>
                          </a:solidFill>
                          <a:latin typeface="Montserrat"/>
                          <a:ea typeface="Montserrat"/>
                          <a:cs typeface="Montserrat"/>
                          <a:sym typeface="Montserrat"/>
                        </a:rPr>
                        <a:t>94,268</a:t>
                      </a:r>
                      <a:endParaRPr/>
                    </a:p>
                  </a:txBody>
                  <a:tcPr marT="45725" marB="45725" marR="91450" marL="91450" anchor="ctr">
                    <a:lnT cap="flat" cmpd="sng" w="12700">
                      <a:solidFill>
                        <a:srgbClr val="F5F5F5"/>
                      </a:solidFill>
                      <a:prstDash val="solid"/>
                      <a:round/>
                      <a:headEnd len="sm" w="sm" type="none"/>
                      <a:tailEnd len="sm" w="sm" type="none"/>
                    </a:lnT>
                  </a:tcPr>
                </a:tc>
                <a:tc>
                  <a:txBody>
                    <a:bodyPr/>
                    <a:lstStyle/>
                    <a:p>
                      <a:pPr indent="0" lvl="0" marL="0" marR="0" rtl="0" algn="r">
                        <a:spcBef>
                          <a:spcPts val="0"/>
                        </a:spcBef>
                        <a:spcAft>
                          <a:spcPts val="0"/>
                        </a:spcAft>
                        <a:buNone/>
                      </a:pPr>
                      <a:r>
                        <a:rPr b="0" lang="en-US" sz="1300">
                          <a:solidFill>
                            <a:srgbClr val="171616"/>
                          </a:solidFill>
                          <a:latin typeface="Montserrat"/>
                          <a:ea typeface="Montserrat"/>
                          <a:cs typeface="Montserrat"/>
                          <a:sym typeface="Montserrat"/>
                        </a:rPr>
                        <a:t>0.35</a:t>
                      </a:r>
                      <a:endParaRPr/>
                    </a:p>
                  </a:txBody>
                  <a:tcPr marT="45725" marB="45725" marR="91450" marL="91450" anchor="ctr">
                    <a:lnT cap="flat" cmpd="sng" w="12700">
                      <a:solidFill>
                        <a:srgbClr val="F5F5F5"/>
                      </a:solidFill>
                      <a:prstDash val="solid"/>
                      <a:round/>
                      <a:headEnd len="sm" w="sm" type="none"/>
                      <a:tailEnd len="sm" w="sm" type="none"/>
                    </a:lnT>
                  </a:tcPr>
                </a:tc>
                <a:tc>
                  <a:txBody>
                    <a:bodyPr/>
                    <a:lstStyle/>
                    <a:p>
                      <a:pPr indent="0" lvl="0" marL="0" marR="0" rtl="0" algn="r">
                        <a:spcBef>
                          <a:spcPts val="0"/>
                        </a:spcBef>
                        <a:spcAft>
                          <a:spcPts val="0"/>
                        </a:spcAft>
                        <a:buNone/>
                      </a:pPr>
                      <a:r>
                        <a:rPr b="0" lang="en-US" sz="1300">
                          <a:solidFill>
                            <a:srgbClr val="171616"/>
                          </a:solidFill>
                          <a:latin typeface="Montserrat"/>
                          <a:ea typeface="Montserrat"/>
                          <a:cs typeface="Montserrat"/>
                          <a:sym typeface="Montserrat"/>
                        </a:rPr>
                        <a:t>0.16</a:t>
                      </a:r>
                      <a:endParaRPr/>
                    </a:p>
                  </a:txBody>
                  <a:tcPr marT="45725" marB="45725" marR="91450" marL="91450" anchor="ctr">
                    <a:lnT cap="flat" cmpd="sng" w="12700">
                      <a:solidFill>
                        <a:srgbClr val="F5F5F5"/>
                      </a:solidFill>
                      <a:prstDash val="solid"/>
                      <a:round/>
                      <a:headEnd len="sm" w="sm" type="none"/>
                      <a:tailEnd len="sm" w="sm" type="none"/>
                    </a:lnT>
                  </a:tcPr>
                </a:tc>
                <a:tc>
                  <a:txBody>
                    <a:bodyPr/>
                    <a:lstStyle/>
                    <a:p>
                      <a:pPr indent="0" lvl="0" marL="0" marR="0" rtl="0" algn="r">
                        <a:spcBef>
                          <a:spcPts val="0"/>
                        </a:spcBef>
                        <a:spcAft>
                          <a:spcPts val="0"/>
                        </a:spcAft>
                        <a:buNone/>
                      </a:pPr>
                      <a:r>
                        <a:rPr b="0" lang="en-US" sz="1300">
                          <a:solidFill>
                            <a:srgbClr val="171616"/>
                          </a:solidFill>
                          <a:latin typeface="Montserrat"/>
                          <a:ea typeface="Montserrat"/>
                          <a:cs typeface="Montserrat"/>
                          <a:sym typeface="Montserrat"/>
                        </a:rPr>
                        <a:t>0.01</a:t>
                      </a:r>
                      <a:endParaRPr/>
                    </a:p>
                  </a:txBody>
                  <a:tcPr marT="45725" marB="45725" marR="91450" marL="91450" anchor="ctr">
                    <a:lnT cap="flat" cmpd="sng" w="12700">
                      <a:solidFill>
                        <a:srgbClr val="F5F5F5"/>
                      </a:solidFill>
                      <a:prstDash val="solid"/>
                      <a:round/>
                      <a:headEnd len="sm" w="sm" type="none"/>
                      <a:tailEnd len="sm" w="sm" type="none"/>
                    </a:lnT>
                  </a:tcPr>
                </a:tc>
                <a:tc>
                  <a:txBody>
                    <a:bodyPr/>
                    <a:lstStyle/>
                    <a:p>
                      <a:pPr indent="0" lvl="0" marL="0" marR="0" rtl="0" algn="r">
                        <a:spcBef>
                          <a:spcPts val="0"/>
                        </a:spcBef>
                        <a:spcAft>
                          <a:spcPts val="0"/>
                        </a:spcAft>
                        <a:buNone/>
                      </a:pPr>
                      <a:r>
                        <a:rPr b="0" lang="en-US" sz="1300">
                          <a:solidFill>
                            <a:srgbClr val="171616"/>
                          </a:solidFill>
                          <a:latin typeface="Montserrat"/>
                          <a:ea typeface="Montserrat"/>
                          <a:cs typeface="Montserrat"/>
                          <a:sym typeface="Montserrat"/>
                        </a:rPr>
                        <a:t>0.03</a:t>
                      </a:r>
                      <a:endParaRPr/>
                    </a:p>
                  </a:txBody>
                  <a:tcPr marT="45725" marB="45725" marR="91450" marL="91450" anchor="ctr">
                    <a:lnT cap="flat" cmpd="sng" w="12700">
                      <a:solidFill>
                        <a:srgbClr val="F5F5F5"/>
                      </a:solidFill>
                      <a:prstDash val="solid"/>
                      <a:round/>
                      <a:headEnd len="sm" w="sm" type="none"/>
                      <a:tailEnd len="sm" w="sm" type="none"/>
                    </a:lnT>
                  </a:tcPr>
                </a:tc>
                <a:tc>
                  <a:txBody>
                    <a:bodyPr/>
                    <a:lstStyle/>
                    <a:p>
                      <a:pPr indent="0" lvl="0" marL="0" marR="0" rtl="0" algn="r">
                        <a:spcBef>
                          <a:spcPts val="0"/>
                        </a:spcBef>
                        <a:spcAft>
                          <a:spcPts val="0"/>
                        </a:spcAft>
                        <a:buNone/>
                      </a:pPr>
                      <a:r>
                        <a:rPr b="0" lang="en-US" sz="1300">
                          <a:solidFill>
                            <a:srgbClr val="171616"/>
                          </a:solidFill>
                          <a:latin typeface="Montserrat"/>
                          <a:ea typeface="Montserrat"/>
                          <a:cs typeface="Montserrat"/>
                          <a:sym typeface="Montserrat"/>
                        </a:rPr>
                        <a:t>0.04</a:t>
                      </a:r>
                      <a:endParaRPr/>
                    </a:p>
                  </a:txBody>
                  <a:tcPr marT="45725" marB="45725" marR="91450" marL="91450" anchor="ctr">
                    <a:lnT cap="flat" cmpd="sng" w="12700">
                      <a:solidFill>
                        <a:srgbClr val="F5F5F5"/>
                      </a:solidFill>
                      <a:prstDash val="solid"/>
                      <a:round/>
                      <a:headEnd len="sm" w="sm" type="none"/>
                      <a:tailEnd len="sm" w="sm" type="none"/>
                    </a:lnT>
                  </a:tcPr>
                </a:tc>
                <a:tc>
                  <a:txBody>
                    <a:bodyPr/>
                    <a:lstStyle/>
                    <a:p>
                      <a:pPr indent="0" lvl="0" marL="0" marR="0" rtl="0" algn="r">
                        <a:spcBef>
                          <a:spcPts val="0"/>
                        </a:spcBef>
                        <a:spcAft>
                          <a:spcPts val="0"/>
                        </a:spcAft>
                        <a:buNone/>
                      </a:pPr>
                      <a:r>
                        <a:rPr b="0" lang="en-US" sz="1300">
                          <a:solidFill>
                            <a:srgbClr val="171616"/>
                          </a:solidFill>
                          <a:latin typeface="Montserrat"/>
                          <a:ea typeface="Montserrat"/>
                          <a:cs typeface="Montserrat"/>
                          <a:sym typeface="Montserrat"/>
                        </a:rPr>
                        <a:t>0.02</a:t>
                      </a:r>
                      <a:endParaRPr/>
                    </a:p>
                  </a:txBody>
                  <a:tcPr marT="45725" marB="45725" marR="91450" marL="91450" anchor="ctr">
                    <a:lnT cap="flat" cmpd="sng" w="12700">
                      <a:solidFill>
                        <a:srgbClr val="F5F5F5"/>
                      </a:solidFill>
                      <a:prstDash val="solid"/>
                      <a:round/>
                      <a:headEnd len="sm" w="sm" type="none"/>
                      <a:tailEnd len="sm" w="sm" type="none"/>
                    </a:lnT>
                  </a:tcPr>
                </a:tc>
                <a:tc>
                  <a:txBody>
                    <a:bodyPr/>
                    <a:lstStyle/>
                    <a:p>
                      <a:pPr indent="0" lvl="0" marL="0" marR="0" rtl="0" algn="r">
                        <a:spcBef>
                          <a:spcPts val="0"/>
                        </a:spcBef>
                        <a:spcAft>
                          <a:spcPts val="0"/>
                        </a:spcAft>
                        <a:buNone/>
                      </a:pPr>
                      <a:r>
                        <a:rPr b="0" lang="en-US" sz="1300">
                          <a:solidFill>
                            <a:srgbClr val="171616"/>
                          </a:solidFill>
                          <a:latin typeface="Montserrat"/>
                          <a:ea typeface="Montserrat"/>
                          <a:cs typeface="Montserrat"/>
                          <a:sym typeface="Montserrat"/>
                        </a:rPr>
                        <a:t>0.002</a:t>
                      </a:r>
                      <a:endParaRPr/>
                    </a:p>
                  </a:txBody>
                  <a:tcPr marT="45725" marB="45725" marR="91450" marL="91450" anchor="ctr">
                    <a:lnT cap="flat" cmpd="sng" w="12700">
                      <a:solidFill>
                        <a:srgbClr val="F5F5F5"/>
                      </a:solidFill>
                      <a:prstDash val="solid"/>
                      <a:round/>
                      <a:headEnd len="sm" w="sm" type="none"/>
                      <a:tailEnd len="sm" w="sm" type="none"/>
                    </a:lnT>
                  </a:tcPr>
                </a:tc>
                <a:tc>
                  <a:txBody>
                    <a:bodyPr/>
                    <a:lstStyle/>
                    <a:p>
                      <a:pPr indent="0" lvl="0" marL="0" marR="0" rtl="0" algn="r">
                        <a:spcBef>
                          <a:spcPts val="0"/>
                        </a:spcBef>
                        <a:spcAft>
                          <a:spcPts val="0"/>
                        </a:spcAft>
                        <a:buNone/>
                      </a:pPr>
                      <a:r>
                        <a:rPr b="0" lang="en-US" sz="1300">
                          <a:solidFill>
                            <a:srgbClr val="171616"/>
                          </a:solidFill>
                          <a:latin typeface="Montserrat"/>
                          <a:ea typeface="Montserrat"/>
                          <a:cs typeface="Montserrat"/>
                          <a:sym typeface="Montserrat"/>
                        </a:rPr>
                        <a:t>31.69</a:t>
                      </a:r>
                      <a:endParaRPr/>
                    </a:p>
                  </a:txBody>
                  <a:tcPr marT="45725" marB="45725" marR="91450" marL="91450" anchor="ctr">
                    <a:lnT cap="flat" cmpd="sng" w="12700">
                      <a:solidFill>
                        <a:srgbClr val="F5F5F5"/>
                      </a:solidFill>
                      <a:prstDash val="solid"/>
                      <a:round/>
                      <a:headEnd len="sm" w="sm" type="none"/>
                      <a:tailEnd len="sm" w="sm" type="none"/>
                    </a:lnT>
                  </a:tcPr>
                </a:tc>
              </a:tr>
            </a:tbl>
          </a:graphicData>
        </a:graphic>
      </p:graphicFrame>
      <p:sp>
        <p:nvSpPr>
          <p:cNvPr id="681" name="Google Shape;681;p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400">
                <a:latin typeface="Montserrat"/>
                <a:ea typeface="Montserrat"/>
                <a:cs typeface="Montserrat"/>
                <a:sym typeface="Montserrat"/>
              </a:rPr>
              <a:t>‹#›</a:t>
            </a:fld>
            <a:endParaRPr sz="1000">
              <a:latin typeface="Montserrat"/>
              <a:ea typeface="Montserrat"/>
              <a:cs typeface="Montserrat"/>
              <a:sym typeface="Montserrat"/>
            </a:endParaRPr>
          </a:p>
        </p:txBody>
      </p:sp>
      <p:sp>
        <p:nvSpPr>
          <p:cNvPr id="682" name="Google Shape;682;p47"/>
          <p:cNvSpPr txBox="1"/>
          <p:nvPr/>
        </p:nvSpPr>
        <p:spPr>
          <a:xfrm>
            <a:off x="171450" y="255325"/>
            <a:ext cx="8648700" cy="892986"/>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4D4D4D"/>
              </a:buClr>
              <a:buSzPts val="2600"/>
              <a:buFont typeface="Montserrat"/>
              <a:buNone/>
            </a:pPr>
            <a:r>
              <a:rPr b="1" lang="en-US" sz="2600">
                <a:solidFill>
                  <a:srgbClr val="4D4D4D"/>
                </a:solidFill>
                <a:latin typeface="Montserrat"/>
                <a:ea typeface="Montserrat"/>
                <a:cs typeface="Montserrat"/>
                <a:sym typeface="Montserrat"/>
              </a:rPr>
              <a:t>MINERAL RESOURCE ESTIMATES 2021</a:t>
            </a:r>
            <a:endParaRPr b="1" sz="2600">
              <a:solidFill>
                <a:srgbClr val="10D10D"/>
              </a:solidFill>
              <a:latin typeface="Montserrat"/>
              <a:ea typeface="Montserrat"/>
              <a:cs typeface="Montserrat"/>
              <a:sym typeface="Montserrat"/>
            </a:endParaRPr>
          </a:p>
        </p:txBody>
      </p:sp>
      <p:sp>
        <p:nvSpPr>
          <p:cNvPr id="683" name="Google Shape;683;p47"/>
          <p:cNvSpPr txBox="1"/>
          <p:nvPr/>
        </p:nvSpPr>
        <p:spPr>
          <a:xfrm>
            <a:off x="8823157" y="562831"/>
            <a:ext cx="2989700" cy="54553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171616"/>
                </a:solidFill>
                <a:latin typeface="Calibri"/>
                <a:ea typeface="Calibri"/>
                <a:cs typeface="Calibri"/>
                <a:sym typeface="Calibri"/>
              </a:rPr>
              <a:t>NOTES</a:t>
            </a:r>
            <a:br>
              <a:rPr lang="en-US" sz="1400">
                <a:solidFill>
                  <a:srgbClr val="171616"/>
                </a:solidFill>
                <a:latin typeface="Calibri"/>
                <a:ea typeface="Calibri"/>
                <a:cs typeface="Calibri"/>
                <a:sym typeface="Calibri"/>
              </a:rPr>
            </a:br>
            <a:endParaRPr sz="1050">
              <a:solidFill>
                <a:srgbClr val="171616"/>
              </a:solidFill>
              <a:latin typeface="Calibri"/>
              <a:ea typeface="Calibri"/>
              <a:cs typeface="Calibri"/>
              <a:sym typeface="Calibri"/>
            </a:endParaRPr>
          </a:p>
          <a:p>
            <a:pPr indent="-142875" lvl="0" marL="142875" marR="0" rtl="0" algn="just">
              <a:spcBef>
                <a:spcPts val="0"/>
              </a:spcBef>
              <a:spcAft>
                <a:spcPts val="0"/>
              </a:spcAft>
              <a:buClr>
                <a:srgbClr val="171616"/>
              </a:buClr>
              <a:buSzPts val="900"/>
              <a:buFont typeface="Calibri"/>
              <a:buAutoNum type="arabicPeriod"/>
            </a:pPr>
            <a:r>
              <a:rPr lang="en-US" sz="900">
                <a:solidFill>
                  <a:srgbClr val="171616"/>
                </a:solidFill>
                <a:latin typeface="Calibri"/>
                <a:ea typeface="Calibri"/>
                <a:cs typeface="Calibri"/>
                <a:sym typeface="Calibri"/>
              </a:rPr>
              <a:t>Mineral Resources that are not Mineral Reserves do not have demonstrated economic viability.</a:t>
            </a:r>
            <a:endParaRPr/>
          </a:p>
          <a:p>
            <a:pPr indent="-142875" lvl="0" marL="142875" marR="0" rtl="0" algn="just">
              <a:spcBef>
                <a:spcPts val="0"/>
              </a:spcBef>
              <a:spcAft>
                <a:spcPts val="0"/>
              </a:spcAft>
              <a:buClr>
                <a:srgbClr val="171616"/>
              </a:buClr>
              <a:buSzPts val="900"/>
              <a:buFont typeface="Calibri"/>
              <a:buAutoNum type="arabicPeriod"/>
            </a:pPr>
            <a:r>
              <a:rPr lang="en-US" sz="900">
                <a:solidFill>
                  <a:srgbClr val="171616"/>
                </a:solidFill>
                <a:latin typeface="Calibri"/>
                <a:ea typeface="Calibri"/>
                <a:cs typeface="Calibri"/>
                <a:sym typeface="Calibri"/>
              </a:rPr>
              <a:t>The estimate of Mineral Resources may be materially affected by environmental, permitting, legal, title, taxation, socio-political, marketing, or other relevant issues.</a:t>
            </a:r>
            <a:endParaRPr/>
          </a:p>
          <a:p>
            <a:pPr indent="-142875" lvl="0" marL="142875" marR="0" rtl="0" algn="just">
              <a:spcBef>
                <a:spcPts val="0"/>
              </a:spcBef>
              <a:spcAft>
                <a:spcPts val="0"/>
              </a:spcAft>
              <a:buClr>
                <a:srgbClr val="171616"/>
              </a:buClr>
              <a:buSzPts val="900"/>
              <a:buFont typeface="Calibri"/>
              <a:buAutoNum type="arabicPeriod"/>
            </a:pPr>
            <a:r>
              <a:rPr lang="en-US" sz="900">
                <a:solidFill>
                  <a:srgbClr val="171616"/>
                </a:solidFill>
                <a:latin typeface="Calibri"/>
                <a:ea typeface="Calibri"/>
                <a:cs typeface="Calibri"/>
                <a:sym typeface="Calibri"/>
              </a:rPr>
              <a:t>The Inferred Mineral Resource in this estimate has a lower level of confidence than that applied to an Indicated Mineral Resource and must not be converted to a Mineral Reserve. It is reasonably expected that the majority of the Inferred Mineral Resource could potentially be upgraded to an Indicated Mineral Resource with continued exploration.</a:t>
            </a:r>
            <a:endParaRPr/>
          </a:p>
          <a:p>
            <a:pPr indent="-142875" lvl="0" marL="142875" marR="0" rtl="0" algn="just">
              <a:spcBef>
                <a:spcPts val="0"/>
              </a:spcBef>
              <a:spcAft>
                <a:spcPts val="0"/>
              </a:spcAft>
              <a:buClr>
                <a:srgbClr val="171616"/>
              </a:buClr>
              <a:buSzPts val="900"/>
              <a:buFont typeface="Calibri"/>
              <a:buAutoNum type="arabicPeriod"/>
            </a:pPr>
            <a:r>
              <a:rPr lang="en-US" sz="900">
                <a:solidFill>
                  <a:srgbClr val="171616"/>
                </a:solidFill>
                <a:latin typeface="Calibri"/>
                <a:ea typeface="Calibri"/>
                <a:cs typeface="Calibri"/>
                <a:sym typeface="Calibri"/>
              </a:rPr>
              <a:t>The Mineral Resources were estimated in accordance with the Canadian Institute of Mining, Metallurgy and Petroleum (CIM), CIM Standards on Mineral Resources and Reserves, Definitions (2014) and Best Practices Guidelines (2019) prepared by the CIM Standing Committee on Reserve Definitions and adopted by the CIM Council. Numbers may not add exactly due to rounding.</a:t>
            </a:r>
            <a:endParaRPr/>
          </a:p>
          <a:p>
            <a:pPr indent="-142875" lvl="0" marL="142875" marR="0" rtl="0" algn="just">
              <a:spcBef>
                <a:spcPts val="0"/>
              </a:spcBef>
              <a:spcAft>
                <a:spcPts val="0"/>
              </a:spcAft>
              <a:buClr>
                <a:srgbClr val="171616"/>
              </a:buClr>
              <a:buSzPts val="900"/>
              <a:buFont typeface="Calibri"/>
              <a:buAutoNum type="arabicPeriod"/>
            </a:pPr>
            <a:r>
              <a:rPr lang="en-US" sz="900">
                <a:solidFill>
                  <a:srgbClr val="171616"/>
                </a:solidFill>
                <a:latin typeface="Calibri"/>
                <a:ea typeface="Calibri"/>
                <a:cs typeface="Calibri"/>
                <a:sym typeface="Calibri"/>
              </a:rPr>
              <a:t>The Mineral Resource Estimate is based on US$ metal prices of $1,850/oz Pd, $900/oz Pt, $1,600/oz Au, $3.00/lb Cu, $16/lb Co, $6.50/lb Ni, $8,000/oz Rh, $18.50/oz Ag. The US$:CDN$ exchange rate used was 0.75.</a:t>
            </a:r>
            <a:endParaRPr/>
          </a:p>
          <a:p>
            <a:pPr indent="-142875" lvl="0" marL="142875" marR="0" rtl="0" algn="just">
              <a:spcBef>
                <a:spcPts val="0"/>
              </a:spcBef>
              <a:spcAft>
                <a:spcPts val="0"/>
              </a:spcAft>
              <a:buClr>
                <a:srgbClr val="171616"/>
              </a:buClr>
              <a:buSzPts val="900"/>
              <a:buFont typeface="Calibri"/>
              <a:buAutoNum type="arabicPeriod"/>
            </a:pPr>
            <a:r>
              <a:rPr lang="en-US" sz="900">
                <a:solidFill>
                  <a:srgbClr val="171616"/>
                </a:solidFill>
                <a:latin typeface="Calibri"/>
                <a:ea typeface="Calibri"/>
                <a:cs typeface="Calibri"/>
                <a:sym typeface="Calibri"/>
              </a:rPr>
              <a:t>The NSR estimates use flotation recoveries of 80% for Pd, 80% for Pt, 80% for Au, 85% for Cu, 25% for Co, 90% for Ni, 80% for Rh and 65% for Ag and smelter payables of 80% for Pd, 80% for Pt, 85% for Au, 85% for Cu, 50% for Co, 90% for Ni, 80% for Rh and 65% for Ag.</a:t>
            </a:r>
            <a:endParaRPr/>
          </a:p>
          <a:p>
            <a:pPr indent="-142875" lvl="0" marL="142875" marR="0" rtl="0" algn="just">
              <a:spcBef>
                <a:spcPts val="0"/>
              </a:spcBef>
              <a:spcAft>
                <a:spcPts val="0"/>
              </a:spcAft>
              <a:buClr>
                <a:srgbClr val="171616"/>
              </a:buClr>
              <a:buSzPts val="900"/>
              <a:buFont typeface="Calibri"/>
              <a:buAutoNum type="arabicPeriod"/>
            </a:pPr>
            <a:r>
              <a:rPr b="0" i="0" lang="en-US" sz="900">
                <a:solidFill>
                  <a:srgbClr val="171616"/>
                </a:solidFill>
                <a:latin typeface="Calibri"/>
                <a:ea typeface="Calibri"/>
                <a:cs typeface="Calibri"/>
                <a:sym typeface="Calibri"/>
              </a:rPr>
              <a:t>The pit optimization used a mining cost of $2.25/t mined, combined processing and G&amp;A costs of CDN$15/t, and pit slopes of 50º. The out-of-pit Mineral Resources used underground mining, processing and G&amp;A cost of CDN$50/t.  	</a:t>
            </a:r>
            <a:endParaRPr/>
          </a:p>
        </p:txBody>
      </p:sp>
      <p:graphicFrame>
        <p:nvGraphicFramePr>
          <p:cNvPr id="684" name="Google Shape;684;p47"/>
          <p:cNvGraphicFramePr/>
          <p:nvPr/>
        </p:nvGraphicFramePr>
        <p:xfrm>
          <a:off x="744322" y="4014344"/>
          <a:ext cx="3000000" cy="3000000"/>
        </p:xfrm>
        <a:graphic>
          <a:graphicData uri="http://schemas.openxmlformats.org/drawingml/2006/table">
            <a:tbl>
              <a:tblPr bandRow="1" firstRow="1">
                <a:noFill/>
                <a:tableStyleId>{702C594F-68E4-414A-95D4-E2B47A74387A}</a:tableStyleId>
              </a:tblPr>
              <a:tblGrid>
                <a:gridCol w="1466000"/>
                <a:gridCol w="1135825"/>
                <a:gridCol w="916625"/>
                <a:gridCol w="916625"/>
                <a:gridCol w="916625"/>
              </a:tblGrid>
              <a:tr h="345600">
                <a:tc>
                  <a:txBody>
                    <a:bodyPr/>
                    <a:lstStyle/>
                    <a:p>
                      <a:pPr indent="0" lvl="0" marL="0" marR="0" rtl="0" algn="l">
                        <a:spcBef>
                          <a:spcPts val="0"/>
                        </a:spcBef>
                        <a:spcAft>
                          <a:spcPts val="0"/>
                        </a:spcAft>
                        <a:buNone/>
                      </a:pPr>
                      <a:r>
                        <a:t/>
                      </a:r>
                      <a:endParaRPr b="0" sz="1400">
                        <a:solidFill>
                          <a:srgbClr val="171616"/>
                        </a:solidFill>
                        <a:latin typeface="Montserrat"/>
                        <a:ea typeface="Montserrat"/>
                        <a:cs typeface="Montserrat"/>
                        <a:sym typeface="Montserrat"/>
                      </a:endParaRPr>
                    </a:p>
                  </a:txBody>
                  <a:tcPr marT="45725" marB="45725" marR="91450" marL="91450" anchor="ctr">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400">
                          <a:solidFill>
                            <a:srgbClr val="171616"/>
                          </a:solidFill>
                          <a:latin typeface="Montserrat"/>
                          <a:ea typeface="Montserrat"/>
                          <a:cs typeface="Montserrat"/>
                          <a:sym typeface="Montserrat"/>
                        </a:rPr>
                        <a:t>Pd Moz</a:t>
                      </a:r>
                      <a:endParaRPr/>
                    </a:p>
                  </a:txBody>
                  <a:tcPr marT="45725" marB="45725" marR="91450" marL="91450" anchor="ctr">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400">
                          <a:solidFill>
                            <a:srgbClr val="171616"/>
                          </a:solidFill>
                          <a:latin typeface="Montserrat"/>
                          <a:ea typeface="Montserrat"/>
                          <a:cs typeface="Montserrat"/>
                          <a:sym typeface="Montserrat"/>
                        </a:rPr>
                        <a:t>Pt Moz</a:t>
                      </a:r>
                      <a:endParaRPr b="0" sz="1400">
                        <a:solidFill>
                          <a:srgbClr val="171616"/>
                        </a:solidFill>
                        <a:latin typeface="Montserrat"/>
                        <a:ea typeface="Montserrat"/>
                        <a:cs typeface="Montserrat"/>
                        <a:sym typeface="Montserrat"/>
                      </a:endParaRPr>
                    </a:p>
                  </a:txBody>
                  <a:tcPr marT="45725" marB="45725" marR="91450" marL="91450" anchor="ctr">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400">
                          <a:solidFill>
                            <a:srgbClr val="171616"/>
                          </a:solidFill>
                          <a:latin typeface="Montserrat"/>
                          <a:ea typeface="Montserrat"/>
                          <a:cs typeface="Montserrat"/>
                          <a:sym typeface="Montserrat"/>
                        </a:rPr>
                        <a:t>Au Moz</a:t>
                      </a:r>
                      <a:endParaRPr b="0" sz="1400">
                        <a:solidFill>
                          <a:srgbClr val="171616"/>
                        </a:solidFill>
                        <a:latin typeface="Montserrat"/>
                        <a:ea typeface="Montserrat"/>
                        <a:cs typeface="Montserrat"/>
                        <a:sym typeface="Montserrat"/>
                      </a:endParaRPr>
                    </a:p>
                  </a:txBody>
                  <a:tcPr marT="45725" marB="45725" marR="91450" marL="91450" anchor="ctr">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400">
                          <a:solidFill>
                            <a:srgbClr val="171616"/>
                          </a:solidFill>
                          <a:latin typeface="Montserrat"/>
                          <a:ea typeface="Montserrat"/>
                          <a:cs typeface="Montserrat"/>
                          <a:sym typeface="Montserrat"/>
                        </a:rPr>
                        <a:t>Cu Mlbs</a:t>
                      </a:r>
                      <a:endParaRPr/>
                    </a:p>
                  </a:txBody>
                  <a:tcPr marT="45725" marB="45725" marR="91450" marL="91450" anchor="ctr">
                    <a:lnB cap="flat" cmpd="sng" w="12700">
                      <a:solidFill>
                        <a:srgbClr val="F5F5F5"/>
                      </a:solidFill>
                      <a:prstDash val="solid"/>
                      <a:round/>
                      <a:headEnd len="sm" w="sm" type="none"/>
                      <a:tailEnd len="sm" w="sm" type="none"/>
                    </a:lnB>
                  </a:tcPr>
                </a:tc>
              </a:tr>
              <a:tr h="345600">
                <a:tc>
                  <a:txBody>
                    <a:bodyPr/>
                    <a:lstStyle/>
                    <a:p>
                      <a:pPr indent="0" lvl="0" marL="0" marR="0" rtl="0" algn="l">
                        <a:spcBef>
                          <a:spcPts val="0"/>
                        </a:spcBef>
                        <a:spcAft>
                          <a:spcPts val="0"/>
                        </a:spcAft>
                        <a:buNone/>
                      </a:pPr>
                      <a:r>
                        <a:rPr lang="en-US" sz="1400">
                          <a:solidFill>
                            <a:srgbClr val="171616"/>
                          </a:solidFill>
                          <a:latin typeface="Montserrat"/>
                          <a:ea typeface="Montserrat"/>
                          <a:cs typeface="Montserrat"/>
                          <a:sym typeface="Montserrat"/>
                        </a:rPr>
                        <a:t>Measured</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400">
                          <a:solidFill>
                            <a:srgbClr val="171616"/>
                          </a:solidFill>
                          <a:latin typeface="Montserrat"/>
                          <a:ea typeface="Montserrat"/>
                          <a:cs typeface="Montserrat"/>
                          <a:sym typeface="Montserrat"/>
                        </a:rPr>
                        <a:t>0.347</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400">
                          <a:solidFill>
                            <a:srgbClr val="171616"/>
                          </a:solidFill>
                          <a:latin typeface="Montserrat"/>
                          <a:ea typeface="Montserrat"/>
                          <a:cs typeface="Montserrat"/>
                          <a:sym typeface="Montserrat"/>
                        </a:rPr>
                        <a:t>0.122</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400">
                          <a:solidFill>
                            <a:srgbClr val="171616"/>
                          </a:solidFill>
                          <a:latin typeface="Montserrat"/>
                          <a:ea typeface="Montserrat"/>
                          <a:cs typeface="Montserrat"/>
                          <a:sym typeface="Montserrat"/>
                        </a:rPr>
                        <a:t>0.022</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400">
                          <a:solidFill>
                            <a:srgbClr val="171616"/>
                          </a:solidFill>
                          <a:latin typeface="Montserrat"/>
                          <a:ea typeface="Montserrat"/>
                          <a:cs typeface="Montserrat"/>
                          <a:sym typeface="Montserrat"/>
                        </a:rPr>
                        <a:t>23.70</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r>
              <a:tr h="345600">
                <a:tc>
                  <a:txBody>
                    <a:bodyPr/>
                    <a:lstStyle/>
                    <a:p>
                      <a:pPr indent="0" lvl="0" marL="0" marR="0" rtl="0" algn="l">
                        <a:spcBef>
                          <a:spcPts val="0"/>
                        </a:spcBef>
                        <a:spcAft>
                          <a:spcPts val="0"/>
                        </a:spcAft>
                        <a:buNone/>
                      </a:pPr>
                      <a:r>
                        <a:rPr lang="en-US" sz="1400">
                          <a:solidFill>
                            <a:srgbClr val="171616"/>
                          </a:solidFill>
                          <a:latin typeface="Montserrat"/>
                          <a:ea typeface="Montserrat"/>
                          <a:cs typeface="Montserrat"/>
                          <a:sym typeface="Montserrat"/>
                        </a:rPr>
                        <a:t>Indicated</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400">
                          <a:solidFill>
                            <a:srgbClr val="171616"/>
                          </a:solidFill>
                          <a:latin typeface="Montserrat"/>
                          <a:ea typeface="Montserrat"/>
                          <a:cs typeface="Montserrat"/>
                          <a:sym typeface="Montserrat"/>
                        </a:rPr>
                        <a:t>1.221</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400">
                          <a:solidFill>
                            <a:srgbClr val="171616"/>
                          </a:solidFill>
                          <a:latin typeface="Montserrat"/>
                          <a:ea typeface="Montserrat"/>
                          <a:cs typeface="Montserrat"/>
                          <a:sym typeface="Montserrat"/>
                        </a:rPr>
                        <a:t>0.484</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400">
                          <a:solidFill>
                            <a:srgbClr val="171616"/>
                          </a:solidFill>
                          <a:latin typeface="Montserrat"/>
                          <a:ea typeface="Montserrat"/>
                          <a:cs typeface="Montserrat"/>
                          <a:sym typeface="Montserrat"/>
                        </a:rPr>
                        <a:t>0.084</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400">
                          <a:solidFill>
                            <a:srgbClr val="171616"/>
                          </a:solidFill>
                          <a:latin typeface="Montserrat"/>
                          <a:ea typeface="Montserrat"/>
                          <a:cs typeface="Montserrat"/>
                          <a:sym typeface="Montserrat"/>
                        </a:rPr>
                        <a:t>91.00</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r>
              <a:tr h="345600">
                <a:tc>
                  <a:txBody>
                    <a:bodyPr/>
                    <a:lstStyle/>
                    <a:p>
                      <a:pPr indent="0" lvl="0" marL="0" marR="0" rtl="0" algn="l">
                        <a:spcBef>
                          <a:spcPts val="0"/>
                        </a:spcBef>
                        <a:spcAft>
                          <a:spcPts val="0"/>
                        </a:spcAft>
                        <a:buNone/>
                      </a:pPr>
                      <a:r>
                        <a:rPr lang="en-US" sz="1400">
                          <a:solidFill>
                            <a:srgbClr val="171616"/>
                          </a:solidFill>
                          <a:latin typeface="Montserrat"/>
                          <a:ea typeface="Montserrat"/>
                          <a:cs typeface="Montserrat"/>
                          <a:sym typeface="Montserrat"/>
                        </a:rPr>
                        <a:t>Measured +</a:t>
                      </a:r>
                      <a:endParaRPr/>
                    </a:p>
                    <a:p>
                      <a:pPr indent="0" lvl="0" marL="0" marR="0" rtl="0" algn="l">
                        <a:spcBef>
                          <a:spcPts val="0"/>
                        </a:spcBef>
                        <a:spcAft>
                          <a:spcPts val="0"/>
                        </a:spcAft>
                        <a:buNone/>
                      </a:pPr>
                      <a:r>
                        <a:rPr lang="en-US" sz="1400">
                          <a:solidFill>
                            <a:srgbClr val="171616"/>
                          </a:solidFill>
                          <a:latin typeface="Montserrat"/>
                          <a:ea typeface="Montserrat"/>
                          <a:cs typeface="Montserrat"/>
                          <a:sym typeface="Montserrat"/>
                        </a:rPr>
                        <a:t>Indicated</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1" lang="en-US" sz="1400">
                          <a:solidFill>
                            <a:srgbClr val="FF0000"/>
                          </a:solidFill>
                          <a:latin typeface="Montserrat"/>
                          <a:ea typeface="Montserrat"/>
                          <a:cs typeface="Montserrat"/>
                          <a:sym typeface="Montserrat"/>
                        </a:rPr>
                        <a:t>1.568</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solidFill>
                      <a:schemeClr val="lt1"/>
                    </a:solidFill>
                  </a:tcPr>
                </a:tc>
                <a:tc>
                  <a:txBody>
                    <a:bodyPr/>
                    <a:lstStyle/>
                    <a:p>
                      <a:pPr indent="0" lvl="0" marL="0" marR="0" rtl="0" algn="r">
                        <a:spcBef>
                          <a:spcPts val="0"/>
                        </a:spcBef>
                        <a:spcAft>
                          <a:spcPts val="0"/>
                        </a:spcAft>
                        <a:buNone/>
                      </a:pPr>
                      <a:r>
                        <a:rPr b="0" lang="en-US" sz="1400">
                          <a:solidFill>
                            <a:srgbClr val="FF0000"/>
                          </a:solidFill>
                          <a:latin typeface="Montserrat"/>
                          <a:ea typeface="Montserrat"/>
                          <a:cs typeface="Montserrat"/>
                          <a:sym typeface="Montserrat"/>
                        </a:rPr>
                        <a:t>0.606</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400">
                          <a:solidFill>
                            <a:srgbClr val="FF0000"/>
                          </a:solidFill>
                          <a:latin typeface="Montserrat"/>
                          <a:ea typeface="Montserrat"/>
                          <a:cs typeface="Montserrat"/>
                          <a:sym typeface="Montserrat"/>
                        </a:rPr>
                        <a:t>0.106</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c>
                  <a:txBody>
                    <a:bodyPr/>
                    <a:lstStyle/>
                    <a:p>
                      <a:pPr indent="0" lvl="0" marL="0" marR="0" rtl="0" algn="r">
                        <a:spcBef>
                          <a:spcPts val="0"/>
                        </a:spcBef>
                        <a:spcAft>
                          <a:spcPts val="0"/>
                        </a:spcAft>
                        <a:buNone/>
                      </a:pPr>
                      <a:r>
                        <a:rPr b="0" lang="en-US" sz="1400">
                          <a:solidFill>
                            <a:srgbClr val="FF0000"/>
                          </a:solidFill>
                          <a:latin typeface="Montserrat"/>
                          <a:ea typeface="Montserrat"/>
                          <a:cs typeface="Montserrat"/>
                          <a:sym typeface="Montserrat"/>
                        </a:rPr>
                        <a:t>114.7</a:t>
                      </a:r>
                      <a:endParaRPr/>
                    </a:p>
                  </a:txBody>
                  <a:tcPr marT="45725" marB="45725" marR="91450" marL="91450" anchor="ctr">
                    <a:lnT cap="flat" cmpd="sng" w="12700">
                      <a:solidFill>
                        <a:srgbClr val="F5F5F5"/>
                      </a:solidFill>
                      <a:prstDash val="solid"/>
                      <a:round/>
                      <a:headEnd len="sm" w="sm" type="none"/>
                      <a:tailEnd len="sm" w="sm" type="none"/>
                    </a:lnT>
                    <a:lnB cap="flat" cmpd="sng" w="12700">
                      <a:solidFill>
                        <a:srgbClr val="F5F5F5"/>
                      </a:solidFill>
                      <a:prstDash val="solid"/>
                      <a:round/>
                      <a:headEnd len="sm" w="sm" type="none"/>
                      <a:tailEnd len="sm" w="sm" type="none"/>
                    </a:lnB>
                  </a:tcPr>
                </a:tc>
              </a:tr>
              <a:tr h="345600">
                <a:tc>
                  <a:txBody>
                    <a:bodyPr/>
                    <a:lstStyle/>
                    <a:p>
                      <a:pPr indent="0" lvl="0" marL="0" marR="0" rtl="0" algn="l">
                        <a:spcBef>
                          <a:spcPts val="0"/>
                        </a:spcBef>
                        <a:spcAft>
                          <a:spcPts val="0"/>
                        </a:spcAft>
                        <a:buNone/>
                      </a:pPr>
                      <a:r>
                        <a:rPr lang="en-US" sz="1400">
                          <a:solidFill>
                            <a:srgbClr val="171616"/>
                          </a:solidFill>
                          <a:latin typeface="Montserrat"/>
                          <a:ea typeface="Montserrat"/>
                          <a:cs typeface="Montserrat"/>
                          <a:sym typeface="Montserrat"/>
                        </a:rPr>
                        <a:t>Inferred</a:t>
                      </a:r>
                      <a:endParaRPr/>
                    </a:p>
                  </a:txBody>
                  <a:tcPr marT="45725" marB="45725" marR="91450" marL="91450" anchor="ctr">
                    <a:lnT cap="flat" cmpd="sng" w="12700">
                      <a:solidFill>
                        <a:srgbClr val="F5F5F5"/>
                      </a:solidFill>
                      <a:prstDash val="solid"/>
                      <a:round/>
                      <a:headEnd len="sm" w="sm" type="none"/>
                      <a:tailEnd len="sm" w="sm" type="none"/>
                    </a:lnT>
                  </a:tcPr>
                </a:tc>
                <a:tc>
                  <a:txBody>
                    <a:bodyPr/>
                    <a:lstStyle/>
                    <a:p>
                      <a:pPr indent="0" lvl="0" marL="0" marR="0" rtl="0" algn="r">
                        <a:spcBef>
                          <a:spcPts val="0"/>
                        </a:spcBef>
                        <a:spcAft>
                          <a:spcPts val="0"/>
                        </a:spcAft>
                        <a:buNone/>
                      </a:pPr>
                      <a:r>
                        <a:rPr b="0" lang="en-US" sz="1400">
                          <a:solidFill>
                            <a:schemeClr val="dk1"/>
                          </a:solidFill>
                          <a:latin typeface="Montserrat"/>
                          <a:ea typeface="Montserrat"/>
                          <a:cs typeface="Montserrat"/>
                          <a:sym typeface="Montserrat"/>
                        </a:rPr>
                        <a:t>1.073</a:t>
                      </a:r>
                      <a:endParaRPr/>
                    </a:p>
                  </a:txBody>
                  <a:tcPr marT="45725" marB="45725" marR="91450" marL="91450" anchor="ctr">
                    <a:lnT cap="flat" cmpd="sng" w="12700">
                      <a:solidFill>
                        <a:srgbClr val="F5F5F5"/>
                      </a:solidFill>
                      <a:prstDash val="solid"/>
                      <a:round/>
                      <a:headEnd len="sm" w="sm" type="none"/>
                      <a:tailEnd len="sm" w="sm" type="none"/>
                    </a:lnT>
                    <a:solidFill>
                      <a:schemeClr val="lt1"/>
                    </a:solidFill>
                  </a:tcPr>
                </a:tc>
                <a:tc>
                  <a:txBody>
                    <a:bodyPr/>
                    <a:lstStyle/>
                    <a:p>
                      <a:pPr indent="0" lvl="0" marL="0" marR="0" rtl="0" algn="r">
                        <a:spcBef>
                          <a:spcPts val="0"/>
                        </a:spcBef>
                        <a:spcAft>
                          <a:spcPts val="0"/>
                        </a:spcAft>
                        <a:buNone/>
                      </a:pPr>
                      <a:r>
                        <a:rPr b="0" lang="en-US" sz="1400">
                          <a:solidFill>
                            <a:srgbClr val="171616"/>
                          </a:solidFill>
                          <a:latin typeface="Montserrat"/>
                          <a:ea typeface="Montserrat"/>
                          <a:cs typeface="Montserrat"/>
                          <a:sym typeface="Montserrat"/>
                        </a:rPr>
                        <a:t>0.480</a:t>
                      </a:r>
                      <a:endParaRPr/>
                    </a:p>
                  </a:txBody>
                  <a:tcPr marT="45725" marB="45725" marR="91450" marL="91450" anchor="ctr">
                    <a:lnT cap="flat" cmpd="sng" w="12700">
                      <a:solidFill>
                        <a:srgbClr val="F5F5F5"/>
                      </a:solidFill>
                      <a:prstDash val="solid"/>
                      <a:round/>
                      <a:headEnd len="sm" w="sm" type="none"/>
                      <a:tailEnd len="sm" w="sm" type="none"/>
                    </a:lnT>
                  </a:tcPr>
                </a:tc>
                <a:tc>
                  <a:txBody>
                    <a:bodyPr/>
                    <a:lstStyle/>
                    <a:p>
                      <a:pPr indent="0" lvl="0" marL="0" marR="0" rtl="0" algn="r">
                        <a:spcBef>
                          <a:spcPts val="0"/>
                        </a:spcBef>
                        <a:spcAft>
                          <a:spcPts val="0"/>
                        </a:spcAft>
                        <a:buNone/>
                      </a:pPr>
                      <a:r>
                        <a:rPr b="0" lang="en-US" sz="1400">
                          <a:solidFill>
                            <a:srgbClr val="171616"/>
                          </a:solidFill>
                          <a:latin typeface="Montserrat"/>
                          <a:ea typeface="Montserrat"/>
                          <a:cs typeface="Montserrat"/>
                          <a:sym typeface="Montserrat"/>
                        </a:rPr>
                        <a:t>0.094</a:t>
                      </a:r>
                      <a:endParaRPr/>
                    </a:p>
                  </a:txBody>
                  <a:tcPr marT="45725" marB="45725" marR="91450" marL="91450" anchor="ctr">
                    <a:lnT cap="flat" cmpd="sng" w="12700">
                      <a:solidFill>
                        <a:srgbClr val="F5F5F5"/>
                      </a:solidFill>
                      <a:prstDash val="solid"/>
                      <a:round/>
                      <a:headEnd len="sm" w="sm" type="none"/>
                      <a:tailEnd len="sm" w="sm" type="none"/>
                    </a:lnT>
                  </a:tcPr>
                </a:tc>
                <a:tc>
                  <a:txBody>
                    <a:bodyPr/>
                    <a:lstStyle/>
                    <a:p>
                      <a:pPr indent="0" lvl="0" marL="0" marR="0" rtl="0" algn="r">
                        <a:spcBef>
                          <a:spcPts val="0"/>
                        </a:spcBef>
                        <a:spcAft>
                          <a:spcPts val="0"/>
                        </a:spcAft>
                        <a:buNone/>
                      </a:pPr>
                      <a:r>
                        <a:rPr b="0" lang="en-US" sz="1400">
                          <a:solidFill>
                            <a:srgbClr val="171616"/>
                          </a:solidFill>
                          <a:latin typeface="Montserrat"/>
                          <a:ea typeface="Montserrat"/>
                          <a:cs typeface="Montserrat"/>
                          <a:sym typeface="Montserrat"/>
                        </a:rPr>
                        <a:t>88.1</a:t>
                      </a:r>
                      <a:endParaRPr/>
                    </a:p>
                  </a:txBody>
                  <a:tcPr marT="45725" marB="45725" marR="91450" marL="91450" anchor="ctr">
                    <a:lnT cap="flat" cmpd="sng" w="12700">
                      <a:solidFill>
                        <a:srgbClr val="F5F5F5"/>
                      </a:solidFill>
                      <a:prstDash val="solid"/>
                      <a:round/>
                      <a:headEnd len="sm" w="sm" type="none"/>
                      <a:tailEnd len="sm" w="sm" type="none"/>
                    </a:lnT>
                  </a:tcPr>
                </a:tc>
              </a:tr>
            </a:tbl>
          </a:graphicData>
        </a:graphic>
      </p:graphicFrame>
      <p:sp>
        <p:nvSpPr>
          <p:cNvPr id="685" name="Google Shape;685;p47"/>
          <p:cNvSpPr txBox="1"/>
          <p:nvPr/>
        </p:nvSpPr>
        <p:spPr>
          <a:xfrm>
            <a:off x="168443" y="896170"/>
            <a:ext cx="8082177" cy="415813"/>
          </a:xfrm>
          <a:prstGeom prst="rect">
            <a:avLst/>
          </a:prstGeom>
          <a:noFill/>
          <a:ln>
            <a:noFill/>
          </a:ln>
        </p:spPr>
        <p:txBody>
          <a:bodyPr anchorCtr="0" anchor="ctr" bIns="45700" lIns="91425" spcFirstLastPara="1" rIns="91425" wrap="square" tIns="45700">
            <a:normAutofit fontScale="85000" lnSpcReduction="10000"/>
          </a:bodyPr>
          <a:lstStyle/>
          <a:p>
            <a:pPr indent="0" lvl="0" marL="0" marR="0" rtl="0" algn="l">
              <a:lnSpc>
                <a:spcPct val="90000"/>
              </a:lnSpc>
              <a:spcBef>
                <a:spcPts val="0"/>
              </a:spcBef>
              <a:spcAft>
                <a:spcPts val="0"/>
              </a:spcAft>
              <a:buClr>
                <a:srgbClr val="909090"/>
              </a:buClr>
              <a:buSzPct val="100000"/>
              <a:buFont typeface="Montserrat"/>
              <a:buNone/>
            </a:pPr>
            <a:r>
              <a:rPr b="0" lang="en-US" sz="1800">
                <a:solidFill>
                  <a:srgbClr val="909090"/>
                </a:solidFill>
                <a:latin typeface="Montserrat"/>
                <a:ea typeface="Montserrat"/>
                <a:cs typeface="Montserrat"/>
                <a:sym typeface="Montserrat"/>
              </a:rPr>
              <a:t>Pit Constrained Cut-off = CDN$15/t NSR and Out-Of-Pit = CDN$50/t NSR Cut-offs</a:t>
            </a:r>
            <a:endParaRPr/>
          </a:p>
        </p:txBody>
      </p:sp>
      <p:cxnSp>
        <p:nvCxnSpPr>
          <p:cNvPr id="686" name="Google Shape;686;p47"/>
          <p:cNvCxnSpPr/>
          <p:nvPr/>
        </p:nvCxnSpPr>
        <p:spPr>
          <a:xfrm>
            <a:off x="8740638" y="823392"/>
            <a:ext cx="0" cy="5211216"/>
          </a:xfrm>
          <a:prstGeom prst="straightConnector1">
            <a:avLst/>
          </a:prstGeom>
          <a:noFill/>
          <a:ln cap="flat" cmpd="sng" w="9525">
            <a:solidFill>
              <a:schemeClr val="dk1"/>
            </a:solidFill>
            <a:prstDash val="solid"/>
            <a:miter lim="800000"/>
            <a:headEnd len="sm" w="sm" type="none"/>
            <a:tailEnd len="sm" w="sm" type="none"/>
          </a:ln>
        </p:spPr>
      </p:cxnSp>
      <p:sp>
        <p:nvSpPr>
          <p:cNvPr id="687" name="Google Shape;687;p47"/>
          <p:cNvSpPr/>
          <p:nvPr/>
        </p:nvSpPr>
        <p:spPr>
          <a:xfrm>
            <a:off x="757450" y="6346200"/>
            <a:ext cx="1259100" cy="3786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a:solidFill>
                  <a:srgbClr val="AEABAB"/>
                </a:solidFill>
                <a:latin typeface="Montserrat"/>
                <a:ea typeface="Montserrat"/>
                <a:cs typeface="Montserrat"/>
                <a:sym typeface="Montserrat"/>
              </a:rPr>
              <a:t>H2 2026</a:t>
            </a:r>
            <a:endParaRPr>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Custom 4">
      <a:dk1>
        <a:srgbClr val="4D4D4D"/>
      </a:dk1>
      <a:lt1>
        <a:srgbClr val="FFFFFF"/>
      </a:lt1>
      <a:dk2>
        <a:srgbClr val="44546A"/>
      </a:dk2>
      <a:lt2>
        <a:srgbClr val="E7E6E6"/>
      </a:lt2>
      <a:accent1>
        <a:srgbClr val="00B050"/>
      </a:accent1>
      <a:accent2>
        <a:srgbClr val="155882"/>
      </a:accent2>
      <a:accent3>
        <a:srgbClr val="8FD4F4"/>
      </a:accent3>
      <a:accent4>
        <a:srgbClr val="EEEEEE"/>
      </a:accent4>
      <a:accent5>
        <a:srgbClr val="F5F5F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